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2" r:id="rId4"/>
    <p:sldId id="258" r:id="rId5"/>
  </p:sldIdLst>
  <p:sldSz cx="9144000" cy="6858000" type="screen4x3"/>
  <p:notesSz cx="6834188" cy="9979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15/03/2017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DEPARTAMENTO DE FILOSOFÍA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/>
          <a:lstStyle/>
          <a:p>
            <a:r>
              <a:rPr lang="es-ES" dirty="0"/>
              <a:t>ACTIVIDADES COMPLEMENTARIAS Y EXTRAESCOLARES</a:t>
            </a:r>
          </a:p>
        </p:txBody>
      </p:sp>
    </p:spTree>
    <p:extLst>
      <p:ext uri="{BB962C8B-B14F-4D97-AF65-F5344CB8AC3E}">
        <p14:creationId xmlns:p14="http://schemas.microsoft.com/office/powerpoint/2010/main" val="8750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30228"/>
              </p:ext>
            </p:extLst>
          </p:nvPr>
        </p:nvGraphicFramePr>
        <p:xfrm>
          <a:off x="323527" y="906979"/>
          <a:ext cx="8231140" cy="59388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785">
                  <a:extLst>
                    <a:ext uri="{9D8B030D-6E8A-4147-A177-3AD203B41FA5}">
                      <a16:colId xmlns:a16="http://schemas.microsoft.com/office/drawing/2014/main" val="2424155630"/>
                    </a:ext>
                  </a:extLst>
                </a:gridCol>
                <a:gridCol w="2057785">
                  <a:extLst>
                    <a:ext uri="{9D8B030D-6E8A-4147-A177-3AD203B41FA5}">
                      <a16:colId xmlns:a16="http://schemas.microsoft.com/office/drawing/2014/main" val="792278700"/>
                    </a:ext>
                  </a:extLst>
                </a:gridCol>
                <a:gridCol w="2057785">
                  <a:extLst>
                    <a:ext uri="{9D8B030D-6E8A-4147-A177-3AD203B41FA5}">
                      <a16:colId xmlns:a16="http://schemas.microsoft.com/office/drawing/2014/main" val="3211809292"/>
                    </a:ext>
                  </a:extLst>
                </a:gridCol>
                <a:gridCol w="2057785">
                  <a:extLst>
                    <a:ext uri="{9D8B030D-6E8A-4147-A177-3AD203B41FA5}">
                      <a16:colId xmlns:a16="http://schemas.microsoft.com/office/drawing/2014/main" val="3141557167"/>
                    </a:ext>
                  </a:extLst>
                </a:gridCol>
              </a:tblGrid>
              <a:tr h="348009">
                <a:tc>
                  <a:txBody>
                    <a:bodyPr/>
                    <a:lstStyle/>
                    <a:p>
                      <a:r>
                        <a:rPr lang="es-ES" dirty="0"/>
                        <a:t>OBJETIVOS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CONTENIDOS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EVALUACIÓN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80523"/>
                  </a:ext>
                </a:extLst>
              </a:tr>
              <a:tr h="783019">
                <a:tc>
                  <a:txBody>
                    <a:bodyPr/>
                    <a:lstStyle/>
                    <a:p>
                      <a:r>
                        <a:rPr lang="es-ES" sz="1600" dirty="0"/>
                        <a:t>Conocer  otras culturas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Conocimiento</a:t>
                      </a:r>
                      <a:r>
                        <a:rPr lang="es-ES" sz="1600" baseline="0" dirty="0"/>
                        <a:t> de  otras costumbres   e ideas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Escucha atenta de</a:t>
                      </a:r>
                      <a:r>
                        <a:rPr lang="es-ES" sz="1600" baseline="0" dirty="0"/>
                        <a:t> exposición de los inmigrantes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Conocimiento</a:t>
                      </a:r>
                      <a:r>
                        <a:rPr lang="es-ES" sz="1600" baseline="0" dirty="0"/>
                        <a:t> de otras culturas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171028"/>
                  </a:ext>
                </a:extLst>
              </a:tr>
              <a:tr h="1247030">
                <a:tc>
                  <a:txBody>
                    <a:bodyPr/>
                    <a:lstStyle/>
                    <a:p>
                      <a:r>
                        <a:rPr lang="es-ES" sz="1600" dirty="0"/>
                        <a:t>Entender  la globalización</a:t>
                      </a:r>
                      <a:r>
                        <a:rPr lang="es-ES" sz="1600" baseline="0" dirty="0"/>
                        <a:t> y superación de nacionalismo y localismos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Entendimiento</a:t>
                      </a:r>
                      <a:r>
                        <a:rPr lang="es-ES" sz="1600" baseline="0" dirty="0"/>
                        <a:t> de</a:t>
                      </a:r>
                      <a:r>
                        <a:rPr lang="es-ES" sz="1600" dirty="0"/>
                        <a:t> que </a:t>
                      </a:r>
                      <a:r>
                        <a:rPr lang="es-ES" sz="1600" baseline="0" dirty="0"/>
                        <a:t> formamos parte de un mundo globalizado, más allá de localismos y nacionalismos.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Escucha</a:t>
                      </a:r>
                      <a:r>
                        <a:rPr lang="es-ES" sz="1600" baseline="0" dirty="0"/>
                        <a:t> atenta de exposición de los emigrantes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Entendimiento de los que es globalización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93695"/>
                  </a:ext>
                </a:extLst>
              </a:tr>
              <a:tr h="1479036">
                <a:tc>
                  <a:txBody>
                    <a:bodyPr/>
                    <a:lstStyle/>
                    <a:p>
                      <a:r>
                        <a:rPr lang="es-ES" sz="1600" dirty="0"/>
                        <a:t>Saber</a:t>
                      </a:r>
                      <a:r>
                        <a:rPr lang="es-ES" sz="1600" baseline="0" dirty="0"/>
                        <a:t> tomar apuntes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Toma</a:t>
                      </a:r>
                      <a:r>
                        <a:rPr lang="es-ES" sz="1600" baseline="0" dirty="0"/>
                        <a:t> de apuntes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Recoger ideas fundamentales</a:t>
                      </a:r>
                      <a:r>
                        <a:rPr lang="es-ES" sz="1600" baseline="0" dirty="0"/>
                        <a:t> en un folio. Una especie de acta de sesiones que se pasará al blog del alumno/a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Toma de apuntes en un folio que se corregirá posteriormente en clase.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89998"/>
                  </a:ext>
                </a:extLst>
              </a:tr>
              <a:tr h="1015025">
                <a:tc>
                  <a:txBody>
                    <a:bodyPr/>
                    <a:lstStyle/>
                    <a:p>
                      <a:r>
                        <a:rPr lang="es-ES" sz="1600" dirty="0"/>
                        <a:t>Aprender a debatir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Establecimiento</a:t>
                      </a:r>
                      <a:r>
                        <a:rPr lang="es-ES" sz="1600" baseline="0" dirty="0"/>
                        <a:t> de un debate: preguntas y respuestas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Realización</a:t>
                      </a:r>
                      <a:r>
                        <a:rPr lang="es-ES" sz="1600" baseline="0" dirty="0"/>
                        <a:t> de preguntas y establecimiento de un debate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Muestra de interés a través</a:t>
                      </a:r>
                      <a:r>
                        <a:rPr lang="es-ES" sz="1600" baseline="0" dirty="0"/>
                        <a:t> de preguntas formuladas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198370"/>
                  </a:ext>
                </a:extLst>
              </a:tr>
              <a:tr h="818254">
                <a:tc gridSpan="4">
                  <a:txBody>
                    <a:bodyPr/>
                    <a:lstStyle/>
                    <a:p>
                      <a:r>
                        <a:rPr lang="es-ES" sz="1600" dirty="0"/>
                        <a:t>Interdisciplinariedad: Departamento de Francés</a:t>
                      </a:r>
                      <a:r>
                        <a:rPr lang="es-ES" sz="1600" baseline="0" dirty="0"/>
                        <a:t>, y</a:t>
                      </a:r>
                      <a:r>
                        <a:rPr lang="es-ES" sz="1600" dirty="0"/>
                        <a:t>a que la mayoría de inmigrantes que hay en la Cruz Roja provienen</a:t>
                      </a:r>
                      <a:r>
                        <a:rPr lang="es-ES" sz="1600" baseline="0" dirty="0"/>
                        <a:t> de antiguas colonias francesas)  y el departamento de  Ciencias Sociales.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0656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67544" y="260648"/>
            <a:ext cx="799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VIAJE A LO DESCONOCIDO: INVITAR A UN/A INMIGRANTE Y UN/A EMIGRANTE  PARA QUE CUENTEN SU HISTORIA. (1º BACH,  2º BACH, 4º ESO Y 3º ESO) FINALES DE PRIMERA  EVALUACIÓN.SOBRE TODO  3º</a:t>
            </a:r>
          </a:p>
        </p:txBody>
      </p:sp>
    </p:spTree>
    <p:extLst>
      <p:ext uri="{BB962C8B-B14F-4D97-AF65-F5344CB8AC3E}">
        <p14:creationId xmlns:p14="http://schemas.microsoft.com/office/powerpoint/2010/main" val="330769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LA RELIGIÓN COMO BASE DE LA DIFERENCIA Y LA SEMEJANA CULTURAL</a:t>
            </a:r>
          </a:p>
        </p:txBody>
      </p:sp>
    </p:spTree>
    <p:extLst>
      <p:ext uri="{BB962C8B-B14F-4D97-AF65-F5344CB8AC3E}">
        <p14:creationId xmlns:p14="http://schemas.microsoft.com/office/powerpoint/2010/main" val="207856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486136"/>
              </p:ext>
            </p:extLst>
          </p:nvPr>
        </p:nvGraphicFramePr>
        <p:xfrm>
          <a:off x="668049" y="1071900"/>
          <a:ext cx="6936432" cy="4986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108">
                  <a:extLst>
                    <a:ext uri="{9D8B030D-6E8A-4147-A177-3AD203B41FA5}">
                      <a16:colId xmlns:a16="http://schemas.microsoft.com/office/drawing/2014/main" val="1521153484"/>
                    </a:ext>
                  </a:extLst>
                </a:gridCol>
                <a:gridCol w="1734108">
                  <a:extLst>
                    <a:ext uri="{9D8B030D-6E8A-4147-A177-3AD203B41FA5}">
                      <a16:colId xmlns:a16="http://schemas.microsoft.com/office/drawing/2014/main" val="1795058956"/>
                    </a:ext>
                  </a:extLst>
                </a:gridCol>
                <a:gridCol w="1734108">
                  <a:extLst>
                    <a:ext uri="{9D8B030D-6E8A-4147-A177-3AD203B41FA5}">
                      <a16:colId xmlns:a16="http://schemas.microsoft.com/office/drawing/2014/main" val="2106222920"/>
                    </a:ext>
                  </a:extLst>
                </a:gridCol>
                <a:gridCol w="1734108">
                  <a:extLst>
                    <a:ext uri="{9D8B030D-6E8A-4147-A177-3AD203B41FA5}">
                      <a16:colId xmlns:a16="http://schemas.microsoft.com/office/drawing/2014/main" val="2023341095"/>
                    </a:ext>
                  </a:extLst>
                </a:gridCol>
              </a:tblGrid>
              <a:tr h="383376">
                <a:tc>
                  <a:txBody>
                    <a:bodyPr/>
                    <a:lstStyle/>
                    <a:p>
                      <a:r>
                        <a:rPr lang="es-ES" dirty="0"/>
                        <a:t>OBJETIVOS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CONTENIDOS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EVALUACIÓN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465184"/>
                  </a:ext>
                </a:extLst>
              </a:tr>
              <a:tr h="850780">
                <a:tc>
                  <a:txBody>
                    <a:bodyPr/>
                    <a:lstStyle/>
                    <a:p>
                      <a:r>
                        <a:rPr lang="es-ES" sz="1200" dirty="0"/>
                        <a:t>Aprender</a:t>
                      </a:r>
                      <a:r>
                        <a:rPr lang="es-ES" sz="1200" baseline="0" dirty="0"/>
                        <a:t> a documentarse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Distinción</a:t>
                      </a:r>
                      <a:r>
                        <a:rPr lang="es-ES" sz="1200" baseline="0" dirty="0"/>
                        <a:t> entre  información útil y fundamental y secundaria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Búsqueda en la Web y enciclopedias de información sobre el Cristianismo y el Protestantismo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Saber buscar información ,</a:t>
                      </a:r>
                      <a:r>
                        <a:rPr lang="es-ES" sz="1200" baseline="0" dirty="0"/>
                        <a:t> usar buscadores Web,  saber utilizar una Enciclopedia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16629"/>
                  </a:ext>
                </a:extLst>
              </a:tr>
              <a:tr h="850780">
                <a:tc>
                  <a:txBody>
                    <a:bodyPr/>
                    <a:lstStyle/>
                    <a:p>
                      <a:r>
                        <a:rPr lang="es-ES" sz="1200" dirty="0"/>
                        <a:t>Aprender sobre el protestantismo</a:t>
                      </a:r>
                      <a:r>
                        <a:rPr lang="es-ES" sz="1200" baseline="0" dirty="0"/>
                        <a:t> y  el Cristianismo en general, sobre  el Islam y el judaísmo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Conocimiento</a:t>
                      </a:r>
                      <a:r>
                        <a:rPr lang="es-ES" sz="1200" baseline="0" dirty="0"/>
                        <a:t> de   ideas fundamentales del Cristianismo y diferentes posturas, así como herejías. Conocimiento del Islam y el judaísmo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Reunión y síntesis</a:t>
                      </a:r>
                      <a:r>
                        <a:rPr lang="es-ES" sz="1200" baseline="0" dirty="0"/>
                        <a:t> de la información adquirida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Ser</a:t>
                      </a:r>
                      <a:r>
                        <a:rPr lang="es-ES" sz="1200" baseline="0" dirty="0"/>
                        <a:t> capaz de realizar una síntesis  a partir de información dispersa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736336"/>
                  </a:ext>
                </a:extLst>
              </a:tr>
              <a:tr h="472655">
                <a:tc>
                  <a:txBody>
                    <a:bodyPr/>
                    <a:lstStyle/>
                    <a:p>
                      <a:r>
                        <a:rPr lang="es-ES" sz="1200" dirty="0"/>
                        <a:t>Aprender a  realizar un guión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ES" sz="1200" dirty="0"/>
                        <a:t>Realización de un</a:t>
                      </a:r>
                      <a:r>
                        <a:rPr lang="es-ES" sz="1200" baseline="0" dirty="0"/>
                        <a:t> corto en inglés con subtítulos en castellano o un anuncio para defender la </a:t>
                      </a:r>
                      <a:r>
                        <a:rPr lang="es-ES" sz="1200" baseline="0"/>
                        <a:t>tolerancia religiosa</a:t>
                      </a:r>
                      <a:endParaRPr lang="es-E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ES" sz="1200" dirty="0"/>
                        <a:t>Realización de un</a:t>
                      </a:r>
                      <a:r>
                        <a:rPr lang="es-ES" sz="1200" baseline="0" dirty="0"/>
                        <a:t> corto en inglés con subtítulos en castellano</a:t>
                      </a:r>
                      <a:endParaRPr lang="es-E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ES" sz="1200" dirty="0"/>
                        <a:t>Ser capaz de realizar un corto,</a:t>
                      </a:r>
                      <a:r>
                        <a:rPr lang="es-ES" sz="1200" baseline="0" dirty="0"/>
                        <a:t> distinguiendo el estilo documental del estilo narrativo y literario.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239673"/>
                  </a:ext>
                </a:extLst>
              </a:tr>
              <a:tr h="472655">
                <a:tc>
                  <a:txBody>
                    <a:bodyPr/>
                    <a:lstStyle/>
                    <a:p>
                      <a:r>
                        <a:rPr lang="es-ES" sz="1200" dirty="0"/>
                        <a:t>Aprender el</a:t>
                      </a:r>
                      <a:r>
                        <a:rPr lang="es-ES" sz="1200" baseline="0" dirty="0"/>
                        <a:t> lenguaje cinematográfico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05075"/>
                  </a:ext>
                </a:extLst>
              </a:tr>
              <a:tr h="383376">
                <a:tc>
                  <a:txBody>
                    <a:bodyPr/>
                    <a:lstStyle/>
                    <a:p>
                      <a:r>
                        <a:rPr lang="es-ES" sz="1200" dirty="0"/>
                        <a:t>Aprender a montar un vídeo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031013"/>
                  </a:ext>
                </a:extLst>
              </a:tr>
              <a:tr h="383376">
                <a:tc>
                  <a:txBody>
                    <a:bodyPr/>
                    <a:lstStyle/>
                    <a:p>
                      <a:r>
                        <a:rPr lang="es-ES" sz="1200" dirty="0"/>
                        <a:t>Desarrollar</a:t>
                      </a:r>
                      <a:r>
                        <a:rPr lang="es-ES" sz="1200" baseline="0" dirty="0"/>
                        <a:t> un argumento de manera imaginativa a través de una   narración literaria o documental.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37437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83568" y="333236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PRESENTACIÓN DE UN CORTO O ANUNCIO SOBRE   EL CRISTIANISMO EN GENERAL Y PROTESTANTISMO EN PARTICULAR  PARA RECORDAR   500 AÑOS DE LA FUNDACIÓN DEL  PROTESTANTISMO. 2ª EVA.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83568" y="602919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Interdisciplinariedad:  Departamento de Historia y Departamento de Inglés</a:t>
            </a:r>
          </a:p>
        </p:txBody>
      </p:sp>
    </p:spTree>
    <p:extLst>
      <p:ext uri="{BB962C8B-B14F-4D97-AF65-F5344CB8AC3E}">
        <p14:creationId xmlns:p14="http://schemas.microsoft.com/office/powerpoint/2010/main" val="2130521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429</Words>
  <Application>Microsoft Office PowerPoint</Application>
  <PresentationFormat>Presentación en pantalla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DEPARTAMENTO DE FILOSOFÍA</vt:lpstr>
      <vt:lpstr>Presentación de PowerPoint</vt:lpstr>
      <vt:lpstr>LA RELIGIÓN COMO BASE DE LA DIFERENCIA Y LA SEMEJANA CULTURAL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Emilia Gómez Martínez</dc:creator>
  <cp:lastModifiedBy>Emilia Gómez Martínez</cp:lastModifiedBy>
  <cp:revision>18</cp:revision>
  <cp:lastPrinted>2016-11-16T07:18:04Z</cp:lastPrinted>
  <dcterms:created xsi:type="dcterms:W3CDTF">2016-11-02T05:28:32Z</dcterms:created>
  <dcterms:modified xsi:type="dcterms:W3CDTF">2017-03-15T16:08:10Z</dcterms:modified>
</cp:coreProperties>
</file>