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DDA0B1-31E4-4751-8A44-99FC9E62CBF6}" type="datetimeFigureOut">
              <a:rPr lang="es-ES" smtClean="0"/>
              <a:t>25/04/2017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B27795-473F-414D-B3EA-66470AAD3340}"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A0B1-31E4-4751-8A44-99FC9E62CBF6}" type="datetimeFigureOut">
              <a:rPr lang="es-ES" smtClean="0"/>
              <a:t>25/04/2017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27795-473F-414D-B3EA-66470AAD334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niice.co/" TargetMode="External"/><Relationship Id="rId2" Type="http://schemas.openxmlformats.org/officeDocument/2006/relationships/hyperlink" Target="https://es.pinterest.com/" TargetMode="External"/><Relationship Id="rId1" Type="http://schemas.openxmlformats.org/officeDocument/2006/relationships/slideLayout" Target="../slideLayouts/slideLayout8.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www.dropmark.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772400" cy="1035546"/>
          </a:xfrm>
          <a:solidFill>
            <a:schemeClr val="accent6">
              <a:lumMod val="40000"/>
              <a:lumOff val="60000"/>
            </a:schemeClr>
          </a:solidFill>
        </p:spPr>
        <p:txBody>
          <a:bodyPr/>
          <a:lstStyle/>
          <a:p>
            <a:r>
              <a:rPr kumimoji="0" lang="es-ES" dirty="0" smtClean="0"/>
              <a:t>Proceso de creación artística</a:t>
            </a:r>
            <a:endParaRPr lang="es-ES" dirty="0"/>
          </a:p>
        </p:txBody>
      </p:sp>
      <p:sp>
        <p:nvSpPr>
          <p:cNvPr id="3" name="2 Subtítulo"/>
          <p:cNvSpPr>
            <a:spLocks noGrp="1"/>
          </p:cNvSpPr>
          <p:nvPr>
            <p:ph type="subTitle" idx="1"/>
          </p:nvPr>
        </p:nvSpPr>
        <p:spPr>
          <a:xfrm>
            <a:off x="755576" y="1340768"/>
            <a:ext cx="7632848" cy="5184576"/>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lvl="0"/>
            <a:r>
              <a:rPr lang="es-ES" sz="1600" b="1" i="0" dirty="0" smtClean="0">
                <a:solidFill>
                  <a:srgbClr val="000000"/>
                </a:solidFill>
                <a:latin typeface="Arial"/>
              </a:rPr>
              <a:t>1. Análisis del</a:t>
            </a:r>
            <a:r>
              <a:rPr lang="es-ES" sz="1600" b="0" i="0" dirty="0" smtClean="0">
                <a:solidFill>
                  <a:srgbClr val="000000"/>
                </a:solidFill>
                <a:latin typeface="Arial"/>
              </a:rPr>
              <a:t> </a:t>
            </a:r>
            <a:r>
              <a:rPr lang="es-ES" sz="1600" b="1" i="0" dirty="0" smtClean="0">
                <a:solidFill>
                  <a:srgbClr val="000000"/>
                </a:solidFill>
                <a:latin typeface="Arial"/>
              </a:rPr>
              <a:t>Reto creativo</a:t>
            </a:r>
            <a:r>
              <a:rPr lang="es-ES" sz="1600" b="0" i="0" dirty="0" smtClean="0">
                <a:solidFill>
                  <a:srgbClr val="000000"/>
                </a:solidFill>
                <a:latin typeface="Arial"/>
              </a:rPr>
              <a:t> al que nos enfrentamos y entorno al que  queremos generar ideas creativas. 10 minutos. En ocasiones se nos da ya un </a:t>
            </a:r>
            <a:r>
              <a:rPr lang="es-ES" sz="1600" b="1" i="0" dirty="0" smtClean="0">
                <a:solidFill>
                  <a:srgbClr val="000000"/>
                </a:solidFill>
                <a:latin typeface="Arial"/>
              </a:rPr>
              <a:t>tema general,</a:t>
            </a:r>
            <a:r>
              <a:rPr lang="es-ES" sz="1600" b="1" i="0" baseline="0" dirty="0" smtClean="0">
                <a:solidFill>
                  <a:srgbClr val="000000"/>
                </a:solidFill>
                <a:latin typeface="Arial"/>
              </a:rPr>
              <a:t> surgido del propio reto.</a:t>
            </a:r>
            <a:endParaRPr lang="es-ES" sz="1600" b="1" i="0" dirty="0" smtClean="0">
              <a:solidFill>
                <a:srgbClr val="000000"/>
              </a:solidFill>
              <a:latin typeface="Arial"/>
            </a:endParaRPr>
          </a:p>
          <a:p>
            <a:pPr lvl="0"/>
            <a:r>
              <a:rPr lang="es-ES" sz="1600" b="0" i="0" dirty="0" smtClean="0">
                <a:solidFill>
                  <a:srgbClr val="000000"/>
                </a:solidFill>
                <a:latin typeface="Arial"/>
              </a:rPr>
              <a:t>En esta fase utilizaremos herramientas de análisis para hacernos preguntas y analizar las causas de nuestro reto o problema.</a:t>
            </a:r>
            <a:endParaRPr lang="es-ES" b="0" i="0" dirty="0" smtClean="0">
              <a:solidFill>
                <a:srgbClr val="000000"/>
              </a:solidFill>
              <a:latin typeface="Arial"/>
            </a:endParaRPr>
          </a:p>
          <a:p>
            <a:pPr lvl="1" algn="l"/>
            <a:r>
              <a:rPr lang="es-ES" sz="1600" dirty="0" smtClean="0">
                <a:solidFill>
                  <a:schemeClr val="accent2">
                    <a:lumMod val="75000"/>
                  </a:schemeClr>
                </a:solidFill>
              </a:rPr>
              <a:t>Cuadro problema- solución:</a:t>
            </a:r>
          </a:p>
          <a:p>
            <a:pPr lvl="1" algn="l"/>
            <a:r>
              <a:rPr lang="es-ES" sz="1600" dirty="0" smtClean="0">
                <a:solidFill>
                  <a:schemeClr val="tx1"/>
                </a:solidFill>
              </a:rPr>
              <a:t>A tener siempre en cuenta cuando van surgiendo ideas que no tienen en cuenta estas problemáticas.</a:t>
            </a:r>
          </a:p>
          <a:p>
            <a:pPr lvl="1" algn="l"/>
            <a:r>
              <a:rPr lang="es-ES" sz="1600" dirty="0" smtClean="0">
                <a:solidFill>
                  <a:schemeClr val="tx1"/>
                </a:solidFill>
              </a:rPr>
              <a:t>Por </a:t>
            </a:r>
            <a:r>
              <a:rPr lang="es-ES" sz="1600" dirty="0" err="1" smtClean="0">
                <a:solidFill>
                  <a:schemeClr val="tx1"/>
                </a:solidFill>
              </a:rPr>
              <a:t>ej</a:t>
            </a:r>
            <a:r>
              <a:rPr lang="es-ES" sz="1600" dirty="0" smtClean="0">
                <a:solidFill>
                  <a:schemeClr val="tx1"/>
                </a:solidFill>
              </a:rPr>
              <a:t>: Problema: necesidad de hacer el </a:t>
            </a:r>
            <a:r>
              <a:rPr lang="es-ES" sz="1600" dirty="0" err="1" smtClean="0">
                <a:solidFill>
                  <a:schemeClr val="tx1"/>
                </a:solidFill>
              </a:rPr>
              <a:t>shooting</a:t>
            </a:r>
            <a:r>
              <a:rPr lang="es-ES" sz="1600" dirty="0" smtClean="0">
                <a:solidFill>
                  <a:schemeClr val="tx1"/>
                </a:solidFill>
              </a:rPr>
              <a:t> en exteriores….</a:t>
            </a:r>
          </a:p>
          <a:p>
            <a:pPr lvl="1" algn="l"/>
            <a:r>
              <a:rPr lang="es-ES" sz="1600" dirty="0" smtClean="0">
                <a:solidFill>
                  <a:schemeClr val="tx1"/>
                </a:solidFill>
              </a:rPr>
              <a:t>Solución:  necesidad de grupo electrógeno, alargaderas y desplazamiento del materia y de las personas, etc... </a:t>
            </a:r>
          </a:p>
          <a:p>
            <a:pPr lvl="1" algn="l"/>
            <a:r>
              <a:rPr lang="es-ES" sz="1600" dirty="0" smtClean="0">
                <a:solidFill>
                  <a:schemeClr val="tx1"/>
                </a:solidFill>
              </a:rPr>
              <a:t>Este problema podrá condicionar el nº de modelos,  el marcado previo y lo pulido del acabado final de los peinados.</a:t>
            </a:r>
          </a:p>
          <a:p>
            <a:pPr lvl="1" algn="l"/>
            <a:r>
              <a:rPr kumimoji="0" lang="es-ES" sz="1600" dirty="0" smtClean="0">
                <a:solidFill>
                  <a:schemeClr val="accent2">
                    <a:lumMod val="75000"/>
                  </a:schemeClr>
                </a:solidFill>
              </a:rPr>
              <a:t>Listado de atributos:</a:t>
            </a:r>
          </a:p>
          <a:p>
            <a:pPr lvl="1" algn="l"/>
            <a:r>
              <a:rPr kumimoji="0" lang="es-ES" sz="1600" dirty="0" smtClean="0">
                <a:solidFill>
                  <a:schemeClr val="tx1"/>
                </a:solidFill>
              </a:rPr>
              <a:t>Se intenta enumerar los atributos que serán determinantes para la colección que pueden venir dados por condicionantes diferentes( económicos, culturales, sociales, impuestos por el cliente, </a:t>
            </a:r>
            <a:r>
              <a:rPr kumimoji="0" lang="es-ES" sz="1600" dirty="0" err="1" smtClean="0">
                <a:solidFill>
                  <a:schemeClr val="tx1"/>
                </a:solidFill>
              </a:rPr>
              <a:t>etc</a:t>
            </a:r>
            <a:r>
              <a:rPr kumimoji="0" lang="es-ES" sz="1600" dirty="0" smtClean="0">
                <a:solidFill>
                  <a:schemeClr val="tx1"/>
                </a:solidFill>
              </a:rPr>
              <a:t>….)</a:t>
            </a:r>
          </a:p>
          <a:p>
            <a:pPr lvl="1" algn="l"/>
            <a:r>
              <a:rPr kumimoji="0" lang="es-ES" sz="1600" dirty="0" err="1" smtClean="0">
                <a:solidFill>
                  <a:schemeClr val="tx1"/>
                </a:solidFill>
              </a:rPr>
              <a:t>Ej</a:t>
            </a:r>
            <a:r>
              <a:rPr kumimoji="0" lang="es-ES" sz="1600" dirty="0" smtClean="0">
                <a:solidFill>
                  <a:schemeClr val="tx1"/>
                </a:solidFill>
              </a:rPr>
              <a:t>: necesidad de utilizar un cosmético de acabado mate…..atributo posible” compacto, sólido, </a:t>
            </a:r>
            <a:r>
              <a:rPr kumimoji="0" lang="es-ES" sz="1600" dirty="0" err="1" smtClean="0">
                <a:solidFill>
                  <a:schemeClr val="tx1"/>
                </a:solidFill>
              </a:rPr>
              <a:t>etc</a:t>
            </a:r>
            <a:r>
              <a:rPr kumimoji="0" lang="es-ES" sz="1600" dirty="0" smtClean="0">
                <a:solidFill>
                  <a:schemeClr val="tx1"/>
                </a:solidFill>
              </a:rPr>
              <a:t>…</a:t>
            </a:r>
          </a:p>
          <a:p>
            <a:pPr lvl="1" algn="l">
              <a:spcBef>
                <a:spcPts val="0"/>
              </a:spcBef>
              <a:defRPr/>
            </a:pPr>
            <a:r>
              <a:rPr lang="es-ES" sz="1600" dirty="0">
                <a:solidFill>
                  <a:schemeClr val="accent2">
                    <a:lumMod val="75000"/>
                  </a:schemeClr>
                </a:solidFill>
              </a:rPr>
              <a:t>Entrevistas, encuestas de muestreo:</a:t>
            </a:r>
          </a:p>
          <a:p>
            <a:pPr lvl="1" algn="l">
              <a:spcBef>
                <a:spcPts val="0"/>
              </a:spcBef>
              <a:defRPr/>
            </a:pPr>
            <a:r>
              <a:rPr lang="es-ES" sz="1600" dirty="0">
                <a:solidFill>
                  <a:schemeClr val="tx1"/>
                </a:solidFill>
              </a:rPr>
              <a:t>Se usan para conocer la incidencia relativa,  la distribución y la interrelación de variables sociológicas y psicológicas.</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40000"/>
              <a:lumOff val="60000"/>
            </a:schemeClr>
          </a:solidFill>
        </p:spPr>
        <p:txBody>
          <a:bodyPr/>
          <a:lstStyle/>
          <a:p>
            <a:r>
              <a:rPr kumimoji="0" lang="es-ES" dirty="0" smtClean="0"/>
              <a:t>Proceso de creación artística</a:t>
            </a:r>
            <a:endParaRPr lang="es-ES" dirty="0"/>
          </a:p>
        </p:txBody>
      </p:sp>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77500" lnSpcReduction="20000"/>
          </a:bodyPr>
          <a:lstStyle/>
          <a:p>
            <a:r>
              <a:rPr kumimoji="0" lang="en-US" b="1" dirty="0" err="1" smtClean="0"/>
              <a:t>Una</a:t>
            </a:r>
            <a:r>
              <a:rPr kumimoji="0" lang="en-US" b="1" dirty="0" smtClean="0"/>
              <a:t> </a:t>
            </a:r>
            <a:r>
              <a:rPr kumimoji="0" lang="en-US" b="1" dirty="0" err="1" smtClean="0"/>
              <a:t>vez</a:t>
            </a:r>
            <a:r>
              <a:rPr kumimoji="0" lang="en-US" b="1" dirty="0" smtClean="0"/>
              <a:t> </a:t>
            </a:r>
            <a:r>
              <a:rPr kumimoji="0" lang="en-US" b="1" dirty="0" err="1" smtClean="0"/>
              <a:t>seleccionado</a:t>
            </a:r>
            <a:r>
              <a:rPr kumimoji="0" lang="en-US" b="1" dirty="0" smtClean="0"/>
              <a:t> el </a:t>
            </a:r>
            <a:r>
              <a:rPr kumimoji="0" lang="en-US" b="1" dirty="0" err="1" smtClean="0"/>
              <a:t>tema</a:t>
            </a:r>
            <a:r>
              <a:rPr kumimoji="0" lang="en-US" b="1" dirty="0" smtClean="0"/>
              <a:t>:</a:t>
            </a:r>
          </a:p>
          <a:p>
            <a:r>
              <a:rPr lang="es-ES" b="1" i="0" dirty="0" smtClean="0">
                <a:solidFill>
                  <a:srgbClr val="000000"/>
                </a:solidFill>
                <a:latin typeface="Arial"/>
              </a:rPr>
              <a:t>2. Generación de Ideas</a:t>
            </a:r>
            <a:r>
              <a:rPr lang="es-ES" b="0" i="0" dirty="0" smtClean="0">
                <a:solidFill>
                  <a:srgbClr val="000000"/>
                </a:solidFill>
                <a:latin typeface="Arial"/>
              </a:rPr>
              <a:t>, también llamada fase divergente.( 20-30 minutos).  En esta fase utilizaremos herramientas para la generación de ideas. </a:t>
            </a:r>
          </a:p>
          <a:p>
            <a:r>
              <a:rPr lang="es-ES" b="0" i="0" dirty="0" smtClean="0">
                <a:solidFill>
                  <a:srgbClr val="000000"/>
                </a:solidFill>
                <a:latin typeface="Arial"/>
              </a:rPr>
              <a:t>Posibles técnicas a utilizar:</a:t>
            </a:r>
          </a:p>
          <a:p>
            <a:r>
              <a:rPr lang="es-ES" b="0" i="0" dirty="0" err="1" smtClean="0">
                <a:solidFill>
                  <a:srgbClr val="000000"/>
                </a:solidFill>
                <a:latin typeface="Arial"/>
              </a:rPr>
              <a:t>Brainstorming</a:t>
            </a:r>
            <a:r>
              <a:rPr lang="es-ES" b="0" i="0" dirty="0" smtClean="0">
                <a:solidFill>
                  <a:srgbClr val="000000"/>
                </a:solidFill>
                <a:latin typeface="Arial"/>
              </a:rPr>
              <a:t>- </a:t>
            </a:r>
            <a:r>
              <a:rPr lang="es-ES" b="0" i="0" dirty="0" err="1" smtClean="0">
                <a:solidFill>
                  <a:srgbClr val="000000"/>
                </a:solidFill>
                <a:latin typeface="Arial"/>
              </a:rPr>
              <a:t>googlestorming</a:t>
            </a:r>
            <a:r>
              <a:rPr lang="es-ES" b="0" i="0" dirty="0" smtClean="0">
                <a:solidFill>
                  <a:srgbClr val="000000"/>
                </a:solidFill>
                <a:latin typeface="Arial"/>
              </a:rPr>
              <a:t>- listado de preguntas-Cuaderno de ideas, </a:t>
            </a:r>
            <a:r>
              <a:rPr lang="es-ES" b="0" i="0" dirty="0" err="1" smtClean="0">
                <a:solidFill>
                  <a:srgbClr val="000000"/>
                </a:solidFill>
                <a:latin typeface="Arial"/>
              </a:rPr>
              <a:t>etc</a:t>
            </a:r>
            <a:r>
              <a:rPr lang="es-ES" b="0" i="0" dirty="0" smtClean="0">
                <a:solidFill>
                  <a:srgbClr val="000000"/>
                </a:solidFill>
                <a:latin typeface="Arial"/>
              </a:rPr>
              <a:t>….</a:t>
            </a:r>
            <a:r>
              <a:rPr kumimoji="0" lang="es-ES" dirty="0" smtClean="0"/>
              <a:t> https://es.slideshare.net/agencialanave/tcnicas-creativas</a:t>
            </a:r>
            <a:endParaRPr lang="es-ES" b="0" i="0" dirty="0" smtClean="0">
              <a:solidFill>
                <a:srgbClr val="000000"/>
              </a:solidFill>
              <a:latin typeface="Arial"/>
            </a:endParaRPr>
          </a:p>
          <a:p>
            <a:r>
              <a:rPr lang="es-ES" b="0" i="0" dirty="0" smtClean="0">
                <a:solidFill>
                  <a:srgbClr val="000000"/>
                </a:solidFill>
                <a:latin typeface="Arial"/>
              </a:rPr>
              <a:t>En esta fase es conveniente no juzgar las ideas. El objetivo de esta fase es generar el mayor número posible de ideas. Al inicio es importante no cohibir la creatividad para superar las barreras internas de las personas.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40000"/>
              <a:lumOff val="60000"/>
            </a:schemeClr>
          </a:solidFill>
        </p:spPr>
        <p:txBody>
          <a:bodyPr/>
          <a:lstStyle/>
          <a:p>
            <a:r>
              <a:rPr kumimoji="0" lang="es-ES" dirty="0" smtClean="0"/>
              <a:t>Proceso de creación artística</a:t>
            </a:r>
            <a:endParaRPr lang="es-ES" dirty="0"/>
          </a:p>
        </p:txBody>
      </p:sp>
      <p:sp>
        <p:nvSpPr>
          <p:cNvPr id="3" name="2 Marcador de contenido"/>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marL="640080" lvl="1" indent="-237744">
              <a:spcBef>
                <a:spcPts val="550"/>
              </a:spcBef>
              <a:buClr>
                <a:schemeClr val="accent1"/>
              </a:buClr>
              <a:buNone/>
              <a:defRPr/>
            </a:pPr>
            <a:r>
              <a:rPr lang="es-ES" b="1" dirty="0">
                <a:solidFill>
                  <a:srgbClr val="000000"/>
                </a:solidFill>
                <a:latin typeface="Arial"/>
              </a:rPr>
              <a:t>3. Valoración y selección de las ideas</a:t>
            </a:r>
            <a:r>
              <a:rPr lang="es-ES" dirty="0">
                <a:solidFill>
                  <a:srgbClr val="000000"/>
                </a:solidFill>
                <a:latin typeface="Arial"/>
              </a:rPr>
              <a:t>, también llamada fase convergente consiste en seleccionar las mejoras ideas.( 50 minutos) En esta fase se utilizan criterios tanto subjetivos como objetivos para valorar y clasificar las ideas y filtrar las mejores. Se seleccionará una o varias o incluso una mezcla de algunas.</a:t>
            </a:r>
          </a:p>
          <a:p>
            <a:pPr marL="640080" lvl="1" indent="-237744">
              <a:spcBef>
                <a:spcPts val="550"/>
              </a:spcBef>
              <a:buClr>
                <a:schemeClr val="accent1"/>
              </a:buClr>
              <a:buNone/>
              <a:defRPr/>
            </a:pPr>
            <a:r>
              <a:rPr lang="es-ES" dirty="0">
                <a:solidFill>
                  <a:srgbClr val="000000"/>
                </a:solidFill>
                <a:latin typeface="Arial"/>
              </a:rPr>
              <a:t>Se podrá recurrir al análisis de aspectos PIN ( positivos, negativos, interesantes) o a DAFO( debilidades, fortalezas a nivel interno y amenazas oportunidades a nivel externo)</a:t>
            </a:r>
            <a:endParaRPr lang="en-US" dirty="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40000"/>
              <a:lumOff val="60000"/>
            </a:schemeClr>
          </a:solidFill>
        </p:spPr>
        <p:txBody>
          <a:bodyPr/>
          <a:lstStyle/>
          <a:p>
            <a:r>
              <a:rPr kumimoji="0" lang="en-US" dirty="0" err="1" smtClean="0"/>
              <a:t>Proceso</a:t>
            </a:r>
            <a:r>
              <a:rPr kumimoji="0" lang="en-US" dirty="0" smtClean="0"/>
              <a:t> de </a:t>
            </a:r>
            <a:r>
              <a:rPr kumimoji="0" lang="en-US" dirty="0" err="1" smtClean="0"/>
              <a:t>creación</a:t>
            </a:r>
            <a:r>
              <a:rPr kumimoji="0" lang="en-US" dirty="0" smtClean="0"/>
              <a:t> </a:t>
            </a:r>
            <a:r>
              <a:rPr kumimoji="0" lang="en-US" dirty="0" err="1" smtClean="0"/>
              <a:t>artística</a:t>
            </a:r>
            <a:endParaRPr lang="es-ES" dirty="0"/>
          </a:p>
        </p:txBody>
      </p:sp>
      <p:sp>
        <p:nvSpPr>
          <p:cNvPr id="3" name="2 Marcador de contenido"/>
          <p:cNvSpPr>
            <a:spLocks noGrp="1"/>
          </p:cNvSpPr>
          <p:nvPr>
            <p:ph sz="half" idx="1"/>
          </p:nvPr>
        </p:nvSpPr>
        <p:spPr/>
        <p:style>
          <a:lnRef idx="1">
            <a:schemeClr val="dk1"/>
          </a:lnRef>
          <a:fillRef idx="2">
            <a:schemeClr val="dk1"/>
          </a:fillRef>
          <a:effectRef idx="1">
            <a:schemeClr val="dk1"/>
          </a:effectRef>
          <a:fontRef idx="minor">
            <a:schemeClr val="dk1"/>
          </a:fontRef>
        </p:style>
        <p:txBody>
          <a:bodyPr>
            <a:normAutofit fontScale="55000" lnSpcReduction="20000"/>
          </a:bodyPr>
          <a:lstStyle/>
          <a:p>
            <a:pPr lvl="0"/>
            <a:r>
              <a:rPr lang="es-ES" b="0" i="0" dirty="0" smtClean="0">
                <a:solidFill>
                  <a:srgbClr val="000000"/>
                </a:solidFill>
                <a:latin typeface="Arial"/>
              </a:rPr>
              <a:t>Es conveniente llevar a cabo el proceso creativo a lo largo de diferentes sesiones </a:t>
            </a:r>
          </a:p>
          <a:p>
            <a:pPr lvl="0"/>
            <a:r>
              <a:rPr lang="es-ES" b="0" i="0" dirty="0" smtClean="0">
                <a:solidFill>
                  <a:srgbClr val="000000"/>
                </a:solidFill>
                <a:latin typeface="Arial"/>
              </a:rPr>
              <a:t>Equipos  integrados por unos seis participantes de distintos perfiles para fomentar la pluralidad. </a:t>
            </a:r>
          </a:p>
          <a:p>
            <a:pPr lvl="0"/>
            <a:r>
              <a:rPr lang="es-ES" b="0" i="0" dirty="0" smtClean="0">
                <a:solidFill>
                  <a:srgbClr val="000000"/>
                </a:solidFill>
                <a:latin typeface="Arial"/>
              </a:rPr>
              <a:t>Es conveniente espaciar las sesiones entre sí para aprovechar el tiempo de reflexión entre ellos y permitir actuar a la creatividad inconsciente, que a diferencia de la creatividad consciente que se produce durante las sesiones, puede surgir en cualquier momento mediante ideas surgidas en nuestro subconsciente</a:t>
            </a:r>
            <a:endParaRPr lang="es-ES" dirty="0"/>
          </a:p>
        </p:txBody>
      </p:sp>
      <p:sp>
        <p:nvSpPr>
          <p:cNvPr id="4" name="3 Marcador de contenido"/>
          <p:cNvSpPr>
            <a:spLocks noGrp="1"/>
          </p:cNvSpPr>
          <p:nvPr>
            <p:ph sz="half" idx="2"/>
          </p:nvPr>
        </p:nvSpPr>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lvl="0"/>
            <a:r>
              <a:rPr lang="es-ES" sz="5800" dirty="0" smtClean="0"/>
              <a:t>Creatividad: cualidad del ser humano para crear ideas o cosas nuevas.  También representa la voluntad de re-inventar o transformar la realidad ya conocida.</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3008313" cy="886420"/>
          </a:xfrm>
        </p:spPr>
        <p:txBody>
          <a:bodyPr>
            <a:normAutofit/>
          </a:bodyPr>
          <a:lstStyle/>
          <a:p>
            <a:r>
              <a:rPr lang="es-ES" sz="3600" dirty="0" smtClean="0"/>
              <a:t>MOOD BOARD</a:t>
            </a:r>
            <a:endParaRPr lang="es-ES" sz="3600" dirty="0"/>
          </a:p>
        </p:txBody>
      </p:sp>
      <p:sp>
        <p:nvSpPr>
          <p:cNvPr id="4" name="3 Marcador de texto"/>
          <p:cNvSpPr>
            <a:spLocks noGrp="1"/>
          </p:cNvSpPr>
          <p:nvPr>
            <p:ph type="body" sz="half" idx="2"/>
          </p:nvPr>
        </p:nvSpPr>
        <p:spPr/>
        <p:txBody>
          <a:bodyPr>
            <a:normAutofit fontScale="92500" lnSpcReduction="10000"/>
          </a:bodyPr>
          <a:lstStyle/>
          <a:p>
            <a:r>
              <a:rPr lang="es-ES" dirty="0" smtClean="0"/>
              <a:t>Técnica </a:t>
            </a:r>
            <a:r>
              <a:rPr lang="es-ES" dirty="0"/>
              <a:t>creativa que sirve para </a:t>
            </a:r>
            <a:r>
              <a:rPr lang="es-ES" b="1" dirty="0"/>
              <a:t>crear el universo visual</a:t>
            </a:r>
            <a:r>
              <a:rPr lang="es-ES" dirty="0"/>
              <a:t> de un proyecto. </a:t>
            </a:r>
            <a:r>
              <a:rPr lang="es-ES" dirty="0" smtClean="0"/>
              <a:t> En nuestro sector es mucho más útil que un texto, a la hora de definir un concepto y de transmitirlo.</a:t>
            </a:r>
          </a:p>
          <a:p>
            <a:r>
              <a:rPr lang="es-ES" dirty="0" smtClean="0"/>
              <a:t>Básicamente</a:t>
            </a:r>
            <a:r>
              <a:rPr lang="es-ES" dirty="0"/>
              <a:t>, consiste en recopilar diferentes elementos y construir un collage que te ayude a visualizar tu estilo</a:t>
            </a:r>
            <a:r>
              <a:rPr lang="es-ES" dirty="0" smtClean="0"/>
              <a:t>.</a:t>
            </a:r>
          </a:p>
          <a:p>
            <a:r>
              <a:rPr lang="es-ES" dirty="0" smtClean="0"/>
              <a:t>Ayuda </a:t>
            </a:r>
            <a:r>
              <a:rPr lang="es-ES" dirty="0"/>
              <a:t>a establecer las bases de la identidad visual antes de entrar en el diseño propiamente dicho</a:t>
            </a:r>
            <a:r>
              <a:rPr lang="es-ES" dirty="0" smtClean="0"/>
              <a:t>.</a:t>
            </a:r>
          </a:p>
          <a:p>
            <a:r>
              <a:rPr lang="es-ES" dirty="0" smtClean="0"/>
              <a:t>Se puede hacer físico en una pared, un corcho, un rincón, </a:t>
            </a:r>
            <a:r>
              <a:rPr lang="es-ES" dirty="0" err="1" smtClean="0"/>
              <a:t>etc</a:t>
            </a:r>
            <a:r>
              <a:rPr lang="es-ES" dirty="0" smtClean="0"/>
              <a:t>…o digital, con distintas herramientas:</a:t>
            </a:r>
            <a:endParaRPr lang="es-ES" dirty="0"/>
          </a:p>
          <a:p>
            <a:pPr fontAlgn="base"/>
            <a:r>
              <a:rPr lang="es-ES" dirty="0" err="1">
                <a:hlinkClick r:id="rId2"/>
              </a:rPr>
              <a:t>Pinterest</a:t>
            </a:r>
            <a:r>
              <a:rPr lang="es-ES" dirty="0"/>
              <a:t> – Sencillamente crea un tablón de </a:t>
            </a:r>
            <a:r>
              <a:rPr lang="es-ES" dirty="0" err="1"/>
              <a:t>Pinterest</a:t>
            </a:r>
            <a:r>
              <a:rPr lang="es-ES" dirty="0"/>
              <a:t> y empieza a </a:t>
            </a:r>
            <a:r>
              <a:rPr lang="es-ES" dirty="0" err="1"/>
              <a:t>pinear</a:t>
            </a:r>
            <a:r>
              <a:rPr lang="es-ES" dirty="0"/>
              <a:t> cositas. :)</a:t>
            </a:r>
          </a:p>
          <a:p>
            <a:pPr fontAlgn="base"/>
            <a:r>
              <a:rPr lang="es-ES" dirty="0" err="1">
                <a:hlinkClick r:id="rId3"/>
              </a:rPr>
              <a:t>Niice</a:t>
            </a:r>
            <a:r>
              <a:rPr lang="es-ES" dirty="0"/>
              <a:t> – Se trata de una plataforma diseñada específicamente para hacer </a:t>
            </a:r>
            <a:r>
              <a:rPr lang="es-ES" dirty="0" err="1"/>
              <a:t>moodboards</a:t>
            </a:r>
            <a:r>
              <a:rPr lang="es-ES" dirty="0"/>
              <a:t> y que te permite crear hasta 5 tableros gratis.</a:t>
            </a:r>
          </a:p>
          <a:p>
            <a:pPr fontAlgn="base"/>
            <a:r>
              <a:rPr lang="es-ES" dirty="0" err="1">
                <a:hlinkClick r:id="rId4"/>
              </a:rPr>
              <a:t>Dropmark</a:t>
            </a:r>
            <a:r>
              <a:rPr lang="es-ES" dirty="0"/>
              <a:t> – Una alternativa a </a:t>
            </a:r>
            <a:r>
              <a:rPr lang="es-ES" dirty="0" err="1"/>
              <a:t>Niice</a:t>
            </a:r>
            <a:r>
              <a:rPr lang="es-ES" dirty="0"/>
              <a:t>. También tiene versión gratuita para empezar a crear tus recopilaciones</a:t>
            </a:r>
            <a:r>
              <a:rPr lang="es-ES" dirty="0" smtClean="0"/>
              <a:t>.</a:t>
            </a:r>
          </a:p>
          <a:p>
            <a:pPr fontAlgn="base"/>
            <a:r>
              <a:rPr lang="es-ES" dirty="0" err="1" smtClean="0">
                <a:solidFill>
                  <a:srgbClr val="0070C0"/>
                </a:solidFill>
              </a:rPr>
              <a:t>Canvas</a:t>
            </a:r>
            <a:r>
              <a:rPr lang="es-ES" dirty="0" smtClean="0">
                <a:solidFill>
                  <a:srgbClr val="0070C0"/>
                </a:solidFill>
              </a:rPr>
              <a:t>- </a:t>
            </a:r>
            <a:endParaRPr lang="es-ES" dirty="0">
              <a:solidFill>
                <a:srgbClr val="0070C0"/>
              </a:solidFill>
            </a:endParaRPr>
          </a:p>
          <a:p>
            <a:endParaRPr lang="es-ES" dirty="0"/>
          </a:p>
        </p:txBody>
      </p:sp>
      <p:pic>
        <p:nvPicPr>
          <p:cNvPr id="1026" name="Picture 2" descr="C:\Users\Usuario\Documents\make-up-mood-board-production-folder.jpg"/>
          <p:cNvPicPr>
            <a:picLocks noGrp="1" noChangeAspect="1" noChangeArrowheads="1"/>
          </p:cNvPicPr>
          <p:nvPr>
            <p:ph idx="1"/>
          </p:nvPr>
        </p:nvPicPr>
        <p:blipFill>
          <a:blip r:embed="rId5" cstate="print"/>
          <a:srcRect/>
          <a:stretch>
            <a:fillRect/>
          </a:stretch>
        </p:blipFill>
        <p:spPr bwMode="auto">
          <a:xfrm>
            <a:off x="3707904" y="0"/>
            <a:ext cx="3805262" cy="2690151"/>
          </a:xfrm>
          <a:prstGeom prst="rect">
            <a:avLst/>
          </a:prstGeom>
          <a:noFill/>
        </p:spPr>
      </p:pic>
      <p:pic>
        <p:nvPicPr>
          <p:cNvPr id="1027" name="Picture 3" descr="C:\Users\Usuario\Documents\hair-mood-board-production-folder.jpg"/>
          <p:cNvPicPr>
            <a:picLocks noChangeAspect="1" noChangeArrowheads="1"/>
          </p:cNvPicPr>
          <p:nvPr/>
        </p:nvPicPr>
        <p:blipFill>
          <a:blip r:embed="rId6" cstate="print"/>
          <a:srcRect/>
          <a:stretch>
            <a:fillRect/>
          </a:stretch>
        </p:blipFill>
        <p:spPr bwMode="auto">
          <a:xfrm>
            <a:off x="3707904" y="3068960"/>
            <a:ext cx="4006795" cy="283301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MÁS MOODBOARD</a:t>
            </a:r>
            <a:endParaRPr lang="es-ES" dirty="0"/>
          </a:p>
        </p:txBody>
      </p:sp>
      <p:pic>
        <p:nvPicPr>
          <p:cNvPr id="2050" name="Picture 2" descr="C:\Users\Usuario\Documents\0d203cbbb69abca8fda5663ed7371035.jpg"/>
          <p:cNvPicPr>
            <a:picLocks noGrp="1" noChangeAspect="1" noChangeArrowheads="1"/>
          </p:cNvPicPr>
          <p:nvPr>
            <p:ph sz="half" idx="1"/>
          </p:nvPr>
        </p:nvPicPr>
        <p:blipFill>
          <a:blip r:embed="rId2" cstate="print"/>
          <a:srcRect/>
          <a:stretch>
            <a:fillRect/>
          </a:stretch>
        </p:blipFill>
        <p:spPr bwMode="auto">
          <a:xfrm>
            <a:off x="457200" y="1920702"/>
            <a:ext cx="4038600" cy="3884958"/>
          </a:xfrm>
          <a:prstGeom prst="rect">
            <a:avLst/>
          </a:prstGeom>
          <a:noFill/>
        </p:spPr>
      </p:pic>
      <p:pic>
        <p:nvPicPr>
          <p:cNvPr id="2051" name="Picture 3" descr="C:\Users\Usuario\Documents\1a53eaab6599071758e70c47916b7bf4.jpg"/>
          <p:cNvPicPr>
            <a:picLocks noGrp="1" noChangeAspect="1" noChangeArrowheads="1"/>
          </p:cNvPicPr>
          <p:nvPr>
            <p:ph sz="half" idx="2"/>
          </p:nvPr>
        </p:nvPicPr>
        <p:blipFill>
          <a:blip r:embed="rId3" cstate="print"/>
          <a:srcRect/>
          <a:stretch>
            <a:fillRect/>
          </a:stretch>
        </p:blipFill>
        <p:spPr bwMode="auto">
          <a:xfrm>
            <a:off x="4648200" y="2348706"/>
            <a:ext cx="4038600" cy="30289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MOODBOARD</a:t>
            </a:r>
            <a:endParaRPr lang="es-ES" dirty="0"/>
          </a:p>
        </p:txBody>
      </p:sp>
      <p:pic>
        <p:nvPicPr>
          <p:cNvPr id="3074" name="Picture 2" descr="C:\Users\Usuario\Documents\b78de5327bb1da530b537bbbe0fa12b9.jpg"/>
          <p:cNvPicPr>
            <a:picLocks noGrp="1" noChangeAspect="1" noChangeArrowheads="1"/>
          </p:cNvPicPr>
          <p:nvPr>
            <p:ph sz="half" idx="1"/>
          </p:nvPr>
        </p:nvPicPr>
        <p:blipFill>
          <a:blip r:embed="rId2" cstate="print"/>
          <a:srcRect/>
          <a:stretch>
            <a:fillRect/>
          </a:stretch>
        </p:blipFill>
        <p:spPr bwMode="auto">
          <a:xfrm>
            <a:off x="779264" y="1600200"/>
            <a:ext cx="3394472" cy="4525963"/>
          </a:xfrm>
          <a:prstGeom prst="rect">
            <a:avLst/>
          </a:prstGeom>
          <a:noFill/>
        </p:spPr>
      </p:pic>
      <p:pic>
        <p:nvPicPr>
          <p:cNvPr id="3075" name="Picture 3" descr="C:\Users\Usuario\Documents\zautumn.jpg"/>
          <p:cNvPicPr>
            <a:picLocks noGrp="1" noChangeAspect="1" noChangeArrowheads="1"/>
          </p:cNvPicPr>
          <p:nvPr>
            <p:ph sz="half" idx="2"/>
          </p:nvPr>
        </p:nvPicPr>
        <p:blipFill>
          <a:blip r:embed="rId3" cstate="print"/>
          <a:srcRect/>
          <a:stretch>
            <a:fillRect/>
          </a:stretch>
        </p:blipFill>
        <p:spPr bwMode="auto">
          <a:xfrm>
            <a:off x="4762500" y="2313781"/>
            <a:ext cx="3810000" cy="309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098" name="Picture 2" descr="C:\Users\Usuario\Documents\159b81ff7bbbf6a31a00a114d695b65e.jpg"/>
          <p:cNvPicPr>
            <a:picLocks noGrp="1" noChangeAspect="1" noChangeArrowheads="1"/>
          </p:cNvPicPr>
          <p:nvPr>
            <p:ph sz="half" idx="1"/>
          </p:nvPr>
        </p:nvPicPr>
        <p:blipFill>
          <a:blip r:embed="rId2" cstate="print"/>
          <a:srcRect/>
          <a:stretch>
            <a:fillRect/>
          </a:stretch>
        </p:blipFill>
        <p:spPr bwMode="auto">
          <a:xfrm>
            <a:off x="395536" y="1556792"/>
            <a:ext cx="2978713" cy="4464496"/>
          </a:xfrm>
          <a:prstGeom prst="rect">
            <a:avLst/>
          </a:prstGeom>
          <a:noFill/>
        </p:spPr>
      </p:pic>
      <p:pic>
        <p:nvPicPr>
          <p:cNvPr id="4099" name="Picture 3" descr="C:\Users\Usuario\Documents\images.jpg"/>
          <p:cNvPicPr>
            <a:picLocks noGrp="1" noChangeAspect="1" noChangeArrowheads="1"/>
          </p:cNvPicPr>
          <p:nvPr>
            <p:ph sz="half" idx="2"/>
          </p:nvPr>
        </p:nvPicPr>
        <p:blipFill>
          <a:blip r:embed="rId3" cstate="print"/>
          <a:srcRect/>
          <a:stretch>
            <a:fillRect/>
          </a:stretch>
        </p:blipFill>
        <p:spPr bwMode="auto">
          <a:xfrm>
            <a:off x="3995936" y="1916832"/>
            <a:ext cx="4601039" cy="3446338"/>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310</Words>
  <Application>Microsoft Office PowerPoint</Application>
  <PresentationFormat>Presentación en pantalla (4:3)</PresentationFormat>
  <Paragraphs>38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Proceso de creación artística</vt:lpstr>
      <vt:lpstr>Proceso de creación artística</vt:lpstr>
      <vt:lpstr>Proceso de creación artística</vt:lpstr>
      <vt:lpstr>Proceso de creación artística</vt:lpstr>
      <vt:lpstr>MOOD BOARD</vt:lpstr>
      <vt:lpstr>MÁS MOODBOARD</vt:lpstr>
      <vt:lpstr>MOODBOARD</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8</cp:revision>
  <dcterms:created xsi:type="dcterms:W3CDTF">2017-04-24T22:05:25Z</dcterms:created>
  <dcterms:modified xsi:type="dcterms:W3CDTF">2017-04-24T23:17:06Z</dcterms:modified>
</cp:coreProperties>
</file>