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60" r:id="rId7"/>
    <p:sldId id="261" r:id="rId8"/>
    <p:sldId id="262" r:id="rId9"/>
    <p:sldId id="263" r:id="rId10"/>
    <p:sldId id="264" r:id="rId11"/>
    <p:sldId id="266" r:id="rId12"/>
    <p:sldId id="271" r:id="rId13"/>
    <p:sldId id="272" r:id="rId14"/>
    <p:sldId id="267" r:id="rId15"/>
    <p:sldId id="268" r:id="rId16"/>
    <p:sldId id="269" r:id="rId17"/>
    <p:sldId id="270" r:id="rId18"/>
    <p:sldId id="273"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13/12/2016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13/12/2016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13/12/2016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13/12/2016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13/12/2016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13/12/2016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13/12/2016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13/12/2016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13/12/2016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13/12/2016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13/12/2016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135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13/12/2016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elpais.com/tag/fecha/20161009" TargetMode="External"/><Relationship Id="rId2" Type="http://schemas.openxmlformats.org/officeDocument/2006/relationships/hyperlink" Target="http://elpais.com/autor/joseba_elola/a/"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24symbols.com/?locale=e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2571744"/>
            <a:ext cx="7772400" cy="1470025"/>
          </a:xfrm>
        </p:spPr>
        <p:txBody>
          <a:bodyPr/>
          <a:lstStyle/>
          <a:p>
            <a:r>
              <a:rPr lang="es-ES" cap="all" dirty="0" smtClean="0"/>
              <a:t>EL LIBRO DIGITAL O EL LIBRO EN PAPEL A DEBATE.</a:t>
            </a:r>
            <a:endParaRPr lang="es-ES" dirty="0"/>
          </a:p>
        </p:txBody>
      </p:sp>
      <p:sp>
        <p:nvSpPr>
          <p:cNvPr id="3" name="2 Subtítulo"/>
          <p:cNvSpPr>
            <a:spLocks noGrp="1"/>
          </p:cNvSpPr>
          <p:nvPr>
            <p:ph type="subTitle" idx="1"/>
          </p:nvPr>
        </p:nvSpPr>
        <p:spPr>
          <a:xfrm>
            <a:off x="928662" y="4143380"/>
            <a:ext cx="6900866" cy="1966914"/>
          </a:xfrm>
        </p:spPr>
        <p:txBody>
          <a:bodyPr>
            <a:normAutofit fontScale="55000" lnSpcReduction="20000"/>
          </a:bodyPr>
          <a:lstStyle/>
          <a:p>
            <a:r>
              <a:rPr lang="es-ES" sz="3600" b="1" dirty="0" smtClean="0">
                <a:solidFill>
                  <a:schemeClr val="accent6">
                    <a:lumMod val="50000"/>
                  </a:schemeClr>
                </a:solidFill>
              </a:rPr>
              <a:t>22 DE DICIEMBRE DE 2016</a:t>
            </a:r>
          </a:p>
          <a:p>
            <a:r>
              <a:rPr lang="es-ES" sz="3600" b="1" dirty="0" smtClean="0">
                <a:solidFill>
                  <a:schemeClr val="accent6">
                    <a:lumMod val="50000"/>
                  </a:schemeClr>
                </a:solidFill>
              </a:rPr>
              <a:t>SEGUNDO DE BACHILLERATO B</a:t>
            </a:r>
          </a:p>
          <a:p>
            <a:r>
              <a:rPr lang="es-ES" sz="3600" b="1" dirty="0" smtClean="0">
                <a:solidFill>
                  <a:schemeClr val="accent6">
                    <a:lumMod val="50000"/>
                  </a:schemeClr>
                </a:solidFill>
              </a:rPr>
              <a:t>IES POETA GARCÍA GUTIÉRREZ     Curso 2016/17</a:t>
            </a:r>
          </a:p>
          <a:p>
            <a:r>
              <a:rPr lang="es-ES" sz="3600" b="1" dirty="0" smtClean="0">
                <a:solidFill>
                  <a:schemeClr val="accent6">
                    <a:lumMod val="50000"/>
                  </a:schemeClr>
                </a:solidFill>
              </a:rPr>
              <a:t>CHICLANA DE LA FRONTERA</a:t>
            </a:r>
          </a:p>
          <a:p>
            <a:r>
              <a:rPr lang="es-ES" sz="3600" b="1" dirty="0" smtClean="0">
                <a:solidFill>
                  <a:schemeClr val="accent6">
                    <a:lumMod val="50000"/>
                  </a:schemeClr>
                </a:solidFill>
              </a:rPr>
              <a:t>GT PLAN DE MEJORA DE LA COMPETENCIA COMUNICATIVA </a:t>
            </a:r>
            <a:r>
              <a:rPr lang="es-ES" b="1" dirty="0" smtClean="0"/>
              <a:t>…</a:t>
            </a:r>
            <a:endParaRPr lang="es-ES" b="1" dirty="0"/>
          </a:p>
        </p:txBody>
      </p:sp>
      <p:pic>
        <p:nvPicPr>
          <p:cNvPr id="4" name="3 Imagen" descr="11-imagen-01-481x230.jpg"/>
          <p:cNvPicPr>
            <a:picLocks noChangeAspect="1"/>
          </p:cNvPicPr>
          <p:nvPr/>
        </p:nvPicPr>
        <p:blipFill>
          <a:blip r:embed="rId2"/>
          <a:stretch>
            <a:fillRect/>
          </a:stretch>
        </p:blipFill>
        <p:spPr>
          <a:xfrm>
            <a:off x="2357422" y="214290"/>
            <a:ext cx="4581525" cy="21907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8596" y="0"/>
            <a:ext cx="8358246" cy="1384995"/>
          </a:xfrm>
          <a:prstGeom prst="rect">
            <a:avLst/>
          </a:prstGeom>
          <a:noFill/>
        </p:spPr>
        <p:txBody>
          <a:bodyPr wrap="square" rtlCol="0">
            <a:spAutoFit/>
          </a:bodyPr>
          <a:lstStyle/>
          <a:p>
            <a:pPr algn="ctr"/>
            <a:r>
              <a:rPr lang="es-ES" sz="3200" b="1" dirty="0" smtClean="0"/>
              <a:t>DISTRIBUCIÓN DE LOS PARTICIPANTES EN EL DEBATE DEL 22 DE DICIEMBRE</a:t>
            </a:r>
          </a:p>
          <a:p>
            <a:pPr algn="ctr"/>
            <a:r>
              <a:rPr lang="es-ES" sz="2000" b="1" dirty="0" smtClean="0"/>
              <a:t>(Sala de lectura de la biblioteca)</a:t>
            </a:r>
            <a:endParaRPr lang="es-ES" sz="2000" b="1" dirty="0"/>
          </a:p>
        </p:txBody>
      </p:sp>
      <p:sp>
        <p:nvSpPr>
          <p:cNvPr id="9" name="8 CuadroTexto"/>
          <p:cNvSpPr txBox="1"/>
          <p:nvPr/>
        </p:nvSpPr>
        <p:spPr>
          <a:xfrm>
            <a:off x="571472" y="3929066"/>
            <a:ext cx="1082091" cy="369332"/>
          </a:xfrm>
          <a:prstGeom prst="rect">
            <a:avLst/>
          </a:prstGeom>
          <a:noFill/>
        </p:spPr>
        <p:txBody>
          <a:bodyPr wrap="none" rtlCol="0">
            <a:spAutoFit/>
          </a:bodyPr>
          <a:lstStyle/>
          <a:p>
            <a:r>
              <a:rPr lang="es-ES" b="1" dirty="0" smtClean="0"/>
              <a:t>Cámara 1</a:t>
            </a:r>
            <a:endParaRPr lang="es-ES" b="1" dirty="0"/>
          </a:p>
        </p:txBody>
      </p:sp>
      <p:sp>
        <p:nvSpPr>
          <p:cNvPr id="10" name="9 CuadroTexto"/>
          <p:cNvSpPr txBox="1"/>
          <p:nvPr/>
        </p:nvSpPr>
        <p:spPr>
          <a:xfrm>
            <a:off x="7072330" y="2786058"/>
            <a:ext cx="1113425" cy="369332"/>
          </a:xfrm>
          <a:prstGeom prst="rect">
            <a:avLst/>
          </a:prstGeom>
          <a:noFill/>
        </p:spPr>
        <p:txBody>
          <a:bodyPr wrap="square" rtlCol="0">
            <a:spAutoFit/>
          </a:bodyPr>
          <a:lstStyle/>
          <a:p>
            <a:r>
              <a:rPr lang="es-ES" b="1" dirty="0" smtClean="0"/>
              <a:t>Cámara 2</a:t>
            </a:r>
            <a:endParaRPr lang="es-ES" b="1" dirty="0"/>
          </a:p>
        </p:txBody>
      </p:sp>
      <p:sp>
        <p:nvSpPr>
          <p:cNvPr id="11" name="10 CuadroTexto"/>
          <p:cNvSpPr txBox="1"/>
          <p:nvPr/>
        </p:nvSpPr>
        <p:spPr>
          <a:xfrm>
            <a:off x="3571868" y="4286256"/>
            <a:ext cx="1428760" cy="369332"/>
          </a:xfrm>
          <a:prstGeom prst="rect">
            <a:avLst/>
          </a:prstGeom>
          <a:noFill/>
        </p:spPr>
        <p:txBody>
          <a:bodyPr wrap="square" rtlCol="0">
            <a:spAutoFit/>
          </a:bodyPr>
          <a:lstStyle/>
          <a:p>
            <a:r>
              <a:rPr lang="es-ES" b="1" dirty="0" smtClean="0"/>
              <a:t>Cámara 3</a:t>
            </a:r>
            <a:endParaRPr lang="es-ES" b="1" dirty="0"/>
          </a:p>
        </p:txBody>
      </p:sp>
      <p:sp>
        <p:nvSpPr>
          <p:cNvPr id="12" name="11 CuadroTexto"/>
          <p:cNvSpPr txBox="1"/>
          <p:nvPr/>
        </p:nvSpPr>
        <p:spPr>
          <a:xfrm>
            <a:off x="714348" y="5214950"/>
            <a:ext cx="7643866" cy="1323439"/>
          </a:xfrm>
          <a:prstGeom prst="rect">
            <a:avLst/>
          </a:prstGeom>
          <a:noFill/>
        </p:spPr>
        <p:txBody>
          <a:bodyPr wrap="square" rtlCol="0">
            <a:spAutoFit/>
          </a:bodyPr>
          <a:lstStyle/>
          <a:p>
            <a:pPr algn="ctr"/>
            <a:r>
              <a:rPr lang="es-ES" sz="4000" b="1" dirty="0" smtClean="0"/>
              <a:t>PÚBLICO ASISTENTE EN EL PAPEL DE ESCUCHANTE</a:t>
            </a:r>
            <a:endParaRPr lang="es-ES" sz="4000" b="1" dirty="0"/>
          </a:p>
        </p:txBody>
      </p:sp>
      <p:sp>
        <p:nvSpPr>
          <p:cNvPr id="14" name="13 Rectángulo"/>
          <p:cNvSpPr/>
          <p:nvPr/>
        </p:nvSpPr>
        <p:spPr>
          <a:xfrm>
            <a:off x="3286116" y="2214554"/>
            <a:ext cx="1785950"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MODERADOR</a:t>
            </a:r>
            <a:endParaRPr lang="es-ES" b="1" dirty="0"/>
          </a:p>
        </p:txBody>
      </p:sp>
      <p:sp>
        <p:nvSpPr>
          <p:cNvPr id="15" name="14 Rectángulo redondeado"/>
          <p:cNvSpPr/>
          <p:nvPr/>
        </p:nvSpPr>
        <p:spPr>
          <a:xfrm>
            <a:off x="2500298" y="1500174"/>
            <a:ext cx="3929090" cy="500066"/>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smtClean="0"/>
              <a:t>PANTALLA CON PROYECCIÓN DEL PPT</a:t>
            </a:r>
            <a:endParaRPr lang="es-ES" b="1" dirty="0"/>
          </a:p>
        </p:txBody>
      </p:sp>
      <p:sp>
        <p:nvSpPr>
          <p:cNvPr id="16" name="15 Flecha derecha"/>
          <p:cNvSpPr/>
          <p:nvPr/>
        </p:nvSpPr>
        <p:spPr>
          <a:xfrm>
            <a:off x="1643042" y="3071810"/>
            <a:ext cx="1428760" cy="10715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t>EQUIPO SOCIALES</a:t>
            </a:r>
            <a:endParaRPr lang="es-ES" dirty="0"/>
          </a:p>
        </p:txBody>
      </p:sp>
      <p:sp>
        <p:nvSpPr>
          <p:cNvPr id="17" name="16 Flecha izquierda"/>
          <p:cNvSpPr/>
          <p:nvPr/>
        </p:nvSpPr>
        <p:spPr>
          <a:xfrm>
            <a:off x="5929322" y="3071810"/>
            <a:ext cx="1500198" cy="11990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smtClean="0"/>
              <a:t>EQUIPO CIENCIAS:</a:t>
            </a:r>
            <a:endParaRPr lang="es-ES" b="1" dirty="0"/>
          </a:p>
        </p:txBody>
      </p:sp>
      <p:sp>
        <p:nvSpPr>
          <p:cNvPr id="18" name="17 Botón de acción: Película">
            <a:hlinkClick r:id="" action="ppaction://noaction" highlightClick="1"/>
          </p:cNvPr>
          <p:cNvSpPr/>
          <p:nvPr/>
        </p:nvSpPr>
        <p:spPr>
          <a:xfrm>
            <a:off x="714348" y="4286256"/>
            <a:ext cx="642942" cy="50006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Botón de acción: Película">
            <a:hlinkClick r:id="" action="ppaction://noaction" highlightClick="1"/>
          </p:cNvPr>
          <p:cNvSpPr/>
          <p:nvPr/>
        </p:nvSpPr>
        <p:spPr>
          <a:xfrm>
            <a:off x="7358082" y="2143116"/>
            <a:ext cx="642942" cy="571504"/>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Botón de acción: Película">
            <a:hlinkClick r:id="" action="ppaction://noaction" highlightClick="1"/>
          </p:cNvPr>
          <p:cNvSpPr/>
          <p:nvPr/>
        </p:nvSpPr>
        <p:spPr>
          <a:xfrm>
            <a:off x="3857620" y="4714884"/>
            <a:ext cx="571504" cy="50006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Bisel"/>
          <p:cNvSpPr/>
          <p:nvPr/>
        </p:nvSpPr>
        <p:spPr>
          <a:xfrm>
            <a:off x="500034" y="2143116"/>
            <a:ext cx="1328168" cy="10424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smtClean="0"/>
              <a:t>Portátil </a:t>
            </a:r>
            <a:r>
              <a:rPr lang="es-ES" b="1" dirty="0" smtClean="0"/>
              <a:t>y control técnico</a:t>
            </a:r>
            <a:endParaRPr lang="es-ES" b="1" dirty="0"/>
          </a:p>
        </p:txBody>
      </p:sp>
      <p:sp>
        <p:nvSpPr>
          <p:cNvPr id="23" name="22 Cara sonriente"/>
          <p:cNvSpPr/>
          <p:nvPr/>
        </p:nvSpPr>
        <p:spPr>
          <a:xfrm>
            <a:off x="7143768" y="5929330"/>
            <a:ext cx="500066" cy="50006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23 Cara sonriente"/>
          <p:cNvSpPr/>
          <p:nvPr/>
        </p:nvSpPr>
        <p:spPr>
          <a:xfrm>
            <a:off x="1285852" y="6000768"/>
            <a:ext cx="500066" cy="414358"/>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5" name="Picture 1" descr="F:\ggtt 16.17\MATERIAL ELABORADO Y PROPUESTAS ÁREAS\imágenes para el debate\images (5).jpg"/>
          <p:cNvPicPr>
            <a:picLocks noChangeAspect="1" noChangeArrowheads="1"/>
          </p:cNvPicPr>
          <p:nvPr/>
        </p:nvPicPr>
        <p:blipFill>
          <a:blip r:embed="rId2"/>
          <a:srcRect/>
          <a:stretch>
            <a:fillRect/>
          </a:stretch>
        </p:blipFill>
        <p:spPr bwMode="auto">
          <a:xfrm>
            <a:off x="7429520" y="1000109"/>
            <a:ext cx="1357322" cy="89181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57290" y="428604"/>
            <a:ext cx="6000792" cy="707886"/>
          </a:xfrm>
          <a:prstGeom prst="rect">
            <a:avLst/>
          </a:prstGeom>
          <a:noFill/>
        </p:spPr>
        <p:txBody>
          <a:bodyPr wrap="square" rtlCol="0">
            <a:spAutoFit/>
          </a:bodyPr>
          <a:lstStyle/>
          <a:p>
            <a:pPr algn="ctr"/>
            <a:r>
              <a:rPr lang="es-ES" sz="4000" b="1" dirty="0" smtClean="0"/>
              <a:t>LA </a:t>
            </a:r>
            <a:r>
              <a:rPr lang="es-ES" sz="4000" b="1" dirty="0" smtClean="0"/>
              <a:t>ARGUMENTACIÓN (I)</a:t>
            </a:r>
            <a:endParaRPr lang="es-ES" sz="4000" b="1" dirty="0"/>
          </a:p>
        </p:txBody>
      </p:sp>
      <p:sp>
        <p:nvSpPr>
          <p:cNvPr id="3" name="2 CuadroTexto"/>
          <p:cNvSpPr txBox="1"/>
          <p:nvPr/>
        </p:nvSpPr>
        <p:spPr>
          <a:xfrm>
            <a:off x="642910" y="1225689"/>
            <a:ext cx="8001056" cy="5262979"/>
          </a:xfrm>
          <a:prstGeom prst="rect">
            <a:avLst/>
          </a:prstGeom>
          <a:noFill/>
        </p:spPr>
        <p:txBody>
          <a:bodyPr wrap="square" rtlCol="0">
            <a:spAutoFit/>
          </a:bodyPr>
          <a:lstStyle/>
          <a:p>
            <a:pPr algn="just"/>
            <a:r>
              <a:rPr lang="es-ES" sz="2400" b="1" dirty="0" smtClean="0"/>
              <a:t>Los textos argumentativos (orales o escritos) tienen como propósito </a:t>
            </a:r>
            <a:r>
              <a:rPr lang="es-ES" sz="2400" b="1" u="sng" dirty="0" smtClean="0"/>
              <a:t>defender ideas u opiniones mediante pruebas y razones</a:t>
            </a:r>
            <a:r>
              <a:rPr lang="es-ES" sz="2400" b="1" dirty="0" smtClean="0"/>
              <a:t>, que se alegan para convencer al receptor de que crea o haga algo.</a:t>
            </a:r>
          </a:p>
          <a:p>
            <a:pPr algn="just"/>
            <a:endParaRPr lang="es-ES" sz="2400" b="1" dirty="0" smtClean="0"/>
          </a:p>
          <a:p>
            <a:pPr algn="just"/>
            <a:r>
              <a:rPr lang="es-ES" sz="2400" b="1" dirty="0" smtClean="0"/>
              <a:t>La argumentación está muy relacionada con la </a:t>
            </a:r>
            <a:r>
              <a:rPr lang="es-ES" sz="2400" b="1" u="sng" dirty="0" err="1" smtClean="0"/>
              <a:t>asertividad</a:t>
            </a:r>
            <a:r>
              <a:rPr lang="es-ES" sz="2400" b="1" dirty="0" smtClean="0"/>
              <a:t> (dar algo por cierto) y con la </a:t>
            </a:r>
            <a:r>
              <a:rPr lang="es-ES" sz="2400" b="1" u="sng" dirty="0" smtClean="0"/>
              <a:t>dimensión social del discurso </a:t>
            </a:r>
            <a:r>
              <a:rPr lang="es-ES" sz="2400" b="1" dirty="0" smtClean="0"/>
              <a:t>(persuadir o convencer  a los demás).</a:t>
            </a:r>
          </a:p>
          <a:p>
            <a:pPr algn="just"/>
            <a:endParaRPr lang="es-ES" sz="2400" b="1" dirty="0" smtClean="0"/>
          </a:p>
          <a:p>
            <a:pPr algn="just"/>
            <a:r>
              <a:rPr lang="es-ES" sz="2400" b="1" dirty="0" smtClean="0"/>
              <a:t>Los elementos que constituyen el texto argumentativo son:</a:t>
            </a:r>
          </a:p>
          <a:p>
            <a:pPr algn="just">
              <a:buFont typeface="Arial" pitchFamily="34" charset="0"/>
              <a:buChar char="•"/>
            </a:pPr>
            <a:r>
              <a:rPr lang="es-ES" sz="2400" b="1" u="sng" dirty="0" smtClean="0"/>
              <a:t>La tesis</a:t>
            </a:r>
            <a:r>
              <a:rPr lang="es-ES" sz="2400" b="1" dirty="0" smtClean="0"/>
              <a:t>, u opinión del emisor sobre el tema tratado. No siempre aparece explícita, a veces, puede quedar implícita.</a:t>
            </a:r>
          </a:p>
          <a:p>
            <a:pPr algn="just">
              <a:buFont typeface="Arial" pitchFamily="34" charset="0"/>
              <a:buChar char="•"/>
            </a:pPr>
            <a:r>
              <a:rPr lang="es-ES" sz="2400" b="1" u="sng" dirty="0" smtClean="0"/>
              <a:t>Los argumentos</a:t>
            </a:r>
            <a:r>
              <a:rPr lang="es-ES" sz="2400" b="1" dirty="0" smtClean="0"/>
              <a:t>, o razones que alega el emisor para defender su tesis y convencer al receptor de su validez.</a:t>
            </a:r>
            <a:endParaRPr lang="es-ES"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42976" y="0"/>
            <a:ext cx="6643734" cy="714380"/>
          </a:xfrm>
          <a:prstGeom prst="rect">
            <a:avLst/>
          </a:prstGeom>
        </p:spPr>
        <p:txBody>
          <a:bodyPr wrap="square">
            <a:spAutoFit/>
          </a:bodyPr>
          <a:lstStyle/>
          <a:p>
            <a:pPr algn="ctr"/>
            <a:r>
              <a:rPr lang="es-ES" sz="4000" b="1" dirty="0" smtClean="0"/>
              <a:t>LA ARGUMENTACIÓN (</a:t>
            </a:r>
            <a:r>
              <a:rPr lang="es-ES" sz="4000" b="1" dirty="0" smtClean="0"/>
              <a:t>II)</a:t>
            </a:r>
            <a:endParaRPr lang="es-ES" sz="4000" b="1" dirty="0"/>
          </a:p>
        </p:txBody>
      </p:sp>
      <p:sp>
        <p:nvSpPr>
          <p:cNvPr id="3" name="2 CuadroTexto"/>
          <p:cNvSpPr txBox="1"/>
          <p:nvPr/>
        </p:nvSpPr>
        <p:spPr>
          <a:xfrm>
            <a:off x="500034" y="857233"/>
            <a:ext cx="8358246" cy="6370975"/>
          </a:xfrm>
          <a:prstGeom prst="rect">
            <a:avLst/>
          </a:prstGeom>
          <a:noFill/>
        </p:spPr>
        <p:txBody>
          <a:bodyPr wrap="square" rtlCol="0">
            <a:spAutoFit/>
          </a:bodyPr>
          <a:lstStyle/>
          <a:p>
            <a:r>
              <a:rPr lang="es-ES" sz="2400" b="1" dirty="0" smtClean="0"/>
              <a:t>Tipos de argumentos</a:t>
            </a:r>
            <a:r>
              <a:rPr lang="es-ES" dirty="0" smtClean="0"/>
              <a:t>:</a:t>
            </a:r>
          </a:p>
          <a:p>
            <a:pPr marL="342900" indent="-342900" algn="just">
              <a:buFont typeface="+mj-lt"/>
              <a:buAutoNum type="arabicPeriod"/>
            </a:pPr>
            <a:r>
              <a:rPr lang="es-ES" sz="2400" b="1" dirty="0" smtClean="0"/>
              <a:t>Lógicos-racionales</a:t>
            </a:r>
            <a:r>
              <a:rPr lang="es-ES" sz="2400" dirty="0" smtClean="0"/>
              <a:t>, se basan en  principios de razonamiento o en valores aceptados por la comunidad. Dentro de estos se encuentran los</a:t>
            </a:r>
            <a:r>
              <a:rPr lang="es-ES" sz="2400" b="1" dirty="0" smtClean="0"/>
              <a:t> tópicos</a:t>
            </a:r>
            <a:r>
              <a:rPr lang="es-ES" sz="2400" dirty="0" smtClean="0"/>
              <a:t>.</a:t>
            </a:r>
          </a:p>
          <a:p>
            <a:pPr marL="342900" indent="-342900" algn="just">
              <a:buFont typeface="+mj-lt"/>
              <a:buAutoNum type="arabicPeriod"/>
            </a:pPr>
            <a:r>
              <a:rPr lang="es-ES" sz="2400" b="1" dirty="0" smtClean="0"/>
              <a:t>Causales</a:t>
            </a:r>
            <a:r>
              <a:rPr lang="es-ES" sz="2400" dirty="0" smtClean="0"/>
              <a:t>, se sustentan en las causas de lo afirmado en la tesis o en sus consecuencias.</a:t>
            </a:r>
          </a:p>
          <a:p>
            <a:pPr marL="342900" indent="-342900" algn="just">
              <a:buFont typeface="+mj-lt"/>
              <a:buAutoNum type="arabicPeriod"/>
            </a:pPr>
            <a:r>
              <a:rPr lang="es-ES" sz="2400" b="1" dirty="0" smtClean="0"/>
              <a:t>Ejemplos</a:t>
            </a:r>
            <a:r>
              <a:rPr lang="es-ES" sz="2400" dirty="0" smtClean="0"/>
              <a:t>, se basan en casos o hechos concretos.</a:t>
            </a:r>
          </a:p>
          <a:p>
            <a:pPr marL="342900" indent="-342900" algn="just">
              <a:buFont typeface="+mj-lt"/>
              <a:buAutoNum type="arabicPeriod"/>
            </a:pPr>
            <a:r>
              <a:rPr lang="es-ES" sz="2400" b="1" dirty="0" smtClean="0"/>
              <a:t>Analogías</a:t>
            </a:r>
            <a:r>
              <a:rPr lang="es-ES" sz="2400" dirty="0" smtClean="0"/>
              <a:t>, establecen semejanzas con otras tesis que refuerzan la defensa.</a:t>
            </a:r>
          </a:p>
          <a:p>
            <a:pPr marL="342900" indent="-342900" algn="just">
              <a:buFont typeface="+mj-lt"/>
              <a:buAutoNum type="arabicPeriod"/>
            </a:pPr>
            <a:r>
              <a:rPr lang="es-ES" sz="2400" b="1" dirty="0" smtClean="0"/>
              <a:t>Afectivos</a:t>
            </a:r>
            <a:r>
              <a:rPr lang="es-ES" sz="2400" dirty="0" smtClean="0"/>
              <a:t>, apelan a las emociones del receptor.</a:t>
            </a:r>
          </a:p>
          <a:p>
            <a:pPr marL="342900" indent="-342900" algn="just">
              <a:buFont typeface="+mj-lt"/>
              <a:buAutoNum type="arabicPeriod"/>
            </a:pPr>
            <a:r>
              <a:rPr lang="es-ES" sz="2400" b="1" dirty="0" smtClean="0"/>
              <a:t>De autoridad</a:t>
            </a:r>
            <a:r>
              <a:rPr lang="es-ES" sz="2400" dirty="0" smtClean="0"/>
              <a:t>, se apoyan en el prestigio de un experto.</a:t>
            </a:r>
          </a:p>
          <a:p>
            <a:pPr marL="342900" indent="-342900" algn="just">
              <a:buFont typeface="+mj-lt"/>
              <a:buAutoNum type="arabicPeriod"/>
            </a:pPr>
            <a:r>
              <a:rPr lang="es-ES" sz="2400" b="1" dirty="0" smtClean="0"/>
              <a:t>Objetivos</a:t>
            </a:r>
            <a:r>
              <a:rPr lang="es-ES" sz="2400" dirty="0" smtClean="0"/>
              <a:t>, se sirven de datos y cifras para apoyar la tesis.</a:t>
            </a:r>
          </a:p>
          <a:p>
            <a:pPr marL="342900" indent="-342900" algn="just"/>
            <a:endParaRPr lang="es-ES" sz="2400" dirty="0" smtClean="0"/>
          </a:p>
          <a:p>
            <a:pPr marL="342900" indent="-342900" algn="just"/>
            <a:r>
              <a:rPr lang="es-ES" sz="2400" b="1" dirty="0" smtClean="0"/>
              <a:t>Contraargumentos</a:t>
            </a:r>
            <a:r>
              <a:rPr lang="es-ES" sz="2400" dirty="0" smtClean="0"/>
              <a:t>: son los argumentos que se oponen a las objeciones del receptor y pueden esgrimirse como respuesta o adelantarse a una réplica.</a:t>
            </a:r>
          </a:p>
          <a:p>
            <a:pPr marL="342900" indent="-342900"/>
            <a:endParaRPr lang="es-E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14414" y="214290"/>
            <a:ext cx="6357982" cy="707886"/>
          </a:xfrm>
          <a:prstGeom prst="rect">
            <a:avLst/>
          </a:prstGeom>
        </p:spPr>
        <p:txBody>
          <a:bodyPr wrap="square">
            <a:spAutoFit/>
          </a:bodyPr>
          <a:lstStyle/>
          <a:p>
            <a:pPr algn="ctr"/>
            <a:r>
              <a:rPr lang="es-ES" sz="4000" b="1" dirty="0" smtClean="0"/>
              <a:t>LA ARGUMENTACIÓN (</a:t>
            </a:r>
            <a:r>
              <a:rPr lang="es-ES" sz="4000" b="1" dirty="0" smtClean="0"/>
              <a:t>III</a:t>
            </a:r>
            <a:r>
              <a:rPr lang="es-ES" sz="4000" b="1" dirty="0" smtClean="0"/>
              <a:t>)</a:t>
            </a:r>
            <a:endParaRPr lang="es-ES" sz="4000" b="1" dirty="0"/>
          </a:p>
        </p:txBody>
      </p:sp>
      <p:sp>
        <p:nvSpPr>
          <p:cNvPr id="4" name="3 CuadroTexto"/>
          <p:cNvSpPr txBox="1"/>
          <p:nvPr/>
        </p:nvSpPr>
        <p:spPr>
          <a:xfrm>
            <a:off x="285720" y="857232"/>
            <a:ext cx="8643998" cy="6093976"/>
          </a:xfrm>
          <a:prstGeom prst="rect">
            <a:avLst/>
          </a:prstGeom>
          <a:noFill/>
        </p:spPr>
        <p:txBody>
          <a:bodyPr wrap="square" rtlCol="0">
            <a:spAutoFit/>
          </a:bodyPr>
          <a:lstStyle/>
          <a:p>
            <a:pPr algn="just"/>
            <a:r>
              <a:rPr lang="es-ES" sz="2400" b="1" dirty="0" smtClean="0"/>
              <a:t>Modelos estructurales de la argumentación</a:t>
            </a:r>
            <a:r>
              <a:rPr lang="es-ES" dirty="0" smtClean="0"/>
              <a:t>:</a:t>
            </a:r>
          </a:p>
          <a:p>
            <a:pPr marL="342900" indent="-342900" algn="just">
              <a:buFont typeface="+mj-lt"/>
              <a:buAutoNum type="arabicPeriod"/>
            </a:pPr>
            <a:r>
              <a:rPr lang="es-ES" b="1" dirty="0" smtClean="0"/>
              <a:t>Estructura </a:t>
            </a:r>
            <a:r>
              <a:rPr lang="es-ES" b="1" dirty="0" err="1" smtClean="0"/>
              <a:t>analizante</a:t>
            </a:r>
            <a:r>
              <a:rPr lang="es-ES" b="1" dirty="0" smtClean="0"/>
              <a:t> o deductiva</a:t>
            </a:r>
            <a:r>
              <a:rPr lang="es-ES" dirty="0" smtClean="0"/>
              <a:t>, en la que </a:t>
            </a:r>
            <a:r>
              <a:rPr lang="es-ES" u="sng" dirty="0" smtClean="0"/>
              <a:t>la tesis aparece al principio </a:t>
            </a:r>
            <a:r>
              <a:rPr lang="es-ES" dirty="0" smtClean="0"/>
              <a:t>y, a continuación, se exponen los argumentos que sirven para probarla.</a:t>
            </a:r>
          </a:p>
          <a:p>
            <a:pPr marL="342900" indent="-342900" algn="just">
              <a:buFont typeface="+mj-lt"/>
              <a:buAutoNum type="arabicPeriod"/>
            </a:pPr>
            <a:r>
              <a:rPr lang="es-ES" b="1" dirty="0" smtClean="0"/>
              <a:t>Estructura sintética o inductiva</a:t>
            </a:r>
            <a:r>
              <a:rPr lang="es-ES" dirty="0" smtClean="0"/>
              <a:t>, en ella el cuerpo argumentativo precede a </a:t>
            </a:r>
            <a:r>
              <a:rPr lang="es-ES" u="sng" dirty="0" smtClean="0"/>
              <a:t>la tesis, que se presenta al final.</a:t>
            </a:r>
          </a:p>
          <a:p>
            <a:pPr marL="342900" indent="-342900" algn="just">
              <a:buFont typeface="+mj-lt"/>
              <a:buAutoNum type="arabicPeriod"/>
            </a:pPr>
            <a:r>
              <a:rPr lang="es-ES" b="1" dirty="0" smtClean="0"/>
              <a:t>Estructura encuadrada, </a:t>
            </a:r>
            <a:r>
              <a:rPr lang="es-ES" u="sng" dirty="0" smtClean="0"/>
              <a:t>se parte de una tesis</a:t>
            </a:r>
            <a:r>
              <a:rPr lang="es-ES" dirty="0" smtClean="0"/>
              <a:t>, tras la cual se aportan datos y razonamientos, y para reforzarla, </a:t>
            </a:r>
            <a:r>
              <a:rPr lang="es-ES" u="sng" dirty="0" smtClean="0"/>
              <a:t>la tesis se repite al final</a:t>
            </a:r>
            <a:r>
              <a:rPr lang="es-ES" b="1" dirty="0" smtClean="0"/>
              <a:t>.</a:t>
            </a:r>
          </a:p>
          <a:p>
            <a:pPr marL="342900" indent="-342900" algn="just">
              <a:buFont typeface="+mj-lt"/>
              <a:buAutoNum type="arabicPeriod"/>
            </a:pPr>
            <a:r>
              <a:rPr lang="es-ES" b="1" dirty="0" smtClean="0"/>
              <a:t>Estructura paralela, </a:t>
            </a:r>
            <a:r>
              <a:rPr lang="es-ES" dirty="0" smtClean="0"/>
              <a:t>en la que </a:t>
            </a:r>
            <a:r>
              <a:rPr lang="es-ES" u="sng" dirty="0" smtClean="0"/>
              <a:t>se suceden diferentes tesis </a:t>
            </a:r>
            <a:r>
              <a:rPr lang="es-ES" dirty="0" smtClean="0"/>
              <a:t>que mantienen relación semántica, pero no se someten a una jerarquía</a:t>
            </a:r>
            <a:r>
              <a:rPr lang="es-ES" b="1" dirty="0" smtClean="0"/>
              <a:t>.</a:t>
            </a:r>
          </a:p>
          <a:p>
            <a:pPr marL="342900" indent="-342900" algn="just"/>
            <a:r>
              <a:rPr lang="es-ES" sz="2400" b="1" dirty="0" smtClean="0"/>
              <a:t>Rasgos lingüísticos de los textos argumentativos:</a:t>
            </a:r>
          </a:p>
          <a:p>
            <a:pPr marL="342900" indent="-342900" algn="just">
              <a:buFont typeface="+mj-lt"/>
              <a:buAutoNum type="alphaLcPeriod"/>
            </a:pPr>
            <a:r>
              <a:rPr lang="es-ES" b="1" dirty="0" smtClean="0"/>
              <a:t>En general, se alterna objetividad (mediante el uso de la tercera persona y el modo indicativo) y subjetividad (a través del empleo de la primera persona, modo subjuntivo o expresiones valorativas, etc.).</a:t>
            </a:r>
          </a:p>
          <a:p>
            <a:pPr marL="342900" indent="-342900" algn="just">
              <a:buFont typeface="+mj-lt"/>
              <a:buAutoNum type="alphaLcPeriod"/>
            </a:pPr>
            <a:r>
              <a:rPr lang="es-ES" b="1" dirty="0" smtClean="0"/>
              <a:t>Se suele preferir, en los textos científicos, la modalidad enunciativa, el léxico denotativo y el uso de tecnicismos.</a:t>
            </a:r>
          </a:p>
          <a:p>
            <a:pPr marL="342900" indent="-342900" algn="just">
              <a:buFont typeface="+mj-lt"/>
              <a:buAutoNum type="alphaLcPeriod"/>
            </a:pPr>
            <a:r>
              <a:rPr lang="es-ES" b="1" dirty="0" smtClean="0"/>
              <a:t>Se usan diversos enlaces y marcadores discursivos para aportar orden, claridad y coherencia al discurso.</a:t>
            </a:r>
          </a:p>
          <a:p>
            <a:pPr marL="342900" indent="-342900" algn="just">
              <a:buFont typeface="+mj-lt"/>
              <a:buAutoNum type="alphaLcPeriod"/>
            </a:pPr>
            <a:r>
              <a:rPr lang="es-ES" b="1" dirty="0" smtClean="0"/>
              <a:t>Uso, fundamentalmente en los géneros de opinión y argumentación humanística, recursos del lenguaje literario ( metáforas y símiles; interrogaciones y exclamaciones retóricas; expresiones apelativas), además de la polisemia y de la connotación.</a:t>
            </a:r>
          </a:p>
          <a:p>
            <a:pPr marL="342900" indent="-342900">
              <a:buFont typeface="+mj-lt"/>
              <a:buAutoNum type="arabicPeriod"/>
            </a:pP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28596" y="428604"/>
            <a:ext cx="8358246"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NORMAS BÁSICAS DE PARTICIPACIÓN EN DEBATES.  (I)</a:t>
            </a:r>
            <a:endParaRPr kumimoji="0" lang="es-E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GT “Pasos previos a la elaboración del PLC. Propuestas de mejora en competencia en comunicación lingüística”.</a:t>
            </a:r>
            <a:endParaRPr kumimoji="0" lang="es-ES" sz="1600" b="1"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IES POETA GARCÍA GUTIÉRREZ  Curso 2016/17</a:t>
            </a:r>
            <a:endParaRPr kumimoji="0" lang="es-ES" sz="1600" b="1" i="0" u="none" strike="noStrike" cap="none" normalizeH="0" baseline="0" dirty="0" smtClean="0">
              <a:ln>
                <a:noFill/>
              </a:ln>
              <a:solidFill>
                <a:schemeClr val="tx1"/>
              </a:solidFill>
              <a:effectLst/>
              <a:cs typeface="Arial" pitchFamily="34" charset="0"/>
            </a:endParaRPr>
          </a:p>
        </p:txBody>
      </p:sp>
      <p:sp>
        <p:nvSpPr>
          <p:cNvPr id="4099" name="Rectangle 3"/>
          <p:cNvSpPr>
            <a:spLocks noChangeArrowheads="1"/>
          </p:cNvSpPr>
          <p:nvPr/>
        </p:nvSpPr>
        <p:spPr bwMode="auto">
          <a:xfrm>
            <a:off x="500034" y="2357430"/>
            <a:ext cx="807249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Lst>
            </a:pP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PREPARACIÓN PREVIA AL DEBATE:</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Documentación e información sobre el tema propuesto para el debate. Consulta de fuentes variadas y de información contrastada (prensa, páginas oficiales, etc.)</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Conocimiento de los distintos roles de quienes van a participar en el debate.</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Toma de conciencia de la importancia del debate como objetivo para el desarrollo de diversas competencias básicas, fundamentalmente las vinculadas a la </a:t>
            </a: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mejora de la competencia en comunicación lingüística</a:t>
            </a:r>
            <a:r>
              <a:rPr kumimoji="0" lang="es-E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en concreto en las destrezas de expresión-comprensión orales y al tratamiento de la información.</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Se destacarán tres roles o papeles fundamentales de quienes van a participar en un debate: el moderador, el que participa como hablante o interviniente y el que participa como </a:t>
            </a:r>
            <a:r>
              <a:rPr kumimoji="0" lang="es-ES"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escuchante</a:t>
            </a:r>
            <a:r>
              <a:rPr kumimoji="0" lang="es-E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Como es una actividad en grupo, se trabajarán las habilidades sociales de respeto, curiosidad, motivación, participación, animar a los demás al debate y aceptar las diferentes posturas planteadas.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285728"/>
            <a:ext cx="8501154" cy="1508105"/>
          </a:xfrm>
          <a:prstGeom prst="rect">
            <a:avLst/>
          </a:prstGeom>
        </p:spPr>
        <p:txBody>
          <a:bodyPr wrap="square">
            <a:spAutoFit/>
          </a:bodyPr>
          <a:lstStyle/>
          <a:p>
            <a:pPr lvl="0" algn="ctr" fontAlgn="base">
              <a:spcBef>
                <a:spcPct val="0"/>
              </a:spcBef>
              <a:spcAft>
                <a:spcPct val="0"/>
              </a:spcAft>
            </a:pPr>
            <a:r>
              <a:rPr lang="es-ES" sz="3200" b="1" dirty="0" smtClean="0">
                <a:latin typeface="Calibri" pitchFamily="34" charset="0"/>
                <a:ea typeface="Times New Roman" pitchFamily="18" charset="0"/>
                <a:cs typeface="Times New Roman" pitchFamily="18" charset="0"/>
              </a:rPr>
              <a:t>NORMAS BÁSICAS DE PARTICIPACIÓN EN DEBATES.  (II)</a:t>
            </a:r>
            <a:endParaRPr lang="es-ES" sz="3200" b="1" dirty="0" smtClean="0">
              <a:latin typeface="Arial" pitchFamily="34" charset="0"/>
              <a:cs typeface="Arial" pitchFamily="34" charset="0"/>
            </a:endParaRPr>
          </a:p>
          <a:p>
            <a:pPr lvl="0" algn="ctr" eaLnBrk="0" fontAlgn="base" hangingPunct="0">
              <a:spcBef>
                <a:spcPct val="0"/>
              </a:spcBef>
              <a:spcAft>
                <a:spcPct val="0"/>
              </a:spcAft>
            </a:pPr>
            <a:r>
              <a:rPr lang="es-ES" sz="1400" b="1" dirty="0" smtClean="0">
                <a:ea typeface="Times New Roman" pitchFamily="18" charset="0"/>
                <a:cs typeface="Times New Roman" pitchFamily="18" charset="0"/>
              </a:rPr>
              <a:t>GT “Pasos previos a la elaboración del PLC. Propuestas de mejora en competencia en comunicación lingüística”.</a:t>
            </a:r>
            <a:endParaRPr lang="es-ES" sz="1400" b="1" dirty="0" smtClean="0">
              <a:cs typeface="Arial" pitchFamily="34" charset="0"/>
            </a:endParaRPr>
          </a:p>
          <a:p>
            <a:pPr lvl="0" algn="ctr" eaLnBrk="0" fontAlgn="base" hangingPunct="0">
              <a:spcBef>
                <a:spcPct val="0"/>
              </a:spcBef>
              <a:spcAft>
                <a:spcPct val="0"/>
              </a:spcAft>
            </a:pPr>
            <a:r>
              <a:rPr lang="es-ES" sz="1400" b="1" dirty="0" smtClean="0">
                <a:ea typeface="Times New Roman" pitchFamily="18" charset="0"/>
                <a:cs typeface="Times New Roman" pitchFamily="18" charset="0"/>
              </a:rPr>
              <a:t>IES POETA GARCÍA GUTIÉRREZ  Curso 2016/17</a:t>
            </a:r>
            <a:endParaRPr lang="es-ES" sz="1400" b="1" dirty="0" smtClean="0">
              <a:cs typeface="Arial" pitchFamily="34" charset="0"/>
            </a:endParaRPr>
          </a:p>
        </p:txBody>
      </p:sp>
      <p:sp>
        <p:nvSpPr>
          <p:cNvPr id="3073" name="Rectangle 1"/>
          <p:cNvSpPr>
            <a:spLocks noChangeArrowheads="1"/>
          </p:cNvSpPr>
          <p:nvPr/>
        </p:nvSpPr>
        <p:spPr bwMode="auto">
          <a:xfrm>
            <a:off x="357158" y="1785926"/>
            <a:ext cx="8358246" cy="49134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ROL  O PAPEL DEL MODERADOR:</a:t>
            </a:r>
            <a:endParaRPr kumimoji="0" lang="es-ES"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Es una figura fundamental para el desarrollo del debate porque ejerce las siguientes funciones: </a:t>
            </a:r>
            <a:endParaRPr kumimoji="0" lang="es-ES"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Controla las distintas intervenciones: organiza los turnos de palabra, su duración, el orden, etc.</a:t>
            </a:r>
            <a:endParaRPr kumimoji="0" lang="es-ES"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Reconduce el debate cuando los temas o el contenido no corresponde al tema propuesto.</a:t>
            </a:r>
            <a:endParaRPr kumimoji="0" lang="es-ES"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Anima a la participación y controla el exceso de protagonismo.</a:t>
            </a:r>
            <a:endParaRPr kumimoji="0" lang="es-ES"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Finalmente, sintetiza algunas de las ideas fundamentales que se han planteado en el debate y establece conclusiones.</a:t>
            </a:r>
            <a:endParaRPr kumimoji="0" lang="es-ES"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ROL  O PAPEL DEL HABLANTE:</a:t>
            </a:r>
            <a:endParaRPr kumimoji="0" lang="es-ES"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Se ha preparado previamente el tema de debate y puede contar con algunas fichas con anotaciones que puedan enriquecer sus intervenciones.</a:t>
            </a:r>
            <a:endParaRPr kumimoji="0" lang="es-ES"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No puede leer las anotaciones.</a:t>
            </a:r>
            <a:endParaRPr kumimoji="0" lang="es-ES"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Respeta el turno que propone el moderador.</a:t>
            </a:r>
            <a:endParaRPr kumimoji="0" lang="es-ES"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Debe mirar al público y utilizar su cuerpo para complementar lo que dice (controla los gestos y las miradas y debe evitar moverse en exceso, lo justo para apoyar sus argumentos).</a:t>
            </a:r>
            <a:endParaRPr kumimoji="0" lang="es-ES"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En las intervenciones debe variar el tono de voz y enfatizar aquellas ideas que considere más importantes en su proceso de argumentación.</a:t>
            </a:r>
            <a:endParaRPr kumimoji="0" lang="es-ES"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Puede tomar notas para enriquecer sus réplicas con argumentos variados.</a:t>
            </a:r>
            <a:endParaRPr kumimoji="0" lang="es-ES" sz="16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69875" algn="l"/>
              </a:tabLst>
            </a:pPr>
            <a:r>
              <a:rPr kumimoji="0" lang="es-ES" sz="1600" b="1" i="0" u="none" strike="noStrike" cap="none" normalizeH="0" baseline="0" dirty="0" smtClean="0">
                <a:ln>
                  <a:noFill/>
                </a:ln>
                <a:solidFill>
                  <a:schemeClr val="tx1"/>
                </a:solidFill>
                <a:effectLst/>
                <a:ea typeface="Times New Roman" pitchFamily="18" charset="0"/>
                <a:cs typeface="Times New Roman" pitchFamily="18" charset="0"/>
              </a:rPr>
              <a:t>Debe permanece en una escucha activa cuando intervienen los demás para no repetir argumentos y para poder contestar con coherencia a los argumentos contrarios.</a:t>
            </a:r>
            <a:endParaRPr kumimoji="0" lang="es-ES" sz="1600" b="1"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14348" y="357165"/>
            <a:ext cx="7858180" cy="1969770"/>
          </a:xfrm>
          <a:prstGeom prst="rect">
            <a:avLst/>
          </a:prstGeom>
        </p:spPr>
        <p:txBody>
          <a:bodyPr wrap="square">
            <a:spAutoFit/>
          </a:bodyPr>
          <a:lstStyle/>
          <a:p>
            <a:pPr lvl="0" algn="ctr" fontAlgn="base">
              <a:spcBef>
                <a:spcPct val="0"/>
              </a:spcBef>
              <a:spcAft>
                <a:spcPct val="0"/>
              </a:spcAft>
            </a:pPr>
            <a:r>
              <a:rPr lang="es-ES" sz="4000" b="1" dirty="0" smtClean="0">
                <a:latin typeface="Calibri" pitchFamily="34" charset="0"/>
                <a:ea typeface="Times New Roman" pitchFamily="18" charset="0"/>
                <a:cs typeface="Times New Roman" pitchFamily="18" charset="0"/>
              </a:rPr>
              <a:t>NORMAS BÁSICAS DE PARTICIPACIÓN EN DEBATES.  (III)</a:t>
            </a:r>
            <a:endParaRPr lang="es-ES" sz="4000" b="1" dirty="0" smtClean="0">
              <a:latin typeface="Arial" pitchFamily="34" charset="0"/>
              <a:cs typeface="Arial" pitchFamily="34" charset="0"/>
            </a:endParaRPr>
          </a:p>
          <a:p>
            <a:pPr lvl="0" algn="ctr" eaLnBrk="0" fontAlgn="base" hangingPunct="0">
              <a:spcBef>
                <a:spcPct val="0"/>
              </a:spcBef>
              <a:spcAft>
                <a:spcPct val="0"/>
              </a:spcAft>
            </a:pPr>
            <a:r>
              <a:rPr lang="es-ES" sz="1400" b="1" dirty="0" smtClean="0">
                <a:ea typeface="Times New Roman" pitchFamily="18" charset="0"/>
                <a:cs typeface="Times New Roman" pitchFamily="18" charset="0"/>
              </a:rPr>
              <a:t>GT “Pasos previos a la elaboración del PLC. Propuestas de mejora en competencia en comunicación lingüística”.</a:t>
            </a:r>
            <a:endParaRPr lang="es-ES" sz="1400" b="1" dirty="0" smtClean="0">
              <a:cs typeface="Arial" pitchFamily="34" charset="0"/>
            </a:endParaRPr>
          </a:p>
          <a:p>
            <a:pPr lvl="0" algn="ctr" eaLnBrk="0" fontAlgn="base" hangingPunct="0">
              <a:spcBef>
                <a:spcPct val="0"/>
              </a:spcBef>
              <a:spcAft>
                <a:spcPct val="0"/>
              </a:spcAft>
            </a:pPr>
            <a:r>
              <a:rPr lang="es-ES" sz="1400" b="1" dirty="0" smtClean="0">
                <a:ea typeface="Times New Roman" pitchFamily="18" charset="0"/>
                <a:cs typeface="Times New Roman" pitchFamily="18" charset="0"/>
              </a:rPr>
              <a:t>IES POETA GARCÍA GUTIÉRREZ  Curso 2016/17</a:t>
            </a:r>
            <a:endParaRPr lang="es-ES" sz="1400" b="1" dirty="0" smtClean="0">
              <a:cs typeface="Arial" pitchFamily="34" charset="0"/>
            </a:endParaRPr>
          </a:p>
        </p:txBody>
      </p:sp>
      <p:sp>
        <p:nvSpPr>
          <p:cNvPr id="2049" name="Rectangle 1"/>
          <p:cNvSpPr>
            <a:spLocks noChangeArrowheads="1"/>
          </p:cNvSpPr>
          <p:nvPr/>
        </p:nvSpPr>
        <p:spPr bwMode="auto">
          <a:xfrm>
            <a:off x="714348" y="2643182"/>
            <a:ext cx="771530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69875" algn="l"/>
              </a:tabLst>
            </a:pPr>
            <a:r>
              <a:rPr kumimoji="0" lang="es-ES" b="1" i="0" u="none" strike="noStrike" cap="none" normalizeH="0" baseline="0" dirty="0" smtClean="0">
                <a:ln>
                  <a:noFill/>
                </a:ln>
                <a:solidFill>
                  <a:schemeClr val="tx1"/>
                </a:solidFill>
                <a:effectLst/>
                <a:ea typeface="Times New Roman" pitchFamily="18" charset="0"/>
                <a:cs typeface="Times New Roman" pitchFamily="18" charset="0"/>
              </a:rPr>
              <a:t>ROL  O PAPEL DEL ESCUCHANTE:</a:t>
            </a:r>
            <a:endParaRPr kumimoji="0" lang="es-E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es-ES" b="0" i="0" u="none" strike="noStrike" cap="none" normalizeH="0" baseline="0" dirty="0" smtClean="0">
                <a:ln>
                  <a:noFill/>
                </a:ln>
                <a:solidFill>
                  <a:schemeClr val="tx1"/>
                </a:solidFill>
                <a:effectLst/>
                <a:ea typeface="Times New Roman" pitchFamily="18" charset="0"/>
                <a:cs typeface="Times New Roman" pitchFamily="18" charset="0"/>
              </a:rPr>
              <a:t>Se mantiene en silencio y en una escucha activa.</a:t>
            </a:r>
            <a:endParaRPr kumimoji="0" lang="es-E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es-ES" b="0" i="0" u="none" strike="noStrike" cap="none" normalizeH="0" baseline="0" dirty="0" smtClean="0">
                <a:ln>
                  <a:noFill/>
                </a:ln>
                <a:solidFill>
                  <a:schemeClr val="tx1"/>
                </a:solidFill>
                <a:effectLst/>
                <a:ea typeface="Times New Roman" pitchFamily="18" charset="0"/>
                <a:cs typeface="Times New Roman" pitchFamily="18" charset="0"/>
              </a:rPr>
              <a:t>Contribuye con su actitud corporal a un buen desarrollo del debate (se sienta recto y en una postura correcta, mira a los participantes y sigue el desarrollo argumental de los que intervienen, etc.).</a:t>
            </a:r>
            <a:endParaRPr kumimoji="0" lang="es-E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es-ES" b="0" i="0" u="none" strike="noStrike" cap="none" normalizeH="0" baseline="0" dirty="0" smtClean="0">
                <a:ln>
                  <a:noFill/>
                </a:ln>
                <a:solidFill>
                  <a:schemeClr val="tx1"/>
                </a:solidFill>
                <a:effectLst/>
                <a:ea typeface="Times New Roman" pitchFamily="18" charset="0"/>
                <a:cs typeface="Times New Roman" pitchFamily="18" charset="0"/>
              </a:rPr>
              <a:t>Levanta la mano y espera su turno hasta que el moderador le permite intervenir.</a:t>
            </a:r>
            <a:endParaRPr kumimoji="0" lang="es-E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es-ES" b="0" i="0" u="none" strike="noStrike" cap="none" normalizeH="0" baseline="0" dirty="0" smtClean="0">
                <a:ln>
                  <a:noFill/>
                </a:ln>
                <a:solidFill>
                  <a:schemeClr val="tx1"/>
                </a:solidFill>
                <a:effectLst/>
                <a:ea typeface="Times New Roman" pitchFamily="18" charset="0"/>
                <a:cs typeface="Times New Roman" pitchFamily="18" charset="0"/>
              </a:rPr>
              <a:t>Anota ideas o argumentos que pueden enriquecer sus intervenciones.</a:t>
            </a:r>
            <a:endParaRPr kumimoji="0" lang="es-ES"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857488" y="1500174"/>
          <a:ext cx="5357850" cy="5154141"/>
        </p:xfrm>
        <a:graphic>
          <a:graphicData uri="http://schemas.openxmlformats.org/drawingml/2006/table">
            <a:tbl>
              <a:tblPr/>
              <a:tblGrid>
                <a:gridCol w="2745081"/>
                <a:gridCol w="87463"/>
                <a:gridCol w="519085"/>
                <a:gridCol w="445303"/>
                <a:gridCol w="335940"/>
                <a:gridCol w="628449"/>
                <a:gridCol w="596529"/>
              </a:tblGrid>
              <a:tr h="198273">
                <a:tc>
                  <a:txBody>
                    <a:bodyPr/>
                    <a:lstStyle/>
                    <a:p>
                      <a:pPr algn="ctr">
                        <a:lnSpc>
                          <a:spcPct val="115000"/>
                        </a:lnSpc>
                        <a:spcAft>
                          <a:spcPts val="0"/>
                        </a:spcAft>
                      </a:pPr>
                      <a:r>
                        <a:rPr lang="es-ES" sz="700" b="1" dirty="0">
                          <a:latin typeface="Calibri"/>
                          <a:ea typeface="Times New Roman"/>
                          <a:cs typeface="Times New Roman"/>
                        </a:rPr>
                        <a:t>CRITERIOS DE PONDERACIÓN</a:t>
                      </a:r>
                      <a:endParaRPr lang="es-ES" sz="700" dirty="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s-ES" sz="500" b="1">
                          <a:latin typeface="Calibri"/>
                          <a:ea typeface="Times New Roman"/>
                          <a:cs typeface="Times New Roman"/>
                        </a:rPr>
                        <a:t>SOBRESALIENTE</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r>
                        <a:rPr lang="es-ES" sz="500" b="1">
                          <a:latin typeface="Calibri"/>
                          <a:ea typeface="Times New Roman"/>
                          <a:cs typeface="Times New Roman"/>
                        </a:rPr>
                        <a:t>NOTABLE</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latin typeface="Calibri"/>
                          <a:ea typeface="Times New Roman"/>
                          <a:cs typeface="Times New Roman"/>
                        </a:rPr>
                        <a:t>BIEN</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latin typeface="Calibri"/>
                          <a:ea typeface="Times New Roman"/>
                          <a:cs typeface="Times New Roman"/>
                        </a:rPr>
                        <a:t>SUFICIENTE</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500" b="1">
                          <a:latin typeface="Calibri"/>
                          <a:ea typeface="Times New Roman"/>
                          <a:cs typeface="Times New Roman"/>
                        </a:rPr>
                        <a:t>INSUFICIENTE</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663">
                <a:tc gridSpan="2">
                  <a:txBody>
                    <a:bodyPr/>
                    <a:lstStyle/>
                    <a:p>
                      <a:pPr marL="111125" marR="21590" algn="just">
                        <a:lnSpc>
                          <a:spcPct val="115000"/>
                        </a:lnSpc>
                        <a:spcAft>
                          <a:spcPts val="0"/>
                        </a:spcAft>
                      </a:pPr>
                      <a:r>
                        <a:rPr lang="es-ES" sz="700" b="1">
                          <a:latin typeface="Calibri"/>
                          <a:ea typeface="Times New Roman"/>
                          <a:cs typeface="Times New Roman"/>
                        </a:rPr>
                        <a:t>Se documenta sobre el tema de debate.</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326">
                <a:tc gridSpan="2">
                  <a:txBody>
                    <a:bodyPr/>
                    <a:lstStyle/>
                    <a:p>
                      <a:pPr marL="111125" marR="21590" algn="just">
                        <a:lnSpc>
                          <a:spcPct val="115000"/>
                        </a:lnSpc>
                        <a:spcAft>
                          <a:spcPts val="0"/>
                        </a:spcAft>
                      </a:pPr>
                      <a:r>
                        <a:rPr lang="es-ES" sz="700" b="1">
                          <a:latin typeface="Calibri"/>
                          <a:ea typeface="Times New Roman"/>
                          <a:cs typeface="Times New Roman"/>
                        </a:rPr>
                        <a:t>Conoce los distintos roles que participan en un debate.</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326">
                <a:tc gridSpan="2">
                  <a:txBody>
                    <a:bodyPr/>
                    <a:lstStyle/>
                    <a:p>
                      <a:pPr marL="111125" marR="21590" algn="just">
                        <a:lnSpc>
                          <a:spcPct val="115000"/>
                        </a:lnSpc>
                        <a:spcAft>
                          <a:spcPts val="0"/>
                        </a:spcAft>
                      </a:pPr>
                      <a:r>
                        <a:rPr lang="es-ES" sz="700" b="1">
                          <a:latin typeface="Calibri"/>
                          <a:ea typeface="Times New Roman"/>
                          <a:cs typeface="Times New Roman"/>
                        </a:rPr>
                        <a:t>Toma conciencia de la importancia del debate para el desarrollo de CCBB.</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89">
                <a:tc gridSpan="2">
                  <a:txBody>
                    <a:bodyPr/>
                    <a:lstStyle/>
                    <a:p>
                      <a:pPr marL="111125" marR="21590" algn="just">
                        <a:lnSpc>
                          <a:spcPct val="115000"/>
                        </a:lnSpc>
                        <a:spcAft>
                          <a:spcPts val="0"/>
                        </a:spcAft>
                      </a:pPr>
                      <a:r>
                        <a:rPr lang="es-ES" sz="700" b="1">
                          <a:latin typeface="Calibri"/>
                          <a:ea typeface="Times New Roman"/>
                          <a:cs typeface="Times New Roman"/>
                        </a:rPr>
                        <a:t>Se ajusta al respeto de las habilidades sociales de respeto, motivación, participación y aceptación de posturas diferentes.</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652">
                <a:tc gridSpan="2">
                  <a:txBody>
                    <a:bodyPr/>
                    <a:lstStyle/>
                    <a:p>
                      <a:pPr marL="111125" marR="21590" algn="just">
                        <a:lnSpc>
                          <a:spcPct val="115000"/>
                        </a:lnSpc>
                        <a:spcAft>
                          <a:spcPts val="0"/>
                        </a:spcAft>
                      </a:pPr>
                      <a:r>
                        <a:rPr lang="es-ES" sz="700" b="1">
                          <a:latin typeface="Calibri"/>
                          <a:ea typeface="Times New Roman"/>
                          <a:cs typeface="Times New Roman"/>
                        </a:rPr>
                        <a:t>Como moderador, controla correctamente las distintas intervenciones: organiza los turnos de palabra, respeto del orden y la duración de cada intervención.  </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dirty="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326">
                <a:tc gridSpan="2">
                  <a:txBody>
                    <a:bodyPr/>
                    <a:lstStyle/>
                    <a:p>
                      <a:pPr marL="111125" marR="21590" algn="just">
                        <a:lnSpc>
                          <a:spcPct val="115000"/>
                        </a:lnSpc>
                        <a:spcAft>
                          <a:spcPts val="0"/>
                        </a:spcAft>
                      </a:pPr>
                      <a:r>
                        <a:rPr lang="es-ES" sz="700" b="1">
                          <a:latin typeface="Calibri"/>
                          <a:ea typeface="Times New Roman"/>
                          <a:cs typeface="Times New Roman"/>
                        </a:rPr>
                        <a:t>Como moderador, reconduce correctamente el debate</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326">
                <a:tc gridSpan="2">
                  <a:txBody>
                    <a:bodyPr/>
                    <a:lstStyle/>
                    <a:p>
                      <a:pPr marL="111125" marR="21590" algn="just">
                        <a:lnSpc>
                          <a:spcPct val="115000"/>
                        </a:lnSpc>
                        <a:spcAft>
                          <a:spcPts val="0"/>
                        </a:spcAft>
                      </a:pPr>
                      <a:r>
                        <a:rPr lang="es-ES" sz="700" b="1">
                          <a:latin typeface="Calibri"/>
                          <a:ea typeface="Times New Roman"/>
                          <a:cs typeface="Times New Roman"/>
                        </a:rPr>
                        <a:t>Como moderador, anima a la participación y controla el exceso de protagonismo.</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326">
                <a:tc gridSpan="2">
                  <a:txBody>
                    <a:bodyPr/>
                    <a:lstStyle/>
                    <a:p>
                      <a:pPr marL="111125" marR="21590" algn="just">
                        <a:lnSpc>
                          <a:spcPct val="115000"/>
                        </a:lnSpc>
                        <a:spcAft>
                          <a:spcPts val="0"/>
                        </a:spcAft>
                      </a:pPr>
                      <a:r>
                        <a:rPr lang="es-ES" sz="700" b="1">
                          <a:latin typeface="Calibri"/>
                          <a:ea typeface="Times New Roman"/>
                          <a:cs typeface="Times New Roman"/>
                        </a:rPr>
                        <a:t>Como moderador,  sintetiza las ideas y establece conclusiones.</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89">
                <a:tc gridSpan="2">
                  <a:txBody>
                    <a:bodyPr/>
                    <a:lstStyle/>
                    <a:p>
                      <a:pPr marL="111125" marR="21590" algn="just">
                        <a:lnSpc>
                          <a:spcPct val="115000"/>
                        </a:lnSpc>
                        <a:spcAft>
                          <a:spcPts val="0"/>
                        </a:spcAft>
                      </a:pPr>
                      <a:r>
                        <a:rPr lang="es-ES" sz="700" b="1">
                          <a:latin typeface="Calibri"/>
                          <a:ea typeface="Times New Roman"/>
                          <a:cs typeface="Times New Roman"/>
                        </a:rPr>
                        <a:t>Como hablante o interviniente, se prepara previamente el debate, hecho que se refleje en una adecuada argumentación.</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326">
                <a:tc gridSpan="2">
                  <a:txBody>
                    <a:bodyPr/>
                    <a:lstStyle/>
                    <a:p>
                      <a:pPr marL="111125" marR="21590" algn="just">
                        <a:lnSpc>
                          <a:spcPct val="115000"/>
                        </a:lnSpc>
                        <a:spcAft>
                          <a:spcPts val="0"/>
                        </a:spcAft>
                      </a:pPr>
                      <a:r>
                        <a:rPr lang="es-ES" sz="700" b="1">
                          <a:latin typeface="Calibri"/>
                          <a:ea typeface="Times New Roman"/>
                          <a:cs typeface="Times New Roman"/>
                        </a:rPr>
                        <a:t>Como hablante o interviniente, respeta el turno de palabra y permanece en una escucha activa.</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89">
                <a:tc gridSpan="2">
                  <a:txBody>
                    <a:bodyPr/>
                    <a:lstStyle/>
                    <a:p>
                      <a:pPr marL="111125" marR="21590" algn="just">
                        <a:lnSpc>
                          <a:spcPct val="115000"/>
                        </a:lnSpc>
                        <a:spcAft>
                          <a:spcPts val="0"/>
                        </a:spcAft>
                      </a:pPr>
                      <a:r>
                        <a:rPr lang="es-ES" sz="700" b="1">
                          <a:latin typeface="Calibri"/>
                          <a:ea typeface="Times New Roman"/>
                          <a:cs typeface="Times New Roman"/>
                        </a:rPr>
                        <a:t>Como hablante o interviniente, mira al público y utiliza su cuerpo para complementar sus intervenciones.</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989">
                <a:tc gridSpan="2">
                  <a:txBody>
                    <a:bodyPr/>
                    <a:lstStyle/>
                    <a:p>
                      <a:pPr marL="111125" marR="21590" algn="just">
                        <a:lnSpc>
                          <a:spcPct val="115000"/>
                        </a:lnSpc>
                        <a:spcAft>
                          <a:spcPts val="0"/>
                        </a:spcAft>
                      </a:pPr>
                      <a:r>
                        <a:rPr lang="es-ES" sz="700" b="1">
                          <a:latin typeface="Calibri"/>
                          <a:ea typeface="Times New Roman"/>
                          <a:cs typeface="Times New Roman"/>
                        </a:rPr>
                        <a:t>Como hablante o interviniente, ajusta su tono de voz y enfatiza sus intervenciones en su proceso argumentativo.</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326">
                <a:tc gridSpan="2">
                  <a:txBody>
                    <a:bodyPr/>
                    <a:lstStyle/>
                    <a:p>
                      <a:pPr marL="111125" marR="21590" algn="just">
                        <a:lnSpc>
                          <a:spcPct val="115000"/>
                        </a:lnSpc>
                        <a:spcAft>
                          <a:spcPts val="0"/>
                        </a:spcAft>
                      </a:pPr>
                      <a:r>
                        <a:rPr lang="es-ES" sz="700" b="1">
                          <a:latin typeface="Calibri"/>
                          <a:ea typeface="Times New Roman"/>
                          <a:cs typeface="Times New Roman"/>
                        </a:rPr>
                        <a:t>Como oyente o escuchante, se mantiene en silencio y en una escucha activa.</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326">
                <a:tc gridSpan="2">
                  <a:txBody>
                    <a:bodyPr/>
                    <a:lstStyle/>
                    <a:p>
                      <a:pPr marL="111125" marR="21590" algn="just">
                        <a:lnSpc>
                          <a:spcPct val="115000"/>
                        </a:lnSpc>
                        <a:spcAft>
                          <a:spcPts val="0"/>
                        </a:spcAft>
                      </a:pPr>
                      <a:r>
                        <a:rPr lang="es-ES" sz="700" b="1">
                          <a:latin typeface="Calibri"/>
                          <a:ea typeface="Times New Roman"/>
                          <a:cs typeface="Times New Roman"/>
                        </a:rPr>
                        <a:t>Como oyente o escuchante, espera su turno para poder intervenir.</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326">
                <a:tc gridSpan="2">
                  <a:txBody>
                    <a:bodyPr/>
                    <a:lstStyle/>
                    <a:p>
                      <a:pPr marL="111125" marR="21590" algn="just">
                        <a:lnSpc>
                          <a:spcPct val="115000"/>
                        </a:lnSpc>
                        <a:spcAft>
                          <a:spcPts val="0"/>
                        </a:spcAft>
                      </a:pPr>
                      <a:r>
                        <a:rPr lang="es-ES" sz="700" b="1">
                          <a:latin typeface="Calibri"/>
                          <a:ea typeface="Times New Roman"/>
                          <a:cs typeface="Times New Roman"/>
                        </a:rPr>
                        <a:t>Como oyente o escuchante, anota ideas o argumentos para enriquecer sus intervenciones.</a:t>
                      </a: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663">
                <a:tc gridSpan="2">
                  <a:txBody>
                    <a:bodyPr/>
                    <a:lstStyle/>
                    <a:p>
                      <a:pPr marL="111125" marR="21590" algn="just">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 sz="700" dirty="0">
                        <a:latin typeface="Calibri"/>
                        <a:ea typeface="Times New Roman"/>
                        <a:cs typeface="Times New Roman"/>
                      </a:endParaRPr>
                    </a:p>
                  </a:txBody>
                  <a:tcPr marL="43214" marR="43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857224" y="0"/>
            <a:ext cx="5857916" cy="1661993"/>
          </a:xfrm>
          <a:prstGeom prst="rect">
            <a:avLst/>
          </a:prstGeom>
          <a:noFill/>
          <a:ln w="9525">
            <a:noFill/>
            <a:miter lim="800000"/>
            <a:headEnd/>
            <a:tailEnd/>
          </a:ln>
          <a:effectLst/>
        </p:spPr>
        <p:txBody>
          <a:bodyPr vert="horz" wrap="square" lIns="-539580" tIns="45720" rIns="-541167"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RÚBRICA DE EVALUACIÓN DE LA PARTICIPACIÓN EN LOS DEBATES</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“Pasos previos a la elaboración del PLC. Propuestas de mejora en competencia en comunicación lingüística”.</a:t>
            </a:r>
            <a:endParaRPr kumimoji="0" lang="es-E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IES POETA GARCÍA GUTIÉRREZ  Curso 2016/17</a:t>
            </a:r>
            <a:endParaRPr kumimoji="0" lang="es-E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Nombre y apellidos:                                                                         Curso:          </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Fecha del debate:                                   Tema del debate:</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Rol: Moderador/ Participante / </a:t>
            </a:r>
            <a:r>
              <a:rPr kumimoji="0" lang="es-ES" sz="14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Escuchante</a:t>
            </a:r>
            <a:endParaRPr kumimoji="0" lang="es-E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14414" y="1785926"/>
            <a:ext cx="6643734" cy="1357322"/>
          </a:xfrm>
          <a:prstGeom prst="rect">
            <a:avLst/>
          </a:prstGeom>
          <a:noFill/>
        </p:spPr>
        <p:txBody>
          <a:bodyPr wrap="square" rtlCol="0">
            <a:spAutoFit/>
          </a:bodyPr>
          <a:lstStyle/>
          <a:p>
            <a:r>
              <a:rPr lang="es-ES" sz="4000" b="1" dirty="0" smtClean="0"/>
              <a:t>Muchas gracias por vuestra participación</a:t>
            </a:r>
            <a:r>
              <a:rPr lang="es-ES" dirty="0" smtClean="0"/>
              <a:t>.</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ES" sz="3600" dirty="0" smtClean="0"/>
              <a:t/>
            </a:r>
            <a:br>
              <a:rPr lang="es-ES" sz="3600" dirty="0" smtClean="0"/>
            </a:br>
            <a:r>
              <a:rPr lang="es-ES" sz="3600" dirty="0" smtClean="0"/>
              <a:t>El debate contribuye a desarrollar el pensamiento crítico del alumnado, el trabajo en equipo, la toma de decisiones racionales, la tolerancia, la empatía y el respeto hacia la opinión de los rivales…</a:t>
            </a:r>
            <a:br>
              <a:rPr lang="es-ES" sz="3600" dirty="0" smtClean="0"/>
            </a:br>
            <a:r>
              <a:rPr lang="es-ES" sz="2400" dirty="0" smtClean="0"/>
              <a:t/>
            </a:r>
            <a:br>
              <a:rPr lang="es-ES" sz="2400" dirty="0" smtClean="0"/>
            </a:br>
            <a:r>
              <a:rPr lang="es-ES" sz="2400" dirty="0" smtClean="0"/>
              <a:t>(</a:t>
            </a:r>
            <a:r>
              <a:rPr lang="es-ES" sz="2000" dirty="0" smtClean="0"/>
              <a:t>Josep </a:t>
            </a:r>
            <a:r>
              <a:rPr lang="es-ES" sz="2000" dirty="0" err="1" smtClean="0"/>
              <a:t>Vicenç</a:t>
            </a:r>
            <a:r>
              <a:rPr lang="es-ES" sz="2000" dirty="0" smtClean="0"/>
              <a:t> </a:t>
            </a:r>
            <a:r>
              <a:rPr lang="es-ES" sz="2000" dirty="0" err="1" smtClean="0"/>
              <a:t>Mestre</a:t>
            </a:r>
            <a:r>
              <a:rPr lang="es-ES" sz="2000" dirty="0" smtClean="0"/>
              <a:t>, “Las ligas de debate. Aprender a debatir”. En Revista TEXTOS  de Didáctica de la Lengua y la Literatura, nº 73, julio, agosto y septiembre de 2016. (pág. 35)</a:t>
            </a:r>
            <a:endParaRPr lang="es-E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57158" y="785794"/>
            <a:ext cx="5715072" cy="538609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effectLst/>
                <a:latin typeface="inherit" charset="0"/>
                <a:ea typeface="Times New Roman" pitchFamily="18" charset="0"/>
                <a:cs typeface="Arial" pitchFamily="34" charset="0"/>
                <a:hlinkClick r:id="rId2" tooltip="Ver todas las noticias de Joseba Elola"/>
              </a:rPr>
              <a:t>JOSEBA ELOLA</a:t>
            </a:r>
            <a:endParaRPr kumimoji="0" lang="es-ES" sz="1200"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effectLst/>
                <a:latin typeface="inherit" charset="0"/>
                <a:ea typeface="Times New Roman" pitchFamily="18" charset="0"/>
                <a:cs typeface="Arial" pitchFamily="34" charset="0"/>
              </a:rPr>
              <a:t>periodista</a:t>
            </a:r>
            <a:endParaRPr kumimoji="0" lang="es-ES" sz="1200"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200" b="1" i="0" u="none" strike="noStrike" cap="none" normalizeH="0" baseline="0" dirty="0" smtClean="0">
                <a:ln>
                  <a:noFill/>
                </a:ln>
                <a:effectLst/>
                <a:latin typeface="inherit" charset="0"/>
                <a:ea typeface="Times New Roman" pitchFamily="18" charset="0"/>
                <a:cs typeface="Arial" pitchFamily="34" charset="0"/>
                <a:hlinkClick r:id="rId3" tooltip="Ver todas las noticias de esta fecha"/>
              </a:rPr>
              <a:t>9 OCT 2016 –</a:t>
            </a:r>
            <a:r>
              <a:rPr kumimoji="0" lang="es-ES" sz="1200" b="1" i="0" u="none" strike="noStrike" cap="none" normalizeH="0" dirty="0" smtClean="0">
                <a:ln>
                  <a:noFill/>
                </a:ln>
                <a:effectLst/>
                <a:latin typeface="inherit" charset="0"/>
                <a:ea typeface="Times New Roman" pitchFamily="18" charset="0"/>
                <a:cs typeface="Arial" pitchFamily="34" charset="0"/>
              </a:rPr>
              <a:t> EL PAÍS</a:t>
            </a:r>
            <a:endParaRPr kumimoji="0" lang="es-ES" sz="1200"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800" b="0" i="0" u="none" strike="noStrike" cap="none" normalizeH="0" baseline="0" dirty="0" smtClean="0">
                <a:ln>
                  <a:noFill/>
                </a:ln>
                <a:solidFill>
                  <a:srgbClr val="111111"/>
                </a:solidFill>
                <a:effectLst/>
                <a:ea typeface="Times New Roman" pitchFamily="18" charset="0"/>
                <a:cs typeface="Arial" pitchFamily="34" charset="0"/>
              </a:rPr>
              <a:t>La elegía del papel tendrá que esperar. Los negros augurios que daban por muerto al libro impreso, ese vehículo de ideas que cambió la historia de la humanidad, el más poderoso objeto de nuestros tiempos según claman algunos, no se han cumplido. El</a:t>
            </a:r>
            <a:r>
              <a:rPr kumimoji="0" lang="es-ES" sz="2800" b="0" i="1" u="none" strike="noStrike" cap="none" normalizeH="0" baseline="0" dirty="0" smtClean="0">
                <a:ln>
                  <a:noFill/>
                </a:ln>
                <a:solidFill>
                  <a:srgbClr val="111111"/>
                </a:solidFill>
                <a:effectLst/>
                <a:ea typeface="Times New Roman" pitchFamily="18" charset="0"/>
                <a:cs typeface="Arial" pitchFamily="34" charset="0"/>
              </a:rPr>
              <a:t> e-</a:t>
            </a:r>
            <a:r>
              <a:rPr kumimoji="0" lang="es-ES" sz="2800" b="0" i="1" u="none" strike="noStrike" cap="none" normalizeH="0" baseline="0" dirty="0" err="1" smtClean="0">
                <a:ln>
                  <a:noFill/>
                </a:ln>
                <a:solidFill>
                  <a:srgbClr val="111111"/>
                </a:solidFill>
                <a:effectLst/>
                <a:ea typeface="Times New Roman" pitchFamily="18" charset="0"/>
                <a:cs typeface="Arial" pitchFamily="34" charset="0"/>
              </a:rPr>
              <a:t>book</a:t>
            </a:r>
            <a:r>
              <a:rPr kumimoji="0" lang="es-ES" sz="2800" b="0" i="1" u="none" strike="noStrike" cap="none" normalizeH="0" baseline="0" dirty="0" smtClean="0">
                <a:ln>
                  <a:noFill/>
                </a:ln>
                <a:solidFill>
                  <a:srgbClr val="111111"/>
                </a:solidFill>
                <a:effectLst/>
                <a:ea typeface="Times New Roman" pitchFamily="18" charset="0"/>
                <a:cs typeface="Arial" pitchFamily="34" charset="0"/>
              </a:rPr>
              <a:t> </a:t>
            </a:r>
            <a:r>
              <a:rPr kumimoji="0" lang="es-ES" sz="2800" b="0" i="0" u="none" strike="noStrike" cap="none" normalizeH="0" baseline="0" dirty="0" smtClean="0">
                <a:ln>
                  <a:noFill/>
                </a:ln>
                <a:solidFill>
                  <a:srgbClr val="111111"/>
                </a:solidFill>
                <a:effectLst/>
                <a:ea typeface="Times New Roman" pitchFamily="18" charset="0"/>
                <a:cs typeface="Arial" pitchFamily="34" charset="0"/>
              </a:rPr>
              <a:t>no lo entierra; al menos, todavía. Persiste el olor a papel, a tinta, a cola; el tótem sigue vivo, tocado, pero coleando…</a:t>
            </a:r>
            <a:endParaRPr kumimoji="0" lang="es-ES" sz="2800" b="0" i="0" u="none" strike="noStrike" cap="none" normalizeH="0" baseline="0" dirty="0" smtClean="0">
              <a:ln>
                <a:noFill/>
              </a:ln>
              <a:solidFill>
                <a:schemeClr val="tx1"/>
              </a:solidFill>
              <a:effectLst/>
              <a:cs typeface="Arial" pitchFamily="34" charset="0"/>
            </a:endParaRPr>
          </a:p>
        </p:txBody>
      </p:sp>
      <p:pic>
        <p:nvPicPr>
          <p:cNvPr id="5" name="4 Imagen" descr="9788434419193.jpg"/>
          <p:cNvPicPr>
            <a:picLocks noChangeAspect="1"/>
          </p:cNvPicPr>
          <p:nvPr/>
        </p:nvPicPr>
        <p:blipFill>
          <a:blip r:embed="rId4" cstate="print"/>
          <a:stretch>
            <a:fillRect/>
          </a:stretch>
        </p:blipFill>
        <p:spPr>
          <a:xfrm>
            <a:off x="6362700" y="2000240"/>
            <a:ext cx="2071320" cy="328614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Quiero leer en papel"/>
          <p:cNvPicPr/>
          <p:nvPr/>
        </p:nvPicPr>
        <p:blipFill>
          <a:blip r:embed="rId2"/>
          <a:srcRect/>
          <a:stretch>
            <a:fillRect/>
          </a:stretch>
        </p:blipFill>
        <p:spPr bwMode="auto">
          <a:xfrm>
            <a:off x="428596" y="1714488"/>
            <a:ext cx="4572032" cy="3429024"/>
          </a:xfrm>
          <a:prstGeom prst="rect">
            <a:avLst/>
          </a:prstGeom>
          <a:noFill/>
          <a:ln w="9525">
            <a:noFill/>
            <a:miter lim="800000"/>
            <a:headEnd/>
            <a:tailEnd/>
          </a:ln>
        </p:spPr>
      </p:pic>
      <p:pic>
        <p:nvPicPr>
          <p:cNvPr id="3" name="2 Imagen" descr="Quiero leer en papel"/>
          <p:cNvPicPr/>
          <p:nvPr/>
        </p:nvPicPr>
        <p:blipFill>
          <a:blip r:embed="rId3"/>
          <a:srcRect/>
          <a:stretch>
            <a:fillRect/>
          </a:stretch>
        </p:blipFill>
        <p:spPr bwMode="auto">
          <a:xfrm>
            <a:off x="5786446" y="857232"/>
            <a:ext cx="2691222" cy="526376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285720" y="117693"/>
            <a:ext cx="5786478" cy="6740307"/>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444444"/>
                </a:solidFill>
                <a:effectLst/>
                <a:ea typeface="Times New Roman" pitchFamily="18" charset="0"/>
                <a:cs typeface="Arial" pitchFamily="34" charset="0"/>
              </a:rPr>
              <a:t>El fetichismo, la belleza del objeto, ese placer tan </a:t>
            </a:r>
            <a:r>
              <a:rPr kumimoji="0" lang="es-ES" sz="2400" b="0" i="1" u="none" strike="noStrike" cap="none" normalizeH="0" baseline="0" dirty="0" smtClean="0">
                <a:ln>
                  <a:noFill/>
                </a:ln>
                <a:solidFill>
                  <a:srgbClr val="444444"/>
                </a:solidFill>
                <a:effectLst/>
                <a:ea typeface="Times New Roman" pitchFamily="18" charset="0"/>
                <a:cs typeface="Arial" pitchFamily="34" charset="0"/>
              </a:rPr>
              <a:t>vieja escuela</a:t>
            </a:r>
            <a:r>
              <a:rPr kumimoji="0" lang="es-ES" sz="2400" b="0" i="0" u="none" strike="noStrike" cap="none" normalizeH="0" baseline="0" dirty="0" smtClean="0">
                <a:ln>
                  <a:noFill/>
                </a:ln>
                <a:solidFill>
                  <a:srgbClr val="444444"/>
                </a:solidFill>
                <a:effectLst/>
                <a:ea typeface="Times New Roman" pitchFamily="18" charset="0"/>
                <a:cs typeface="Arial" pitchFamily="34" charset="0"/>
              </a:rPr>
              <a:t> de recorrer la librería, las librerías. La lista de motivos que hacen que el papel siga vigente crece conforme se contrasta con lectores, editores, escritores. El placer de coleccionar, las anotaciones al margen, las flores secas o pasajes de avión a modo de </a:t>
            </a:r>
            <a:r>
              <a:rPr kumimoji="0" lang="es-ES" sz="2400" b="0" i="0" u="none" strike="noStrike" cap="none" normalizeH="0" baseline="0" dirty="0" err="1" smtClean="0">
                <a:ln>
                  <a:noFill/>
                </a:ln>
                <a:solidFill>
                  <a:srgbClr val="444444"/>
                </a:solidFill>
                <a:effectLst/>
                <a:ea typeface="Times New Roman" pitchFamily="18" charset="0"/>
                <a:cs typeface="Arial" pitchFamily="34" charset="0"/>
              </a:rPr>
              <a:t>marcapáginas</a:t>
            </a:r>
            <a:r>
              <a:rPr kumimoji="0" lang="es-ES" sz="2400" b="0" i="0" u="none" strike="noStrike" cap="none" normalizeH="0" baseline="0" dirty="0" smtClean="0">
                <a:ln>
                  <a:noFill/>
                </a:ln>
                <a:solidFill>
                  <a:srgbClr val="444444"/>
                </a:solidFill>
                <a:effectLst/>
                <a:ea typeface="Times New Roman" pitchFamily="18" charset="0"/>
                <a:cs typeface="Arial" pitchFamily="34" charset="0"/>
              </a:rPr>
              <a:t>, lo bien que quedan en el salón, el mensaje que portan cuando son regalo…</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444444"/>
                </a:solidFill>
                <a:effectLst/>
                <a:ea typeface="Times New Roman" pitchFamily="18" charset="0"/>
                <a:cs typeface="Arial" pitchFamily="34" charset="0"/>
              </a:rPr>
              <a:t>El aguante del papel también se explica, tal vez, porque estamos tan solo en los albores de la revolución digital. “El ritmo de los cambios tecnológicos siempre es más lento de lo que la gente tiende a creer”, afirma Michael </a:t>
            </a:r>
            <a:r>
              <a:rPr kumimoji="0" lang="es-ES" sz="2400" b="0" i="0" u="none" strike="noStrike" cap="none" normalizeH="0" baseline="0" dirty="0" err="1" smtClean="0">
                <a:ln>
                  <a:noFill/>
                </a:ln>
                <a:solidFill>
                  <a:srgbClr val="444444"/>
                </a:solidFill>
                <a:effectLst/>
                <a:ea typeface="Times New Roman" pitchFamily="18" charset="0"/>
                <a:cs typeface="Arial" pitchFamily="34" charset="0"/>
              </a:rPr>
              <a:t>Bashkar</a:t>
            </a:r>
            <a:r>
              <a:rPr kumimoji="0" lang="es-ES" sz="2400" b="0" i="0" u="none" strike="noStrike" cap="none" normalizeH="0" baseline="0" dirty="0" smtClean="0">
                <a:ln>
                  <a:noFill/>
                </a:ln>
                <a:solidFill>
                  <a:srgbClr val="444444"/>
                </a:solidFill>
                <a:effectLst/>
                <a:ea typeface="Times New Roman" pitchFamily="18" charset="0"/>
                <a:cs typeface="Arial" pitchFamily="34" charset="0"/>
              </a:rPr>
              <a:t>, editor de la rama digital de </a:t>
            </a:r>
            <a:r>
              <a:rPr kumimoji="0" lang="es-ES" sz="2400" b="0" i="0" u="none" strike="noStrike" cap="none" normalizeH="0" baseline="0" dirty="0" err="1" smtClean="0">
                <a:ln>
                  <a:noFill/>
                </a:ln>
                <a:solidFill>
                  <a:srgbClr val="444444"/>
                </a:solidFill>
                <a:effectLst/>
                <a:ea typeface="Times New Roman" pitchFamily="18" charset="0"/>
                <a:cs typeface="Arial" pitchFamily="34" charset="0"/>
              </a:rPr>
              <a:t>Profile</a:t>
            </a:r>
            <a:r>
              <a:rPr kumimoji="0" lang="es-ES" sz="2400" b="0" i="0" u="none" strike="noStrike" cap="none" normalizeH="0" baseline="0" dirty="0" smtClean="0">
                <a:ln>
                  <a:noFill/>
                </a:ln>
                <a:solidFill>
                  <a:srgbClr val="444444"/>
                </a:solidFill>
                <a:effectLst/>
                <a:ea typeface="Times New Roman" pitchFamily="18" charset="0"/>
                <a:cs typeface="Arial" pitchFamily="34" charset="0"/>
              </a:rPr>
              <a:t> </a:t>
            </a:r>
            <a:r>
              <a:rPr kumimoji="0" lang="es-ES" sz="2400" b="0" i="0" u="none" strike="noStrike" cap="none" normalizeH="0" baseline="0" dirty="0" err="1" smtClean="0">
                <a:ln>
                  <a:noFill/>
                </a:ln>
                <a:solidFill>
                  <a:srgbClr val="444444"/>
                </a:solidFill>
                <a:effectLst/>
                <a:ea typeface="Times New Roman" pitchFamily="18" charset="0"/>
                <a:cs typeface="Arial" pitchFamily="34" charset="0"/>
              </a:rPr>
              <a:t>Books</a:t>
            </a:r>
            <a:r>
              <a:rPr kumimoji="0" lang="es-ES" sz="2400" b="0" i="0" u="none" strike="noStrike" cap="none" normalizeH="0" baseline="0" dirty="0" smtClean="0">
                <a:ln>
                  <a:noFill/>
                </a:ln>
                <a:solidFill>
                  <a:srgbClr val="444444"/>
                </a:solidFill>
                <a:effectLst/>
                <a:ea typeface="Times New Roman" pitchFamily="18" charset="0"/>
                <a:cs typeface="Arial" pitchFamily="34" charset="0"/>
              </a:rPr>
              <a:t> y autor de </a:t>
            </a:r>
            <a:r>
              <a:rPr kumimoji="0" lang="es-ES" sz="2400" b="0" i="1" u="none" strike="noStrike" cap="none" normalizeH="0" baseline="0" dirty="0" smtClean="0">
                <a:ln>
                  <a:noFill/>
                </a:ln>
                <a:solidFill>
                  <a:srgbClr val="444444"/>
                </a:solidFill>
                <a:effectLst/>
                <a:ea typeface="Times New Roman" pitchFamily="18" charset="0"/>
                <a:cs typeface="Arial" pitchFamily="34" charset="0"/>
              </a:rPr>
              <a:t>La máquina del contenido</a:t>
            </a:r>
            <a:r>
              <a:rPr kumimoji="0" lang="es-ES" sz="2400" b="0" i="0" u="none" strike="noStrike" cap="none" normalizeH="0" baseline="0" dirty="0" smtClean="0">
                <a:ln>
                  <a:noFill/>
                </a:ln>
                <a:solidFill>
                  <a:schemeClr val="tx1"/>
                </a:solidFill>
                <a:effectLst/>
                <a:cs typeface="Arial" pitchFamily="34" charset="0"/>
              </a:rPr>
              <a:t> </a:t>
            </a:r>
          </a:p>
        </p:txBody>
      </p:sp>
      <p:pic>
        <p:nvPicPr>
          <p:cNvPr id="5" name="4 Imagen" descr="descarga.jpg"/>
          <p:cNvPicPr>
            <a:picLocks noChangeAspect="1"/>
          </p:cNvPicPr>
          <p:nvPr/>
        </p:nvPicPr>
        <p:blipFill>
          <a:blip r:embed="rId2"/>
          <a:stretch>
            <a:fillRect/>
          </a:stretch>
        </p:blipFill>
        <p:spPr>
          <a:xfrm>
            <a:off x="6191250" y="3007729"/>
            <a:ext cx="2667030" cy="140234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Quiero leer en papel"/>
          <p:cNvPicPr/>
          <p:nvPr/>
        </p:nvPicPr>
        <p:blipFill>
          <a:blip r:embed="rId2"/>
          <a:srcRect/>
          <a:stretch>
            <a:fillRect/>
          </a:stretch>
        </p:blipFill>
        <p:spPr bwMode="auto">
          <a:xfrm>
            <a:off x="1071538" y="214290"/>
            <a:ext cx="6000792" cy="3929090"/>
          </a:xfrm>
          <a:prstGeom prst="rect">
            <a:avLst/>
          </a:prstGeom>
          <a:noFill/>
          <a:ln w="9525">
            <a:noFill/>
            <a:miter lim="800000"/>
            <a:headEnd/>
            <a:tailEnd/>
          </a:ln>
        </p:spPr>
      </p:pic>
      <p:sp>
        <p:nvSpPr>
          <p:cNvPr id="11265" name="Rectangle 1"/>
          <p:cNvSpPr>
            <a:spLocks noChangeArrowheads="1"/>
          </p:cNvSpPr>
          <p:nvPr/>
        </p:nvSpPr>
        <p:spPr bwMode="auto">
          <a:xfrm>
            <a:off x="571472" y="4272677"/>
            <a:ext cx="7715304"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rgbClr val="000000"/>
                </a:solidFill>
                <a:effectLst/>
                <a:ea typeface="Times New Roman" pitchFamily="18" charset="0"/>
                <a:cs typeface="Arial" pitchFamily="34" charset="0"/>
              </a:rPr>
              <a:t>La amenaza para el libro impreso no es el libro electrónico. Los competidores viajan en el teléfono móvil, el problema es el cambio de </a:t>
            </a:r>
            <a:r>
              <a:rPr kumimoji="0" lang="es-ES" sz="2000" b="1" i="0" u="none" strike="noStrike" cap="none" normalizeH="0" baseline="0" dirty="0" smtClean="0">
                <a:ln>
                  <a:noFill/>
                </a:ln>
                <a:effectLst/>
                <a:ea typeface="Times New Roman" pitchFamily="18" charset="0"/>
                <a:cs typeface="Arial" pitchFamily="34" charset="0"/>
              </a:rPr>
              <a:t>hábitos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b="1" i="0" u="none" strike="noStrike" cap="none" normalizeH="0" baseline="0" dirty="0" smtClean="0">
                <a:ln>
                  <a:noFill/>
                </a:ln>
                <a:effectLst/>
                <a:ea typeface="Times New Roman" pitchFamily="18" charset="0"/>
                <a:cs typeface="Arial" pitchFamily="34" charset="0"/>
              </a:rPr>
              <a:t>En los autobuses y en el metro se ve a poca gente leyendo un libro. El humano viaja con la cabeza gacha, mirando su pantalla, visionando por enésima vez las fotos, compartiéndolas, comentándolas, intercambiando mensajes, interactuando. Así se siente acompañado, arropado en todo momento, así se vacuna a golpe de tecla contra la (¿tarde o temprano ineludible?) soledad.</a:t>
            </a:r>
            <a:endParaRPr kumimoji="0" lang="es-ES" b="1" i="0" u="none" strike="noStrike" cap="none" normalizeH="0" baseline="0" dirty="0" smtClean="0">
              <a:ln>
                <a:noFill/>
              </a:ln>
              <a:effectLst/>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500042"/>
            <a:ext cx="5643602" cy="3429024"/>
          </a:xfrm>
          <a:prstGeom prst="rect">
            <a:avLst/>
          </a:prstGeom>
        </p:spPr>
        <p:txBody>
          <a:bodyPr wrap="square">
            <a:spAutoFit/>
          </a:bodyPr>
          <a:lstStyle/>
          <a:p>
            <a:pPr algn="just"/>
            <a:r>
              <a:rPr lang="es-ES" sz="2400" b="1" dirty="0" smtClean="0"/>
              <a:t>Álex Fernández, de </a:t>
            </a:r>
            <a:r>
              <a:rPr lang="es-ES" sz="2400" b="1" u="sng" dirty="0" smtClean="0">
                <a:hlinkClick r:id="rId2"/>
              </a:rPr>
              <a:t>24Symbols</a:t>
            </a:r>
            <a:r>
              <a:rPr lang="es-ES" sz="2400" b="1" dirty="0" smtClean="0"/>
              <a:t> que ofrece lecturas ilimitadas por 8,99 euros al mes, señala por su parte: "El papel no está muriendo y, sobre todo, que el digital no es una amenaza, sino que veremos cómo aprenden a convivir. Se crearán dos tipos de lectores diferentes o existirán géneros que funcionarán mejor en un formato y otros en el otro". </a:t>
            </a:r>
            <a:endParaRPr lang="es-ES" sz="2400" b="1" dirty="0"/>
          </a:p>
        </p:txBody>
      </p:sp>
      <p:pic>
        <p:nvPicPr>
          <p:cNvPr id="3" name="2 Imagen" descr="images (3).jpg"/>
          <p:cNvPicPr>
            <a:picLocks noChangeAspect="1"/>
          </p:cNvPicPr>
          <p:nvPr/>
        </p:nvPicPr>
        <p:blipFill>
          <a:blip r:embed="rId3"/>
          <a:stretch>
            <a:fillRect/>
          </a:stretch>
        </p:blipFill>
        <p:spPr>
          <a:xfrm>
            <a:off x="5286380" y="4143380"/>
            <a:ext cx="3167613" cy="210026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Resultado de imagen de libro digital frente al libro en papel"/>
          <p:cNvPicPr/>
          <p:nvPr/>
        </p:nvPicPr>
        <p:blipFill>
          <a:blip r:embed="rId2"/>
          <a:srcRect/>
          <a:stretch>
            <a:fillRect/>
          </a:stretch>
        </p:blipFill>
        <p:spPr bwMode="auto">
          <a:xfrm>
            <a:off x="139912" y="101460"/>
            <a:ext cx="8864176" cy="665507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descr="F:\ggtt 16.17\MATERIAL ELABORADO Y PROPUESTAS ÁREAS\imágenes para el debate\images (5).jpg"/>
          <p:cNvPicPr>
            <a:picLocks noChangeAspect="1" noChangeArrowheads="1"/>
          </p:cNvPicPr>
          <p:nvPr/>
        </p:nvPicPr>
        <p:blipFill>
          <a:blip r:embed="rId2"/>
          <a:srcRect/>
          <a:stretch>
            <a:fillRect/>
          </a:stretch>
        </p:blipFill>
        <p:spPr bwMode="auto">
          <a:xfrm>
            <a:off x="5500694" y="3929066"/>
            <a:ext cx="2638425" cy="1733550"/>
          </a:xfrm>
          <a:prstGeom prst="rect">
            <a:avLst/>
          </a:prstGeom>
          <a:noFill/>
        </p:spPr>
      </p:pic>
      <p:pic>
        <p:nvPicPr>
          <p:cNvPr id="3" name="Picture 1" descr="F:\ggtt 16.17\MATERIAL ELABORADO Y PROPUESTAS ÁREAS\imágenes para el debate\libro-en-papel-y-electrónico.jpg"/>
          <p:cNvPicPr>
            <a:picLocks noChangeAspect="1" noChangeArrowheads="1"/>
          </p:cNvPicPr>
          <p:nvPr/>
        </p:nvPicPr>
        <p:blipFill>
          <a:blip r:embed="rId3" cstate="print"/>
          <a:srcRect/>
          <a:stretch>
            <a:fillRect/>
          </a:stretch>
        </p:blipFill>
        <p:spPr bwMode="auto">
          <a:xfrm>
            <a:off x="1000100" y="571480"/>
            <a:ext cx="3990782" cy="2889326"/>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1597</Words>
  <PresentationFormat>Presentación en pantalla (4:3)</PresentationFormat>
  <Paragraphs>119</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EL LIBRO DIGITAL O EL LIBRO EN PAPEL A DEBATE.</vt:lpstr>
      <vt:lpstr> El debate contribuye a desarrollar el pensamiento crítico del alumnado, el trabajo en equipo, la toma de decisiones racionales, la tolerancia, la empatía y el respeto hacia la opinión de los rivales…  (Josep Vicenç Mestre, “Las ligas de debate. Aprender a debatir”. En Revista TEXTOS  de Didáctica de la Lengua y la Literatura, nº 73, julio, agosto y septiembre de 2016. (pág. 35)</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LIBRO DIGITAL O EL LIBRO EN PAPEL A DEBATE.</dc:title>
  <dc:creator>Manolo</dc:creator>
  <cp:lastModifiedBy>Manolo</cp:lastModifiedBy>
  <cp:revision>11</cp:revision>
  <dcterms:created xsi:type="dcterms:W3CDTF">2016-12-13T08:46:47Z</dcterms:created>
  <dcterms:modified xsi:type="dcterms:W3CDTF">2016-12-13T12:32:35Z</dcterms:modified>
</cp:coreProperties>
</file>