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4" r:id="rId12"/>
    <p:sldId id="265" r:id="rId13"/>
    <p:sldId id="268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6D218-EF71-4C77-9D0B-96ADCDA9089A}" type="datetimeFigureOut">
              <a:rPr lang="es-ES" smtClean="0"/>
              <a:t>23/04/2017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87412-A728-4C66-9ADA-22BFB6C854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3510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87412-A728-4C66-9ADA-22BFB6C85464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583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1478-FF70-4F85-9F68-B94ACA8CE961}" type="datetimeFigureOut">
              <a:rPr lang="es-ES" smtClean="0"/>
              <a:t>23/04/2017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AC0F-332F-4273-99FB-800F6732AEC5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1478-FF70-4F85-9F68-B94ACA8CE961}" type="datetimeFigureOut">
              <a:rPr lang="es-ES" smtClean="0"/>
              <a:t>23/04/2017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AC0F-332F-4273-99FB-800F6732AEC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1478-FF70-4F85-9F68-B94ACA8CE961}" type="datetimeFigureOut">
              <a:rPr lang="es-ES" smtClean="0"/>
              <a:t>23/04/2017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AC0F-332F-4273-99FB-800F6732AEC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1478-FF70-4F85-9F68-B94ACA8CE961}" type="datetimeFigureOut">
              <a:rPr lang="es-ES" smtClean="0"/>
              <a:t>23/04/2017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AC0F-332F-4273-99FB-800F6732AEC5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1478-FF70-4F85-9F68-B94ACA8CE961}" type="datetimeFigureOut">
              <a:rPr lang="es-ES" smtClean="0"/>
              <a:t>23/04/2017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AC0F-332F-4273-99FB-800F6732AEC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1478-FF70-4F85-9F68-B94ACA8CE961}" type="datetimeFigureOut">
              <a:rPr lang="es-ES" smtClean="0"/>
              <a:t>23/04/2017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AC0F-332F-4273-99FB-800F6732AEC5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1478-FF70-4F85-9F68-B94ACA8CE961}" type="datetimeFigureOut">
              <a:rPr lang="es-ES" smtClean="0"/>
              <a:t>23/04/2017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AC0F-332F-4273-99FB-800F6732AEC5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1478-FF70-4F85-9F68-B94ACA8CE961}" type="datetimeFigureOut">
              <a:rPr lang="es-ES" smtClean="0"/>
              <a:t>23/04/2017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AC0F-332F-4273-99FB-800F6732AEC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1478-FF70-4F85-9F68-B94ACA8CE961}" type="datetimeFigureOut">
              <a:rPr lang="es-ES" smtClean="0"/>
              <a:t>23/04/2017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AC0F-332F-4273-99FB-800F6732AEC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1478-FF70-4F85-9F68-B94ACA8CE961}" type="datetimeFigureOut">
              <a:rPr lang="es-ES" smtClean="0"/>
              <a:t>23/04/2017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AC0F-332F-4273-99FB-800F6732AEC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1478-FF70-4F85-9F68-B94ACA8CE961}" type="datetimeFigureOut">
              <a:rPr lang="es-ES" smtClean="0"/>
              <a:t>23/04/2017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AC0F-332F-4273-99FB-800F6732AEC5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5A81478-FF70-4F85-9F68-B94ACA8CE961}" type="datetimeFigureOut">
              <a:rPr lang="es-ES" smtClean="0"/>
              <a:t>23/04/2017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499AC0F-332F-4273-99FB-800F6732AEC5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5052545"/>
            <a:ext cx="7344815" cy="88211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algn="ctr"/>
            <a:endParaRPr lang="es-ES" dirty="0" smtClean="0"/>
          </a:p>
          <a:p>
            <a:pPr algn="ctr"/>
            <a:r>
              <a:rPr lang="es-ES" sz="7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INFANTIL 5 AÑOS B</a:t>
            </a:r>
            <a:endParaRPr lang="es-ES" sz="7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764704"/>
            <a:ext cx="8280920" cy="324036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82880" indent="0" algn="ctr">
              <a:buNone/>
            </a:pPr>
            <a:r>
              <a:rPr lang="es-ES" sz="8000" dirty="0" smtClean="0">
                <a:solidFill>
                  <a:schemeClr val="accent6">
                    <a:lumMod val="75000"/>
                  </a:schemeClr>
                </a:solidFill>
              </a:rPr>
              <a:t>LAS REGLETAS EN EL AULA</a:t>
            </a:r>
            <a:endParaRPr lang="es-ES" sz="8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9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55576" y="260648"/>
            <a:ext cx="7632848" cy="18722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Para finalizar, dedicamos 5 minutos de la sesión, de nuevo, para el juego libre. Es sus creaciones aparecen verdaderas obras de arte, a los que se unen los diálogos que se establecen entre ellos/as </a:t>
            </a:r>
          </a:p>
          <a:p>
            <a:pPr algn="ctr"/>
            <a:r>
              <a:rPr lang="es-ES" sz="2000" b="1" dirty="0" smtClean="0"/>
              <a:t>¡MARAVILLOSO!</a:t>
            </a:r>
            <a:endParaRPr lang="es-ES" sz="2000" b="1" dirty="0"/>
          </a:p>
        </p:txBody>
      </p:sp>
      <p:pic>
        <p:nvPicPr>
          <p:cNvPr id="7170" name="Picture 2" descr="D:\Documents\Grupo de trabajo\IMG_919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" t="20381" r="6181" b="10900"/>
          <a:stretch/>
        </p:blipFill>
        <p:spPr bwMode="auto">
          <a:xfrm>
            <a:off x="251519" y="2564904"/>
            <a:ext cx="6192983" cy="3581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660232" y="2636912"/>
            <a:ext cx="2160240" cy="34370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Me quedé maravillado, al escuchar a dos de mis alumnos/as creando esta maravillosa obra de arte. ¡ Un hotel con piscina !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65441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395536" y="1916832"/>
            <a:ext cx="8208912" cy="2088232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" indent="0" algn="ctr">
              <a:buNone/>
            </a:pPr>
            <a:r>
              <a:rPr lang="es-E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MOMENTO DE REPRESENTACIÓN GRÁFICA</a:t>
            </a:r>
            <a:endParaRPr lang="es-E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450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cuments\Grupo de trabajo\IMG_9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87" y="2813884"/>
            <a:ext cx="4759762" cy="3569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Documents\Grupo de trabajo\IMG_9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049" y="2833387"/>
            <a:ext cx="3890771" cy="33631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467544" y="334313"/>
            <a:ext cx="8208912" cy="21602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endParaRPr lang="es-ES" sz="2400" b="1" dirty="0" smtClean="0">
              <a:solidFill>
                <a:schemeClr val="tx1"/>
              </a:solidFill>
            </a:endParaRPr>
          </a:p>
          <a:p>
            <a:pPr marL="45720" indent="0" algn="ctr">
              <a:buFont typeface="Georgia" pitchFamily="18" charset="0"/>
              <a:buNone/>
            </a:pPr>
            <a:r>
              <a:rPr lang="es-ES" sz="2400" b="1" dirty="0" smtClean="0">
                <a:solidFill>
                  <a:schemeClr val="tx1"/>
                </a:solidFill>
              </a:rPr>
              <a:t>En el aula disponemos de un libro de regletas donde los niños/as van a representar de forma gráfica, todos los conceptos que previamente  han trabajado de forma manipulativa.</a:t>
            </a:r>
            <a:endParaRPr lang="es-E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99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83568" y="2132856"/>
            <a:ext cx="7776864" cy="302433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es-ES" sz="3200" b="1" dirty="0" smtClean="0"/>
              <a:t>Es el momento de recoger. Todos/as ayudamos a que todas las piezas estén guardadas. </a:t>
            </a:r>
          </a:p>
          <a:p>
            <a:pPr marL="45720" indent="0" algn="ctr">
              <a:buNone/>
            </a:pPr>
            <a:r>
              <a:rPr lang="es-ES" sz="3200" b="1" dirty="0" smtClean="0"/>
              <a:t> El responsable del grupo supervisa todo este momento, cierra la caja y la guarda en su lugar correspondiente.</a:t>
            </a:r>
          </a:p>
          <a:p>
            <a:pPr marL="45720" indent="0" algn="ctr">
              <a:buNone/>
            </a:pPr>
            <a:endParaRPr lang="es-ES" sz="3200" b="1" dirty="0" smtClean="0"/>
          </a:p>
          <a:p>
            <a:pPr marL="45720" indent="0" algn="ctr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6786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1700808"/>
            <a:ext cx="7920880" cy="28083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5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 Cómo llevamos a cabo las sesiones de regletas en el aula?</a:t>
            </a:r>
            <a:endParaRPr lang="es-ES" sz="5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203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11560" y="2119256"/>
            <a:ext cx="7992888" cy="433408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Elección del responsable del grupo: encargado del material y de su recogida. Además, debe controlar que el volumen de su grupo sea el adecuado.</a:t>
            </a:r>
          </a:p>
          <a:p>
            <a:pPr>
              <a:buFontTx/>
              <a:buChar char="-"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Jugamos a construir cosas. Podemos construir juntos.</a:t>
            </a:r>
          </a:p>
          <a:p>
            <a:pPr>
              <a:buFontTx/>
              <a:buChar char="-"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regletas no se lanzan ni se golpean.</a:t>
            </a:r>
          </a:p>
          <a:p>
            <a:pPr>
              <a:buFontTx/>
              <a:buChar char="-"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Respetar lo que un amigo/a realice. No se estropea</a:t>
            </a:r>
            <a:r>
              <a:rPr lang="es-ES" dirty="0" smtClean="0"/>
              <a:t>.</a:t>
            </a:r>
          </a:p>
          <a:p>
            <a:pPr>
              <a:buFontTx/>
              <a:buChar char="-"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piezas que se caigan al suelo no se recogen.</a:t>
            </a:r>
          </a:p>
          <a:p>
            <a:pPr>
              <a:buFontTx/>
              <a:buChar char="-"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Hablamos bajito mientras creamos con las piezas.</a:t>
            </a:r>
          </a:p>
          <a:p>
            <a:pPr>
              <a:buFontTx/>
              <a:buChar char="-"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Todos/as ayudamos a recoger.</a:t>
            </a:r>
          </a:p>
          <a:p>
            <a:pPr marL="45720" indent="0">
              <a:buNone/>
            </a:pPr>
            <a:endParaRPr lang="es-ES" dirty="0" smtClean="0"/>
          </a:p>
          <a:p>
            <a:pPr>
              <a:buFontTx/>
              <a:buChar char="-"/>
            </a:pPr>
            <a:endParaRPr lang="es-ES" b="1" dirty="0" smtClean="0"/>
          </a:p>
          <a:p>
            <a:pPr>
              <a:buFontTx/>
              <a:buChar char="-"/>
            </a:pP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611560" y="404664"/>
            <a:ext cx="8064896" cy="12961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NORMAS DE LAS SESIONES </a:t>
            </a:r>
            <a:endParaRPr lang="es-E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822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260648"/>
            <a:ext cx="8352928" cy="12961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JUEGO LIBRE</a:t>
            </a:r>
            <a:endParaRPr lang="es-E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84" y="1628800"/>
            <a:ext cx="3384376" cy="2538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Documents\Grupo de trabajo\IMG_91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031" y="1964387"/>
            <a:ext cx="4992555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ocuments\Grupo de trabajo\IMG_90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4" b="7986"/>
          <a:stretch/>
        </p:blipFill>
        <p:spPr bwMode="auto">
          <a:xfrm>
            <a:off x="251520" y="4217773"/>
            <a:ext cx="3652495" cy="21635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87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0" name="Picture 2" descr="D:\Documents\Grupo de trabajo\IMG_90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7" t="16793"/>
          <a:stretch/>
        </p:blipFill>
        <p:spPr bwMode="auto">
          <a:xfrm>
            <a:off x="4067944" y="3446124"/>
            <a:ext cx="4433098" cy="3176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ocuments\Grupo de trabajo\IMG_90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09"/>
          <a:stretch/>
        </p:blipFill>
        <p:spPr bwMode="auto">
          <a:xfrm>
            <a:off x="755576" y="253587"/>
            <a:ext cx="7745466" cy="3066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Documents\Grupo de trabajo\IMG_900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6" r="3028" b="14313"/>
          <a:stretch/>
        </p:blipFill>
        <p:spPr bwMode="auto">
          <a:xfrm>
            <a:off x="1187624" y="3523446"/>
            <a:ext cx="2016224" cy="31704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34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395536" y="404664"/>
            <a:ext cx="8424936" cy="590465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" indent="0" algn="ctr">
              <a:buNone/>
            </a:pPr>
            <a:r>
              <a:rPr lang="es-ES" sz="2800" b="1" dirty="0" smtClean="0"/>
              <a:t>A través del juego libre, los niños y niñas están interiorizando los conceptos lógico-matemáticos propios de la etapa de forma lúdica y experiencial. </a:t>
            </a:r>
          </a:p>
          <a:p>
            <a:pPr marL="45720" indent="0" algn="ctr">
              <a:buNone/>
            </a:pPr>
            <a:r>
              <a:rPr lang="es-ES" sz="2800" b="1" dirty="0" smtClean="0"/>
              <a:t>En las imágenes anteriores, podemos observar algunos de ellos: experimentando el equilibrio haciendo una escalera con las piezas de colores; realizan seriaciones con dos colores y longitudes diferentes;  reproducen la escalera de colores con piezas de diferentes tamaños, colocándolas desde la más corta a la más larga; fabrican un corral y van introduciendo dentro de él, diferentes piezas que simulan ser animales,…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427405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331912" y="620688"/>
            <a:ext cx="8352928" cy="136815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es-E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ACTIVIDADES DIRIGIDAS </a:t>
            </a:r>
          </a:p>
          <a:p>
            <a:pPr marL="45720" indent="0" algn="ctr">
              <a:buNone/>
            </a:pPr>
            <a:r>
              <a:rPr lang="es-E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EL DOCENTE</a:t>
            </a:r>
            <a:endParaRPr lang="es-E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75928" y="2636912"/>
            <a:ext cx="8064896" cy="25922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Durante unos 10 minutos, el maestro va a ser el responsable de dirigir la actividad, trabajando conceptos </a:t>
            </a:r>
            <a:r>
              <a:rPr lang="es-E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logico</a:t>
            </a: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-matemáticos recogidos en el libro «Números en Color» de </a:t>
            </a:r>
            <a:r>
              <a:rPr lang="es-E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Fernandez</a:t>
            </a: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Bravo.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627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uments\Grupo de trabajo\IMG_89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4104456" cy="3078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Documents\Grupo de trabajo\IMG_89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787" y="318877"/>
            <a:ext cx="4187957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23528" y="4077072"/>
            <a:ext cx="8482216" cy="24482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Estamos iniciando a los alumnos/as en el aspecto cardinal de las regletas. Vamos a mostrarles por qué a cada regleta la vamos a denominar con un número diferente. Partimos de la idea que cómo a la regleta blanca la vamos a llamar uno, ¿cómo vamos a llamar a la regleta roja, rosa, amarilla,..? En las imágenes se puede observar cómo el alumnado ha experimentado este proceso. Vamos a denominar  a la regleta roja dos porque equivale a dos blancas, a la regleta amarilla cuatro porque equivale a cuatro blancas,…</a:t>
            </a:r>
          </a:p>
        </p:txBody>
      </p:sp>
    </p:spTree>
    <p:extLst>
      <p:ext uri="{BB962C8B-B14F-4D97-AF65-F5344CB8AC3E}">
        <p14:creationId xmlns:p14="http://schemas.microsoft.com/office/powerpoint/2010/main" val="47740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ocuments\Grupo de trabajo\IMG_92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9" r="22909" b="13661"/>
          <a:stretch/>
        </p:blipFill>
        <p:spPr bwMode="auto">
          <a:xfrm>
            <a:off x="755576" y="2208371"/>
            <a:ext cx="3408219" cy="3722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39552" y="404664"/>
            <a:ext cx="8064896" cy="14401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Vamos a buscar dos regletas equivalentes a la regleta amarilla, tres regletas equivalentes a la amarilla,…..</a:t>
            </a:r>
            <a:endParaRPr lang="es-ES" b="1" dirty="0"/>
          </a:p>
        </p:txBody>
      </p:sp>
      <p:pic>
        <p:nvPicPr>
          <p:cNvPr id="6147" name="Picture 3" descr="D:\Documents\Grupo de trabajo\IMG_92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0" r="20983"/>
          <a:stretch/>
        </p:blipFill>
        <p:spPr bwMode="auto">
          <a:xfrm>
            <a:off x="4876800" y="2251242"/>
            <a:ext cx="3006436" cy="363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32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nsmisión de listas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64</TotalTime>
  <Words>497</Words>
  <Application>Microsoft Office PowerPoint</Application>
  <PresentationFormat>Presentación en pantalla (4:3)</PresentationFormat>
  <Paragraphs>30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Transmisión de listas</vt:lpstr>
      <vt:lpstr>LAS REGLETAS EN EL AULA</vt:lpstr>
      <vt:lpstr>¿ Cómo llevamos a cabo las sesiones de regletas en el aula?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REGLETAS EN EL AULA</dc:title>
  <dc:creator>Salvador</dc:creator>
  <cp:lastModifiedBy>Salvador</cp:lastModifiedBy>
  <cp:revision>7</cp:revision>
  <dcterms:created xsi:type="dcterms:W3CDTF">2017-04-23T14:42:33Z</dcterms:created>
  <dcterms:modified xsi:type="dcterms:W3CDTF">2017-04-23T15:46:41Z</dcterms:modified>
</cp:coreProperties>
</file>