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9144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21C90-A3AA-4EB8-8F3C-67E34B449D5D}" type="datetimeFigureOut">
              <a:rPr lang="es-ES" smtClean="0"/>
              <a:t>17/01/2017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345DF-57A4-4637-9CA9-0A2F935731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9557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209E-DE64-4FAA-9FC0-C16E20878D3F}" type="datetimeFigureOut">
              <a:rPr lang="es-ES" smtClean="0"/>
              <a:t>17/01/2017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3914B-2F92-447E-BB11-C13399E76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7448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209E-DE64-4FAA-9FC0-C16E20878D3F}" type="datetimeFigureOut">
              <a:rPr lang="es-ES" smtClean="0"/>
              <a:t>17/01/2017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3914B-2F92-447E-BB11-C13399E76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7411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209E-DE64-4FAA-9FC0-C16E20878D3F}" type="datetimeFigureOut">
              <a:rPr lang="es-ES" smtClean="0"/>
              <a:t>17/01/2017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3914B-2F92-447E-BB11-C13399E76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9570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209E-DE64-4FAA-9FC0-C16E20878D3F}" type="datetimeFigureOut">
              <a:rPr lang="es-ES" smtClean="0"/>
              <a:t>17/01/2017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3914B-2F92-447E-BB11-C13399E76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5381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209E-DE64-4FAA-9FC0-C16E20878D3F}" type="datetimeFigureOut">
              <a:rPr lang="es-ES" smtClean="0"/>
              <a:t>17/01/2017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3914B-2F92-447E-BB11-C13399E76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137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209E-DE64-4FAA-9FC0-C16E20878D3F}" type="datetimeFigureOut">
              <a:rPr lang="es-ES" smtClean="0"/>
              <a:t>17/01/2017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3914B-2F92-447E-BB11-C13399E76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048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209E-DE64-4FAA-9FC0-C16E20878D3F}" type="datetimeFigureOut">
              <a:rPr lang="es-ES" smtClean="0"/>
              <a:t>17/01/2017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3914B-2F92-447E-BB11-C13399E76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7221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209E-DE64-4FAA-9FC0-C16E20878D3F}" type="datetimeFigureOut">
              <a:rPr lang="es-ES" smtClean="0"/>
              <a:t>17/01/2017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3914B-2F92-447E-BB11-C13399E76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1898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209E-DE64-4FAA-9FC0-C16E20878D3F}" type="datetimeFigureOut">
              <a:rPr lang="es-ES" smtClean="0"/>
              <a:t>17/01/2017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3914B-2F92-447E-BB11-C13399E76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025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209E-DE64-4FAA-9FC0-C16E20878D3F}" type="datetimeFigureOut">
              <a:rPr lang="es-ES" smtClean="0"/>
              <a:t>17/01/2017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3914B-2F92-447E-BB11-C13399E76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475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209E-DE64-4FAA-9FC0-C16E20878D3F}" type="datetimeFigureOut">
              <a:rPr lang="es-ES" smtClean="0"/>
              <a:t>17/01/2017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3914B-2F92-447E-BB11-C13399E76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64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E209E-DE64-4FAA-9FC0-C16E20878D3F}" type="datetimeFigureOut">
              <a:rPr lang="es-ES" smtClean="0"/>
              <a:t>17/01/2017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3914B-2F92-447E-BB11-C13399E76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1172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4" t="9091" r="26040"/>
          <a:stretch/>
        </p:blipFill>
        <p:spPr bwMode="auto">
          <a:xfrm>
            <a:off x="4818888" y="10"/>
            <a:ext cx="7373112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Freeform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1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2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4671" y="2600324"/>
            <a:ext cx="5185311" cy="3320973"/>
          </a:xfrm>
        </p:spPr>
        <p:txBody>
          <a:bodyPr anchor="t">
            <a:noAutofit/>
          </a:bodyPr>
          <a:lstStyle/>
          <a:p>
            <a:r>
              <a:rPr lang="es-ES" sz="8000" b="1" dirty="0">
                <a:latin typeface="Algerian" panose="04020705040A02060702" pitchFamily="82" charset="0"/>
              </a:rPr>
              <a:t>Saint </a:t>
            </a:r>
            <a:r>
              <a:rPr lang="es-ES" sz="8000" b="1" dirty="0" err="1">
                <a:latin typeface="Algerian" panose="04020705040A02060702" pitchFamily="82" charset="0"/>
              </a:rPr>
              <a:t>Patrick’s</a:t>
            </a:r>
            <a:r>
              <a:rPr lang="es-ES" sz="8000" b="1" dirty="0">
                <a:latin typeface="Algerian" panose="04020705040A02060702" pitchFamily="82" charset="0"/>
              </a:rPr>
              <a:t> Day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13638" y="1340207"/>
            <a:ext cx="4167376" cy="1155525"/>
          </a:xfrm>
        </p:spPr>
        <p:txBody>
          <a:bodyPr anchor="b">
            <a:normAutofit/>
          </a:bodyPr>
          <a:lstStyle/>
          <a:p>
            <a:r>
              <a:rPr lang="es-ES" sz="6000" b="1" dirty="0">
                <a:latin typeface="Brush Script MT" panose="03060802040406070304" pitchFamily="66" charset="0"/>
              </a:rPr>
              <a:t>17th </a:t>
            </a:r>
            <a:r>
              <a:rPr lang="es-ES" sz="6000" b="1" dirty="0" err="1">
                <a:latin typeface="Brush Script MT" panose="03060802040406070304" pitchFamily="66" charset="0"/>
              </a:rPr>
              <a:t>March</a:t>
            </a:r>
            <a:endParaRPr lang="es-ES" sz="6000" b="1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18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126436" y="464804"/>
            <a:ext cx="1012466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50000"/>
              </a:lnSpc>
              <a:buFont typeface="+mj-lt"/>
              <a:buAutoNum type="arabicPeriod" startAt="9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What are the </a:t>
            </a:r>
            <a:r>
              <a:rPr lang="en-GB" sz="4000" b="1" dirty="0" err="1">
                <a:solidFill>
                  <a:schemeClr val="bg1"/>
                </a:solidFill>
                <a:latin typeface="Algerian" panose="04020705040A02060702" pitchFamily="82" charset="0"/>
              </a:rPr>
              <a:t>colors</a:t>
            </a: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 of the flag of Ireland?</a:t>
            </a:r>
            <a:endParaRPr lang="es-ES" sz="4000" b="1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marL="800100" lvl="1" indent="-34290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Green, orange, and purple</a:t>
            </a:r>
          </a:p>
          <a:p>
            <a:pPr marL="800100" lvl="1" indent="-34290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Green, white, and red</a:t>
            </a:r>
          </a:p>
          <a:p>
            <a:pPr marL="800100" lvl="1" indent="-34290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Green, white, and purple</a:t>
            </a:r>
          </a:p>
          <a:p>
            <a:pPr marL="800100" lvl="1" indent="-34290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Green, white, and orange </a:t>
            </a:r>
            <a:endParaRPr lang="es-ES" sz="4000" b="1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fontAlgn="base"/>
            <a:r>
              <a:rPr lang="en-GB" dirty="0"/>
              <a:t> </a:t>
            </a:r>
            <a:endParaRPr lang="es-ES" dirty="0"/>
          </a:p>
          <a:p>
            <a:pPr lvl="0" fontAlgn="base">
              <a:lnSpc>
                <a:spcPct val="150000"/>
              </a:lnSpc>
              <a:spcAft>
                <a:spcPts val="0"/>
              </a:spcAft>
              <a:buClr>
                <a:srgbClr val="989A9B"/>
              </a:buClr>
            </a:pPr>
            <a:endParaRPr lang="es-ES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461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649357" y="173256"/>
            <a:ext cx="11184834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fontAlgn="base">
              <a:lnSpc>
                <a:spcPct val="150000"/>
              </a:lnSpc>
              <a:buFont typeface="+mj-lt"/>
              <a:buAutoNum type="arabicPeriod" startAt="10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Where is the Book of </a:t>
            </a:r>
            <a:r>
              <a:rPr lang="en-GB" sz="4000" b="1" dirty="0" err="1">
                <a:solidFill>
                  <a:schemeClr val="bg1"/>
                </a:solidFill>
                <a:latin typeface="Algerian" panose="04020705040A02060702" pitchFamily="82" charset="0"/>
              </a:rPr>
              <a:t>Kells</a:t>
            </a: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, an illuminated religious manuscript, kept?</a:t>
            </a:r>
            <a:endParaRPr lang="es-ES" sz="4000" b="1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marL="1657350" lvl="2" indent="-74295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Trinity College Library in Dublin </a:t>
            </a:r>
          </a:p>
          <a:p>
            <a:pPr marL="1657350" lvl="2" indent="-74295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Bodleian Library in Oxford</a:t>
            </a:r>
          </a:p>
          <a:p>
            <a:pPr marL="1657350" lvl="2" indent="-74295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Widener Library in Cambridge</a:t>
            </a:r>
          </a:p>
          <a:p>
            <a:pPr marL="1657350" lvl="2" indent="-74295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Central Library in Dublin</a:t>
            </a:r>
            <a:endParaRPr lang="es-ES" sz="4000" b="1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fontAlgn="base"/>
            <a:r>
              <a:rPr lang="en-GB" sz="4000" dirty="0"/>
              <a:t> </a:t>
            </a:r>
            <a:endParaRPr lang="es-ES" sz="4000" dirty="0"/>
          </a:p>
          <a:p>
            <a:pPr fontAlgn="base"/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677886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781878" y="106996"/>
            <a:ext cx="10959548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50000"/>
              </a:lnSpc>
              <a:buFont typeface="+mj-lt"/>
              <a:buAutoNum type="arabicPeriod" startAt="11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 Which Southern Irish county’s main town of the same name was once the capital of Ireland?</a:t>
            </a:r>
            <a:endParaRPr lang="es-ES" sz="4000" b="1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marL="800100" lvl="1" indent="-34290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Kilkenny </a:t>
            </a:r>
          </a:p>
          <a:p>
            <a:pPr marL="800100" lvl="1" indent="-34290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Tipperary</a:t>
            </a:r>
          </a:p>
          <a:p>
            <a:pPr marL="800100" lvl="1" indent="-34290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Meath</a:t>
            </a:r>
          </a:p>
          <a:p>
            <a:pPr marL="800100" lvl="1" indent="-34290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Kildare</a:t>
            </a:r>
            <a:endParaRPr lang="es-ES" sz="4000" b="1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fontAlgn="base">
              <a:lnSpc>
                <a:spcPct val="150000"/>
              </a:lnSpc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 </a:t>
            </a:r>
            <a:endParaRPr lang="es-ES" sz="4000" b="1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lvl="0" fontAlgn="base">
              <a:lnSpc>
                <a:spcPct val="150000"/>
              </a:lnSpc>
              <a:spcAft>
                <a:spcPts val="0"/>
              </a:spcAft>
              <a:buClr>
                <a:srgbClr val="989A9B"/>
              </a:buClr>
            </a:pPr>
            <a:endParaRPr lang="es-ES" sz="4000" b="1" dirty="0">
              <a:solidFill>
                <a:schemeClr val="bg1"/>
              </a:solidFill>
              <a:effectLst/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36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126436" y="464804"/>
            <a:ext cx="10124660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fontAlgn="base">
              <a:lnSpc>
                <a:spcPct val="150000"/>
              </a:lnSpc>
              <a:buFont typeface="+mj-lt"/>
              <a:buAutoNum type="arabicPeriod" startAt="12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What is Ireland’s second most populated city?</a:t>
            </a:r>
            <a:endParaRPr lang="es-ES" sz="4000" b="1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marL="1657350" lvl="2" indent="-74295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Limerick</a:t>
            </a:r>
          </a:p>
          <a:p>
            <a:pPr marL="1657350" lvl="2" indent="-74295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Cork </a:t>
            </a:r>
          </a:p>
          <a:p>
            <a:pPr marL="1657350" lvl="2" indent="-74295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Derry</a:t>
            </a:r>
          </a:p>
          <a:p>
            <a:pPr marL="1657350" lvl="2" indent="-74295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Galway</a:t>
            </a:r>
            <a:endParaRPr lang="es-ES" sz="4000" b="1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fontAlgn="base"/>
            <a:r>
              <a:rPr lang="en-GB" sz="4000" dirty="0"/>
              <a:t> </a:t>
            </a:r>
            <a:endParaRPr lang="es-ES" sz="4000" dirty="0"/>
          </a:p>
          <a:p>
            <a:pPr lvl="0" fontAlgn="base">
              <a:lnSpc>
                <a:spcPct val="150000"/>
              </a:lnSpc>
              <a:spcAft>
                <a:spcPts val="0"/>
              </a:spcAft>
              <a:buClr>
                <a:srgbClr val="989A9B"/>
              </a:buClr>
            </a:pPr>
            <a:endParaRPr lang="es-ES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075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821635" y="464804"/>
            <a:ext cx="1085352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fontAlgn="base">
              <a:lnSpc>
                <a:spcPct val="150000"/>
              </a:lnSpc>
              <a:buFont typeface="+mj-lt"/>
              <a:buAutoNum type="arabicPeriod" startAt="13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What day in the life of Saint Patrick does March 17th supposedly mark?</a:t>
            </a:r>
            <a:endParaRPr lang="es-ES" sz="4000" b="1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marL="1657350" lvl="2" indent="-74295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His birthday</a:t>
            </a:r>
          </a:p>
          <a:p>
            <a:pPr marL="1657350" lvl="2" indent="-74295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His death day </a:t>
            </a:r>
          </a:p>
          <a:p>
            <a:pPr marL="1657350" lvl="2" indent="-74295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The day he became a slave</a:t>
            </a:r>
          </a:p>
          <a:p>
            <a:pPr marL="1657350" lvl="2" indent="-74295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The day he bought his freedom</a:t>
            </a:r>
            <a:endParaRPr lang="es-ES" sz="4000" b="1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fontAlgn="base">
              <a:lnSpc>
                <a:spcPct val="150000"/>
              </a:lnSpc>
            </a:pPr>
            <a:endParaRPr lang="es-ES" sz="4000" b="1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818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808383" y="173256"/>
            <a:ext cx="10946295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fontAlgn="base">
              <a:lnSpc>
                <a:spcPct val="150000"/>
              </a:lnSpc>
              <a:buFont typeface="+mj-lt"/>
              <a:buAutoNum type="arabicPeriod" startAt="14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What Irish musical group holds the record for Most Grammy Awards won by a group?</a:t>
            </a:r>
            <a:endParaRPr lang="es-ES" sz="4000" b="1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marL="1657350" lvl="2" indent="-74295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Van Morrison</a:t>
            </a:r>
          </a:p>
          <a:p>
            <a:pPr marL="1657350" lvl="2" indent="-74295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Mumford and Sons</a:t>
            </a:r>
          </a:p>
          <a:p>
            <a:pPr marL="1657350" lvl="2" indent="-74295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Enya</a:t>
            </a:r>
          </a:p>
          <a:p>
            <a:pPr marL="1657350" lvl="2" indent="-74295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U2 </a:t>
            </a:r>
            <a:endParaRPr lang="es-ES" sz="4000" b="1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fontAlgn="base">
              <a:lnSpc>
                <a:spcPct val="150000"/>
              </a:lnSpc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 </a:t>
            </a:r>
            <a:endParaRPr lang="es-ES" sz="4000" b="1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530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126436" y="464804"/>
            <a:ext cx="10124660" cy="6448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50000"/>
              </a:lnSpc>
              <a:buFont typeface="+mj-lt"/>
              <a:buAutoNum type="arabicPeriod" startAt="15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How much sunshine does Ireland get each year?</a:t>
            </a:r>
            <a:endParaRPr lang="es-ES" sz="4000" b="1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marL="800100" lvl="1" indent="-34290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Between 30 and 40 hours</a:t>
            </a:r>
          </a:p>
          <a:p>
            <a:pPr marL="800100" lvl="1" indent="-34290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Between 1100 and 1600 hours </a:t>
            </a:r>
          </a:p>
          <a:p>
            <a:pPr marL="800100" lvl="1" indent="-34290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Between 3000 and 3800 hours</a:t>
            </a:r>
          </a:p>
          <a:p>
            <a:pPr marL="800100" lvl="1" indent="-34290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Between 5600 and 6000 hours</a:t>
            </a:r>
            <a:endParaRPr lang="es-ES" sz="4000" b="1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lvl="0" fontAlgn="base">
              <a:lnSpc>
                <a:spcPct val="150000"/>
              </a:lnSpc>
              <a:spcAft>
                <a:spcPts val="0"/>
              </a:spcAft>
              <a:buClr>
                <a:srgbClr val="989A9B"/>
              </a:buClr>
            </a:pPr>
            <a:endParaRPr lang="es-ES" sz="4000" b="1" dirty="0">
              <a:solidFill>
                <a:schemeClr val="bg1"/>
              </a:solidFill>
              <a:effectLst/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139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126436" y="464804"/>
            <a:ext cx="10124660" cy="5525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fontAlgn="base">
              <a:lnSpc>
                <a:spcPct val="150000"/>
              </a:lnSpc>
              <a:buFont typeface="+mj-lt"/>
              <a:buAutoNum type="arabicPeriod" startAt="16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Which Irish author wrote Ulysses?</a:t>
            </a:r>
            <a:endParaRPr lang="es-ES" sz="4000" b="1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marL="1657350" lvl="2" indent="-74295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Samuel Beckett</a:t>
            </a:r>
          </a:p>
          <a:p>
            <a:pPr marL="1657350" lvl="2" indent="-74295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Oscar Wilde</a:t>
            </a:r>
          </a:p>
          <a:p>
            <a:pPr marL="1657350" lvl="2" indent="-74295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James Joyce </a:t>
            </a:r>
          </a:p>
          <a:p>
            <a:pPr marL="1657350" lvl="2" indent="-74295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C. S. Lewis</a:t>
            </a:r>
            <a:endParaRPr lang="es-ES" sz="4000" b="1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fontAlgn="base">
              <a:lnSpc>
                <a:spcPct val="150000"/>
              </a:lnSpc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 </a:t>
            </a:r>
            <a:endParaRPr lang="es-ES" sz="4000" b="1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81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649358" y="185718"/>
            <a:ext cx="1107881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50000"/>
              </a:lnSpc>
              <a:buFont typeface="+mj-lt"/>
              <a:buAutoNum type="arabicPeriod" startAt="17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What location claims to be the 	burial place of St. Patrick?</a:t>
            </a:r>
            <a:endParaRPr lang="es-ES" sz="4000" b="1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marL="1257300" lvl="2" indent="-34290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Down Cathedral in </a:t>
            </a:r>
            <a:r>
              <a:rPr lang="en-GB" sz="4000" b="1" dirty="0" err="1">
                <a:solidFill>
                  <a:schemeClr val="bg1"/>
                </a:solidFill>
                <a:latin typeface="Algerian" panose="04020705040A02060702" pitchFamily="82" charset="0"/>
              </a:rPr>
              <a:t>DownPatrick</a:t>
            </a: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 </a:t>
            </a:r>
          </a:p>
          <a:p>
            <a:pPr marL="1257300" lvl="2" indent="-34290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St. Patrick’s Cathedral in Dublin</a:t>
            </a:r>
          </a:p>
          <a:p>
            <a:pPr marL="1257300" lvl="2" indent="-34290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Cathedral Church of St </a:t>
            </a:r>
            <a:r>
              <a:rPr lang="en-GB" sz="4000" b="1" dirty="0" err="1">
                <a:solidFill>
                  <a:schemeClr val="bg1"/>
                </a:solidFill>
                <a:latin typeface="Algerian" panose="04020705040A02060702" pitchFamily="82" charset="0"/>
              </a:rPr>
              <a:t>Edan</a:t>
            </a: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 in Ferns</a:t>
            </a:r>
          </a:p>
          <a:p>
            <a:pPr marL="1257300" lvl="2" indent="-34290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Westminster Cathedral in London</a:t>
            </a:r>
            <a:endParaRPr lang="es-ES" sz="4000" b="1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45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848139" y="464804"/>
            <a:ext cx="10402957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fontAlgn="base">
              <a:lnSpc>
                <a:spcPct val="150000"/>
              </a:lnSpc>
              <a:buFont typeface="+mj-lt"/>
              <a:buAutoNum type="arabicPeriod" startAt="18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In myth, what type of animal does Saint Patrick banish from Ireland?</a:t>
            </a:r>
            <a:endParaRPr lang="es-ES" sz="4000" b="1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marL="1657350" lvl="2" indent="-74295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Seagull</a:t>
            </a:r>
          </a:p>
          <a:p>
            <a:pPr marL="1657350" lvl="2" indent="-74295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Rat</a:t>
            </a:r>
          </a:p>
          <a:p>
            <a:pPr marL="1657350" lvl="2" indent="-74295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Snake </a:t>
            </a:r>
          </a:p>
          <a:p>
            <a:pPr marL="1657350" lvl="2" indent="-74295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Dog</a:t>
            </a:r>
            <a:endParaRPr lang="es-ES" sz="4000" b="1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fontAlgn="base">
              <a:lnSpc>
                <a:spcPct val="150000"/>
              </a:lnSpc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 </a:t>
            </a:r>
            <a:endParaRPr lang="es-ES" sz="4000" b="1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737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755374" y="464804"/>
            <a:ext cx="1085353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fontAlgn="base">
              <a:lnSpc>
                <a:spcPct val="150000"/>
              </a:lnSpc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During which century did the patron saint of Ireland, Saint Patrick, live?</a:t>
            </a:r>
            <a:endParaRPr lang="en-GB" sz="4000" b="1" dirty="0">
              <a:solidFill>
                <a:schemeClr val="bg1"/>
              </a:solidFill>
              <a:latin typeface="Algerian" panose="04020705040A02060702" pitchFamily="8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7350" lvl="2" indent="-742950" fontAlgn="base">
              <a:lnSpc>
                <a:spcPct val="150000"/>
              </a:lnSpc>
              <a:buClr>
                <a:schemeClr val="bg1"/>
              </a:buClr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4th Century</a:t>
            </a:r>
          </a:p>
          <a:p>
            <a:pPr marL="1657350" lvl="2" indent="-742950" fontAlgn="base">
              <a:lnSpc>
                <a:spcPct val="150000"/>
              </a:lnSpc>
              <a:buClr>
                <a:schemeClr val="bg1"/>
              </a:buClr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5th Century</a:t>
            </a:r>
          </a:p>
          <a:p>
            <a:pPr marL="1657350" lvl="2" indent="-742950" fontAlgn="base">
              <a:lnSpc>
                <a:spcPct val="150000"/>
              </a:lnSpc>
              <a:buClr>
                <a:schemeClr val="bg1"/>
              </a:buClr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6th Century</a:t>
            </a:r>
          </a:p>
          <a:p>
            <a:pPr marL="1657350" lvl="2" indent="-742950" fontAlgn="base">
              <a:lnSpc>
                <a:spcPct val="150000"/>
              </a:lnSpc>
              <a:buClr>
                <a:schemeClr val="bg1"/>
              </a:buClr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7th Century</a:t>
            </a:r>
            <a:endParaRPr lang="es-ES" sz="4000" b="1" dirty="0">
              <a:solidFill>
                <a:schemeClr val="bg1"/>
              </a:solidFill>
              <a:effectLst/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052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126436" y="464804"/>
            <a:ext cx="10124660" cy="5525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fontAlgn="base">
              <a:lnSpc>
                <a:spcPct val="150000"/>
              </a:lnSpc>
              <a:buFont typeface="+mj-lt"/>
              <a:buAutoNum type="arabicPeriod" startAt="19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What does the Irish phrase “</a:t>
            </a:r>
            <a:r>
              <a:rPr lang="en-GB" sz="4000" b="1" dirty="0" err="1">
                <a:solidFill>
                  <a:schemeClr val="bg1"/>
                </a:solidFill>
                <a:latin typeface="Algerian" panose="04020705040A02060702" pitchFamily="82" charset="0"/>
              </a:rPr>
              <a:t>Éirinn</a:t>
            </a: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 go </a:t>
            </a:r>
            <a:r>
              <a:rPr lang="en-GB" sz="4000" b="1" dirty="0" err="1">
                <a:solidFill>
                  <a:schemeClr val="bg1"/>
                </a:solidFill>
                <a:latin typeface="Algerian" panose="04020705040A02060702" pitchFamily="82" charset="0"/>
              </a:rPr>
              <a:t>Brách</a:t>
            </a: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” mean in English?</a:t>
            </a:r>
            <a:endParaRPr lang="es-ES" sz="4000" b="1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marL="1657350" lvl="2" indent="-74295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“Ireland Forever” </a:t>
            </a:r>
            <a:endParaRPr lang="es-ES" sz="4000" b="1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marL="1657350" lvl="2" indent="-74295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i="1" dirty="0">
                <a:solidFill>
                  <a:schemeClr val="bg1"/>
                </a:solidFill>
                <a:latin typeface="Algerian" panose="04020705040A02060702" pitchFamily="82" charset="0"/>
              </a:rPr>
              <a:t>“In Ireland We Trust”</a:t>
            </a:r>
          </a:p>
          <a:p>
            <a:pPr marL="1657350" lvl="2" indent="-74295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i="1" dirty="0">
                <a:solidFill>
                  <a:schemeClr val="bg1"/>
                </a:solidFill>
                <a:latin typeface="Algerian" panose="04020705040A02060702" pitchFamily="82" charset="0"/>
              </a:rPr>
              <a:t>“Ireland is Home”</a:t>
            </a:r>
          </a:p>
          <a:p>
            <a:pPr marL="1657350" lvl="2" indent="-74295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i="1" dirty="0">
                <a:solidFill>
                  <a:schemeClr val="bg1"/>
                </a:solidFill>
                <a:latin typeface="Algerian" panose="04020705040A02060702" pitchFamily="82" charset="0"/>
              </a:rPr>
              <a:t>“Ireland Comes First” </a:t>
            </a:r>
            <a:endParaRPr lang="es-ES" sz="4000" b="1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597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371061" y="226265"/>
            <a:ext cx="1146313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fontAlgn="base">
              <a:lnSpc>
                <a:spcPct val="150000"/>
              </a:lnSpc>
              <a:buFont typeface="+mj-lt"/>
              <a:buAutoNum type="arabicPeriod" startAt="20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In myth, what religious idea did Saint Patrick teach the Irish with a “three-leaf” clover, also called a shamrock?</a:t>
            </a:r>
            <a:endParaRPr lang="es-ES" sz="4000" b="1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marL="1657350" lvl="2" indent="-74295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Resurrection</a:t>
            </a:r>
          </a:p>
          <a:p>
            <a:pPr marL="1657350" lvl="2" indent="-74295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Holy trinity </a:t>
            </a:r>
          </a:p>
          <a:p>
            <a:pPr marL="1657350" lvl="2" indent="-74295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The last supper</a:t>
            </a:r>
          </a:p>
          <a:p>
            <a:pPr marL="1657350" lvl="2" indent="-74295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The Roman Empire</a:t>
            </a:r>
            <a:endParaRPr lang="es-ES" sz="4000" b="1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258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126436" y="464804"/>
            <a:ext cx="10124660" cy="6448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fontAlgn="base">
              <a:lnSpc>
                <a:spcPct val="150000"/>
              </a:lnSpc>
              <a:buFont typeface="+mj-lt"/>
              <a:buAutoNum type="arabicPeriod" startAt="21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How many tourists does Ireland hope to receive in 2013?</a:t>
            </a:r>
            <a:endParaRPr lang="es-ES" sz="4000" b="1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marL="1657350" lvl="2" indent="-74295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400,000</a:t>
            </a:r>
          </a:p>
          <a:p>
            <a:pPr marL="1657350" lvl="2" indent="-74295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1.3 million</a:t>
            </a:r>
          </a:p>
          <a:p>
            <a:pPr marL="1657350" lvl="2" indent="-74295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2 million</a:t>
            </a:r>
          </a:p>
          <a:p>
            <a:pPr marL="1657350" lvl="2" indent="-74295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7.6 million	 </a:t>
            </a:r>
            <a:endParaRPr lang="es-ES" sz="4000" b="1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fontAlgn="base">
              <a:lnSpc>
                <a:spcPct val="150000"/>
              </a:lnSpc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 </a:t>
            </a:r>
            <a:endParaRPr lang="es-ES" sz="4000" b="1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249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848139" y="0"/>
            <a:ext cx="1086678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fontAlgn="base">
              <a:lnSpc>
                <a:spcPct val="150000"/>
              </a:lnSpc>
              <a:buFont typeface="+mj-lt"/>
              <a:buAutoNum type="arabicPeriod" startAt="22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In Ireland, how many leaves do traditional St. Patrick’s Day clovers have?</a:t>
            </a:r>
            <a:endParaRPr lang="es-ES" sz="4000" b="1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marL="1657350" lvl="2" indent="-74295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One</a:t>
            </a:r>
          </a:p>
          <a:p>
            <a:pPr marL="1657350" lvl="2" indent="-74295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Two</a:t>
            </a:r>
          </a:p>
          <a:p>
            <a:pPr marL="1657350" lvl="2" indent="-74295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Three </a:t>
            </a:r>
          </a:p>
          <a:p>
            <a:pPr marL="1657350" lvl="2" indent="-74295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Four	</a:t>
            </a:r>
            <a:endParaRPr lang="es-ES" sz="4000" b="1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719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689113" y="0"/>
            <a:ext cx="11012557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fontAlgn="base">
              <a:lnSpc>
                <a:spcPct val="150000"/>
              </a:lnSpc>
              <a:buFont typeface="+mj-lt"/>
              <a:buAutoNum type="arabicPeriod" startAt="23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What year did Chicago first dye the river green to celebrate St. Patrick’s Day?</a:t>
            </a:r>
            <a:endParaRPr lang="es-ES" sz="4000" b="1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marL="1657350" lvl="2" indent="-742950" fontAlgn="base">
              <a:lnSpc>
                <a:spcPct val="150000"/>
              </a:lnSpc>
              <a:buFont typeface="+mj-lt"/>
              <a:buAutoNum type="alphaLcParenR"/>
            </a:pPr>
            <a:r>
              <a:rPr lang="es-ES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1903</a:t>
            </a:r>
          </a:p>
          <a:p>
            <a:pPr marL="1657350" lvl="2" indent="-742950" fontAlgn="base">
              <a:lnSpc>
                <a:spcPct val="150000"/>
              </a:lnSpc>
              <a:buFont typeface="+mj-lt"/>
              <a:buAutoNum type="alphaLcParenR"/>
            </a:pPr>
            <a:r>
              <a:rPr lang="es-ES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1962 </a:t>
            </a:r>
          </a:p>
          <a:p>
            <a:pPr marL="1657350" lvl="2" indent="-742950" fontAlgn="base">
              <a:lnSpc>
                <a:spcPct val="150000"/>
              </a:lnSpc>
              <a:buFont typeface="+mj-lt"/>
              <a:buAutoNum type="alphaLcParenR"/>
            </a:pPr>
            <a:r>
              <a:rPr lang="es-ES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1975</a:t>
            </a:r>
          </a:p>
          <a:p>
            <a:pPr marL="1657350" lvl="2" indent="-742950" fontAlgn="base">
              <a:lnSpc>
                <a:spcPct val="150000"/>
              </a:lnSpc>
              <a:buFont typeface="+mj-lt"/>
              <a:buAutoNum type="alphaLcParenR"/>
            </a:pPr>
            <a:r>
              <a:rPr lang="es-ES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1989</a:t>
            </a:r>
          </a:p>
          <a:p>
            <a:pPr lvl="0" fontAlgn="base">
              <a:lnSpc>
                <a:spcPct val="150000"/>
              </a:lnSpc>
              <a:spcAft>
                <a:spcPts val="0"/>
              </a:spcAft>
              <a:buClr>
                <a:srgbClr val="989A9B"/>
              </a:buClr>
            </a:pPr>
            <a:endParaRPr lang="es-ES" sz="4000" b="1" dirty="0">
              <a:solidFill>
                <a:schemeClr val="bg1"/>
              </a:solidFill>
              <a:effectLst/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765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821635" y="226265"/>
            <a:ext cx="109728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2. 	What was the first </a:t>
            </a:r>
            <a:r>
              <a:rPr lang="en-GB" sz="4000" b="1" dirty="0" err="1">
                <a:solidFill>
                  <a:schemeClr val="bg1"/>
                </a:solidFill>
                <a:latin typeface="Algerian" panose="04020705040A02060702" pitchFamily="82" charset="0"/>
              </a:rPr>
              <a:t>coloUr</a:t>
            </a: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 		associated with Saint Patrick’s 	Day before the </a:t>
            </a:r>
            <a:r>
              <a:rPr lang="en-GB" sz="4000" b="1" dirty="0" err="1">
                <a:solidFill>
                  <a:schemeClr val="bg1"/>
                </a:solidFill>
                <a:latin typeface="Algerian" panose="04020705040A02060702" pitchFamily="82" charset="0"/>
              </a:rPr>
              <a:t>coloUr</a:t>
            </a: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 green?</a:t>
            </a:r>
            <a:endParaRPr lang="es-ES" sz="4000" b="1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marL="1257300" lvl="2" indent="-34290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Blue </a:t>
            </a:r>
          </a:p>
          <a:p>
            <a:pPr marL="1257300" lvl="2" indent="-34290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Purple</a:t>
            </a:r>
          </a:p>
          <a:p>
            <a:pPr marL="1257300" lvl="2" indent="-34290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Red</a:t>
            </a:r>
          </a:p>
          <a:p>
            <a:pPr marL="1257300" lvl="2" indent="-34290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Gold</a:t>
            </a:r>
            <a:endParaRPr lang="es-ES" sz="4000" b="1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lvl="0" fontAlgn="base">
              <a:lnSpc>
                <a:spcPct val="150000"/>
              </a:lnSpc>
              <a:spcAft>
                <a:spcPts val="0"/>
              </a:spcAft>
              <a:buClr>
                <a:srgbClr val="989A9B"/>
              </a:buClr>
            </a:pPr>
            <a:endParaRPr lang="es-ES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414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848139" y="464804"/>
            <a:ext cx="1088003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50000"/>
              </a:lnSpc>
              <a:buFont typeface="+mj-lt"/>
              <a:buAutoNum type="arabicPeriod" startAt="3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Irish is the ____________ most reported ancestry in the United States?</a:t>
            </a:r>
            <a:endParaRPr lang="es-ES" sz="4000" b="1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marL="800100" lvl="1" indent="-34290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First</a:t>
            </a:r>
          </a:p>
          <a:p>
            <a:pPr marL="800100" lvl="1" indent="-34290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Second </a:t>
            </a:r>
          </a:p>
          <a:p>
            <a:pPr marL="800100" lvl="1" indent="-34290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Fifth</a:t>
            </a:r>
          </a:p>
          <a:p>
            <a:pPr marL="800100" lvl="1" indent="-34290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Tenth</a:t>
            </a:r>
            <a:endParaRPr lang="es-ES" sz="4000" b="1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lvl="0" fontAlgn="base">
              <a:lnSpc>
                <a:spcPct val="150000"/>
              </a:lnSpc>
              <a:spcAft>
                <a:spcPts val="0"/>
              </a:spcAft>
              <a:buClr>
                <a:srgbClr val="989A9B"/>
              </a:buClr>
            </a:pPr>
            <a:endParaRPr lang="es-ES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411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126436" y="464804"/>
            <a:ext cx="101246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50000"/>
              </a:lnSpc>
              <a:buFont typeface="+mj-lt"/>
              <a:buAutoNum type="arabicPeriod" startAt="4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Which Irish actor has portrayed the English King Henry VIII?</a:t>
            </a:r>
            <a:endParaRPr lang="es-ES" sz="4000" b="1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marL="800100" lvl="1" indent="-34290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Kenneth </a:t>
            </a:r>
            <a:r>
              <a:rPr lang="en-GB" sz="4000" b="1" dirty="0" err="1">
                <a:solidFill>
                  <a:schemeClr val="bg1"/>
                </a:solidFill>
                <a:latin typeface="Algerian" panose="04020705040A02060702" pitchFamily="82" charset="0"/>
              </a:rPr>
              <a:t>Branagh</a:t>
            </a:r>
            <a:endParaRPr lang="en-GB" sz="4000" b="1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marL="800100" lvl="1" indent="-34290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Jonathan Rhys Meyers </a:t>
            </a:r>
          </a:p>
          <a:p>
            <a:pPr marL="800100" lvl="1" indent="-34290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Peter O’Toole</a:t>
            </a:r>
          </a:p>
          <a:p>
            <a:pPr marL="800100" lvl="1" indent="-34290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Liam </a:t>
            </a:r>
            <a:r>
              <a:rPr lang="en-GB" sz="4000" b="1" dirty="0" err="1">
                <a:solidFill>
                  <a:schemeClr val="bg1"/>
                </a:solidFill>
                <a:latin typeface="Algerian" panose="04020705040A02060702" pitchFamily="82" charset="0"/>
              </a:rPr>
              <a:t>Neeson</a:t>
            </a:r>
            <a:endParaRPr lang="es-ES" sz="4000" b="1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fontAlgn="base"/>
            <a:r>
              <a:rPr lang="en-GB" dirty="0"/>
              <a:t> 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22269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126436" y="464804"/>
            <a:ext cx="10124660" cy="7371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50000"/>
              </a:lnSpc>
              <a:buFont typeface="+mj-lt"/>
              <a:buAutoNum type="arabicPeriod" startAt="5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What is Saint Patrick’s original name reported to be?</a:t>
            </a:r>
            <a:endParaRPr lang="es-ES" sz="4000" b="1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marL="800100" lvl="1" indent="-34290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Arthur Guinness</a:t>
            </a:r>
          </a:p>
          <a:p>
            <a:pPr marL="800100" lvl="1" indent="-34290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James Hoban</a:t>
            </a:r>
          </a:p>
          <a:p>
            <a:pPr marL="800100" lvl="1" indent="-34290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Brian </a:t>
            </a:r>
            <a:r>
              <a:rPr lang="en-GB" sz="4000" b="1" dirty="0" err="1">
                <a:solidFill>
                  <a:schemeClr val="bg1"/>
                </a:solidFill>
                <a:latin typeface="Algerian" panose="04020705040A02060702" pitchFamily="82" charset="0"/>
              </a:rPr>
              <a:t>Boru</a:t>
            </a:r>
            <a:endParaRPr lang="en-GB" sz="4000" b="1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marL="800100" lvl="1" indent="-34290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dirty="0" err="1">
                <a:solidFill>
                  <a:schemeClr val="bg1"/>
                </a:solidFill>
                <a:latin typeface="Algerian" panose="04020705040A02060702" pitchFamily="82" charset="0"/>
              </a:rPr>
              <a:t>Maewyn</a:t>
            </a: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Algerian" panose="04020705040A02060702" pitchFamily="82" charset="0"/>
              </a:rPr>
              <a:t>Succat</a:t>
            </a:r>
            <a:endParaRPr lang="es-ES" sz="4000" b="1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fontAlgn="base">
              <a:lnSpc>
                <a:spcPct val="150000"/>
              </a:lnSpc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 </a:t>
            </a:r>
            <a:endParaRPr lang="es-ES" sz="4000" b="1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lvl="0" fontAlgn="base">
              <a:lnSpc>
                <a:spcPct val="150000"/>
              </a:lnSpc>
              <a:spcAft>
                <a:spcPts val="0"/>
              </a:spcAft>
              <a:buClr>
                <a:srgbClr val="989A9B"/>
              </a:buClr>
            </a:pPr>
            <a:endParaRPr lang="es-ES" sz="4000" b="1" dirty="0">
              <a:solidFill>
                <a:schemeClr val="bg1"/>
              </a:solidFill>
              <a:effectLst/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353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126436" y="464804"/>
            <a:ext cx="1012466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50000"/>
              </a:lnSpc>
              <a:buFont typeface="+mj-lt"/>
              <a:buAutoNum type="arabicPeriod" startAt="6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What is the oldest Irish pub in the United States?</a:t>
            </a:r>
            <a:endParaRPr lang="es-ES" sz="4000" b="1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marL="800100" lvl="1" indent="-34290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Patrick’s of Pratt Street </a:t>
            </a:r>
          </a:p>
          <a:p>
            <a:pPr marL="800100" lvl="1" indent="-34290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The Stagger Inn in Castlerea</a:t>
            </a:r>
          </a:p>
          <a:p>
            <a:pPr marL="800100" lvl="1" indent="-34290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Hibernian Pub in Raleigh</a:t>
            </a:r>
          </a:p>
          <a:p>
            <a:pPr marL="800100" lvl="1" indent="-34290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The Black Rose in Boston</a:t>
            </a:r>
            <a:endParaRPr lang="es-ES" sz="4000" b="1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fontAlgn="base">
              <a:lnSpc>
                <a:spcPct val="150000"/>
              </a:lnSpc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 </a:t>
            </a:r>
            <a:endParaRPr lang="es-ES" sz="4000" b="1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lvl="0" fontAlgn="base">
              <a:lnSpc>
                <a:spcPct val="150000"/>
              </a:lnSpc>
              <a:spcAft>
                <a:spcPts val="0"/>
              </a:spcAft>
              <a:buClr>
                <a:srgbClr val="989A9B"/>
              </a:buClr>
            </a:pPr>
            <a:endParaRPr lang="es-ES" sz="4000" b="1" dirty="0">
              <a:solidFill>
                <a:schemeClr val="bg1"/>
              </a:solidFill>
              <a:effectLst/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839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126436" y="464804"/>
            <a:ext cx="101246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50000"/>
              </a:lnSpc>
              <a:buFont typeface="+mj-lt"/>
              <a:buAutoNum type="arabicPeriod" startAt="7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What is the etymology of Dublin?</a:t>
            </a:r>
            <a:endParaRPr lang="es-ES" sz="4000" b="1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marL="800100" lvl="1" indent="-34290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Merchant’s harbour</a:t>
            </a:r>
          </a:p>
          <a:p>
            <a:pPr marL="800100" lvl="1" indent="-34290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White fort</a:t>
            </a:r>
          </a:p>
          <a:p>
            <a:pPr marL="800100" lvl="1" indent="-34290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Good air</a:t>
            </a:r>
          </a:p>
          <a:p>
            <a:pPr marL="800100" lvl="1" indent="-34290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Black pool </a:t>
            </a:r>
            <a:endParaRPr lang="es-ES" sz="4000" b="1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fontAlgn="base"/>
            <a:r>
              <a:rPr lang="en-GB" dirty="0"/>
              <a:t> </a:t>
            </a:r>
            <a:endParaRPr lang="es-ES" dirty="0"/>
          </a:p>
          <a:p>
            <a:pPr lvl="0" fontAlgn="base">
              <a:lnSpc>
                <a:spcPct val="150000"/>
              </a:lnSpc>
              <a:spcAft>
                <a:spcPts val="0"/>
              </a:spcAft>
              <a:buClr>
                <a:srgbClr val="989A9B"/>
              </a:buClr>
            </a:pPr>
            <a:endParaRPr lang="es-ES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924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126436" y="464804"/>
            <a:ext cx="10124660" cy="6448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50000"/>
              </a:lnSpc>
              <a:buFont typeface="+mj-lt"/>
              <a:buAutoNum type="arabicPeriod" startAt="8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True or False: Saint Patrick was kidnapped from his homeland and taken to Ireland as a slave.</a:t>
            </a:r>
            <a:endParaRPr lang="es-ES" sz="4000" b="1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marL="800100" lvl="1" indent="-34290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True</a:t>
            </a:r>
          </a:p>
          <a:p>
            <a:pPr marL="800100" lvl="1" indent="-342900" fontAlgn="base">
              <a:lnSpc>
                <a:spcPct val="150000"/>
              </a:lnSpc>
              <a:buFont typeface="+mj-lt"/>
              <a:buAutoNum type="alphaLcParenR"/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False</a:t>
            </a:r>
            <a:endParaRPr lang="es-ES" sz="4000" b="1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fontAlgn="base">
              <a:lnSpc>
                <a:spcPct val="150000"/>
              </a:lnSpc>
            </a:pPr>
            <a:r>
              <a:rPr lang="en-GB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 </a:t>
            </a:r>
            <a:endParaRPr lang="es-ES" sz="4000" b="1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lvl="0" fontAlgn="base">
              <a:lnSpc>
                <a:spcPct val="150000"/>
              </a:lnSpc>
              <a:spcAft>
                <a:spcPts val="0"/>
              </a:spcAft>
              <a:buClr>
                <a:srgbClr val="989A9B"/>
              </a:buClr>
            </a:pPr>
            <a:endParaRPr lang="es-ES" sz="4000" b="1" dirty="0">
              <a:solidFill>
                <a:schemeClr val="bg1"/>
              </a:solidFill>
              <a:effectLst/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7830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399</Words>
  <Application>Microsoft Office PowerPoint</Application>
  <PresentationFormat>Panorámica</PresentationFormat>
  <Paragraphs>128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1" baseType="lpstr">
      <vt:lpstr>Algerian</vt:lpstr>
      <vt:lpstr>Arial</vt:lpstr>
      <vt:lpstr>Brush Script MT</vt:lpstr>
      <vt:lpstr>Calibri</vt:lpstr>
      <vt:lpstr>Calibri Light</vt:lpstr>
      <vt:lpstr>Times New Roman</vt:lpstr>
      <vt:lpstr>Tema de Office</vt:lpstr>
      <vt:lpstr>Saint Patrick’s Day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Saint Patrick’s Day</dc:title>
  <dc:creator>Mª José Pérez</dc:creator>
  <cp:lastModifiedBy>Mª José Pérez</cp:lastModifiedBy>
  <cp:revision>8</cp:revision>
  <dcterms:created xsi:type="dcterms:W3CDTF">2017-01-17T00:28:16Z</dcterms:created>
  <dcterms:modified xsi:type="dcterms:W3CDTF">2017-01-17T01:14:02Z</dcterms:modified>
</cp:coreProperties>
</file>