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309" r:id="rId5"/>
    <p:sldId id="310" r:id="rId6"/>
    <p:sldId id="311" r:id="rId7"/>
    <p:sldId id="312" r:id="rId8"/>
    <p:sldId id="313" r:id="rId9"/>
    <p:sldId id="314" r:id="rId10"/>
    <p:sldId id="316" r:id="rId11"/>
    <p:sldId id="317" r:id="rId12"/>
    <p:sldId id="318" r:id="rId13"/>
    <p:sldId id="319" r:id="rId14"/>
    <p:sldId id="320" r:id="rId15"/>
    <p:sldId id="321" r:id="rId16"/>
    <p:sldId id="284"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283"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258" r:id="rId68"/>
    <p:sldId id="259" r:id="rId69"/>
    <p:sldId id="260" r:id="rId70"/>
    <p:sldId id="261" r:id="rId71"/>
    <p:sldId id="262" r:id="rId72"/>
    <p:sldId id="263" r:id="rId73"/>
    <p:sldId id="264" r:id="rId74"/>
    <p:sldId id="265" r:id="rId75"/>
    <p:sldId id="266" r:id="rId76"/>
    <p:sldId id="267" r:id="rId77"/>
    <p:sldId id="268" r:id="rId78"/>
    <p:sldId id="269" r:id="rId79"/>
    <p:sldId id="270" r:id="rId80"/>
    <p:sldId id="271" r:id="rId81"/>
    <p:sldId id="272" r:id="rId82"/>
    <p:sldId id="273" r:id="rId83"/>
    <p:sldId id="274" r:id="rId84"/>
    <p:sldId id="322" r:id="rId85"/>
    <p:sldId id="275" r:id="rId86"/>
    <p:sldId id="276" r:id="rId87"/>
    <p:sldId id="277" r:id="rId88"/>
    <p:sldId id="278" r:id="rId89"/>
    <p:sldId id="279" r:id="rId90"/>
    <p:sldId id="280" r:id="rId91"/>
    <p:sldId id="281" r:id="rId92"/>
    <p:sldId id="282" r:id="rId9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p:scale>
          <a:sx n="77" d="100"/>
          <a:sy n="77" d="100"/>
        </p:scale>
        <p:origin x="-3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295569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395812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391897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349733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370817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306517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322230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214157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39551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8309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3888FC-9F76-4BB2-9F9D-81FDBAD625EE}" type="datetimeFigureOut">
              <a:rPr lang="es-ES" smtClean="0"/>
              <a:pPr/>
              <a:t>06/02/2017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0C7005-01BD-4F41-8BB4-6829083FA8CE}" type="slidenum">
              <a:rPr lang="es-ES" smtClean="0"/>
              <a:pPr/>
              <a:t>‹Nº›</a:t>
            </a:fld>
            <a:endParaRPr lang="es-ES"/>
          </a:p>
        </p:txBody>
      </p:sp>
    </p:spTree>
    <p:extLst>
      <p:ext uri="{BB962C8B-B14F-4D97-AF65-F5344CB8AC3E}">
        <p14:creationId xmlns:p14="http://schemas.microsoft.com/office/powerpoint/2010/main" val="12950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888FC-9F76-4BB2-9F9D-81FDBAD625EE}" type="datetimeFigureOut">
              <a:rPr lang="es-ES" smtClean="0"/>
              <a:pPr/>
              <a:t>06/02/2017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7005-01BD-4F41-8BB4-6829083FA8CE}" type="slidenum">
              <a:rPr lang="es-ES" smtClean="0"/>
              <a:pPr/>
              <a:t>‹Nº›</a:t>
            </a:fld>
            <a:endParaRPr lang="es-ES"/>
          </a:p>
        </p:txBody>
      </p:sp>
    </p:spTree>
    <p:extLst>
      <p:ext uri="{BB962C8B-B14F-4D97-AF65-F5344CB8AC3E}">
        <p14:creationId xmlns:p14="http://schemas.microsoft.com/office/powerpoint/2010/main" val="38078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DIAGNÓSTICO</a:t>
            </a:r>
            <a:br>
              <a:rPr lang="es-ES" dirty="0" smtClean="0"/>
            </a:br>
            <a:r>
              <a:rPr lang="es-ES" dirty="0" smtClean="0"/>
              <a:t>Estado de coeducación en la EOI de San Fernando</a:t>
            </a:r>
            <a:endParaRPr lang="es-ES" dirty="0"/>
          </a:p>
        </p:txBody>
      </p:sp>
      <p:sp>
        <p:nvSpPr>
          <p:cNvPr id="3" name="2 Subtítulo"/>
          <p:cNvSpPr>
            <a:spLocks noGrp="1"/>
          </p:cNvSpPr>
          <p:nvPr>
            <p:ph type="subTitle" idx="1"/>
          </p:nvPr>
        </p:nvSpPr>
        <p:spPr/>
        <p:txBody>
          <a:bodyPr>
            <a:normAutofit fontScale="92500" lnSpcReduction="20000"/>
          </a:bodyPr>
          <a:lstStyle/>
          <a:p>
            <a:r>
              <a:rPr lang="es-ES" b="1" dirty="0"/>
              <a:t>DETECTAR Y VISIBILIZAR </a:t>
            </a:r>
            <a:r>
              <a:rPr lang="es-ES" b="1" dirty="0" smtClean="0"/>
              <a:t>DESIGUALDADES </a:t>
            </a:r>
            <a:r>
              <a:rPr lang="es-ES" b="1" dirty="0"/>
              <a:t>COMO PUNTO DE</a:t>
            </a:r>
          </a:p>
          <a:p>
            <a:r>
              <a:rPr lang="es-ES" b="1" dirty="0"/>
              <a:t>PARTIDA PARA CONCRETAR ACTUACIONES</a:t>
            </a:r>
            <a:endParaRPr lang="es-ES" dirty="0"/>
          </a:p>
        </p:txBody>
      </p:sp>
      <p:sp>
        <p:nvSpPr>
          <p:cNvPr id="4" name="3 CuadroTexto"/>
          <p:cNvSpPr txBox="1"/>
          <p:nvPr/>
        </p:nvSpPr>
        <p:spPr>
          <a:xfrm>
            <a:off x="5868144" y="6021288"/>
            <a:ext cx="2376264" cy="369332"/>
          </a:xfrm>
          <a:prstGeom prst="rect">
            <a:avLst/>
          </a:prstGeom>
          <a:noFill/>
        </p:spPr>
        <p:txBody>
          <a:bodyPr wrap="square" rtlCol="0">
            <a:spAutoFit/>
          </a:bodyPr>
          <a:lstStyle/>
          <a:p>
            <a:pPr algn="r"/>
            <a:r>
              <a:rPr lang="es-ES" b="1" dirty="0"/>
              <a:t>ENERO DE 2017</a:t>
            </a:r>
            <a:endParaRPr lang="es-ES" dirty="0"/>
          </a:p>
        </p:txBody>
      </p:sp>
    </p:spTree>
    <p:extLst>
      <p:ext uri="{BB962C8B-B14F-4D97-AF65-F5344CB8AC3E}">
        <p14:creationId xmlns:p14="http://schemas.microsoft.com/office/powerpoint/2010/main" val="240254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1930226"/>
          </a:xfrm>
        </p:spPr>
        <p:txBody>
          <a:bodyPr>
            <a:normAutofit fontScale="90000"/>
          </a:bodyPr>
          <a:lstStyle/>
          <a:p>
            <a:r>
              <a:rPr lang="es-ES" dirty="0" smtClean="0"/>
              <a:t>7. SABRÍA A QUIÉN DIRIGIRME EN CASO DE SUFRIR MALTRATO O EN CASO DE QUE ALGUIEN DE MI ENTORNO LO SUFRIERA</a:t>
            </a:r>
            <a:endParaRPr lang="es-ES" dirty="0"/>
          </a:p>
        </p:txBody>
      </p:sp>
      <p:pic>
        <p:nvPicPr>
          <p:cNvPr id="8" name="7 Marcador de contenido" descr="7.PNG"/>
          <p:cNvPicPr>
            <a:picLocks noGrp="1" noChangeAspect="1"/>
          </p:cNvPicPr>
          <p:nvPr>
            <p:ph idx="1"/>
          </p:nvPr>
        </p:nvPicPr>
        <p:blipFill>
          <a:blip r:embed="rId2"/>
          <a:stretch>
            <a:fillRect/>
          </a:stretch>
        </p:blipFill>
        <p:spPr>
          <a:xfrm>
            <a:off x="1571604" y="2786058"/>
            <a:ext cx="5835984" cy="3028337"/>
          </a:xfrm>
        </p:spPr>
      </p:pic>
    </p:spTree>
    <p:extLst>
      <p:ext uri="{BB962C8B-B14F-4D97-AF65-F5344CB8AC3E}">
        <p14:creationId xmlns:p14="http://schemas.microsoft.com/office/powerpoint/2010/main" val="30958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8. LOS CELOS Y LA POSESIÓN SON UNA FORMA DE MALTRATO</a:t>
            </a:r>
            <a:endParaRPr lang="es-ES" dirty="0"/>
          </a:p>
        </p:txBody>
      </p:sp>
      <p:pic>
        <p:nvPicPr>
          <p:cNvPr id="10" name="9 Marcador de contenido" descr="8.PNG"/>
          <p:cNvPicPr>
            <a:picLocks noGrp="1" noChangeAspect="1"/>
          </p:cNvPicPr>
          <p:nvPr>
            <p:ph idx="1"/>
          </p:nvPr>
        </p:nvPicPr>
        <p:blipFill>
          <a:blip r:embed="rId2"/>
          <a:stretch>
            <a:fillRect/>
          </a:stretch>
        </p:blipFill>
        <p:spPr>
          <a:xfrm>
            <a:off x="1857356" y="2143116"/>
            <a:ext cx="5260753" cy="3215652"/>
          </a:xfrm>
        </p:spPr>
      </p:pic>
    </p:spTree>
    <p:extLst>
      <p:ext uri="{BB962C8B-B14F-4D97-AF65-F5344CB8AC3E}">
        <p14:creationId xmlns:p14="http://schemas.microsoft.com/office/powerpoint/2010/main" val="30958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9. UN HOMBRE Y UNA MUJER DEBERÍAN COBRAR LO MISMO EN SU TRABAJO</a:t>
            </a:r>
            <a:endParaRPr lang="es-ES" dirty="0"/>
          </a:p>
        </p:txBody>
      </p:sp>
      <p:pic>
        <p:nvPicPr>
          <p:cNvPr id="8" name="7 Marcador de contenido" descr="9.PNG"/>
          <p:cNvPicPr>
            <a:picLocks noGrp="1" noChangeAspect="1"/>
          </p:cNvPicPr>
          <p:nvPr>
            <p:ph idx="1"/>
          </p:nvPr>
        </p:nvPicPr>
        <p:blipFill>
          <a:blip r:embed="rId2"/>
          <a:stretch>
            <a:fillRect/>
          </a:stretch>
        </p:blipFill>
        <p:spPr>
          <a:xfrm>
            <a:off x="2000232" y="2071678"/>
            <a:ext cx="5339044" cy="3264286"/>
          </a:xfrm>
        </p:spPr>
      </p:pic>
    </p:spTree>
    <p:extLst>
      <p:ext uri="{BB962C8B-B14F-4D97-AF65-F5344CB8AC3E}">
        <p14:creationId xmlns:p14="http://schemas.microsoft.com/office/powerpoint/2010/main" val="30958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10. UN HOMBRE Y UNA MUJER ESTÁN IGUALMENTE CAPACITADOS PARA EL MISMO TRABAJO</a:t>
            </a:r>
            <a:endParaRPr lang="es-ES" dirty="0"/>
          </a:p>
        </p:txBody>
      </p:sp>
      <p:pic>
        <p:nvPicPr>
          <p:cNvPr id="6" name="5 Marcador de contenido" descr="10.PNG"/>
          <p:cNvPicPr>
            <a:picLocks noGrp="1" noChangeAspect="1"/>
          </p:cNvPicPr>
          <p:nvPr>
            <p:ph idx="1"/>
          </p:nvPr>
        </p:nvPicPr>
        <p:blipFill>
          <a:blip r:embed="rId2"/>
          <a:stretch>
            <a:fillRect/>
          </a:stretch>
        </p:blipFill>
        <p:spPr>
          <a:xfrm>
            <a:off x="1643042" y="2357430"/>
            <a:ext cx="5980154" cy="3204555"/>
          </a:xfrm>
        </p:spPr>
      </p:pic>
    </p:spTree>
    <p:extLst>
      <p:ext uri="{BB962C8B-B14F-4D97-AF65-F5344CB8AC3E}">
        <p14:creationId xmlns:p14="http://schemas.microsoft.com/office/powerpoint/2010/main" val="383570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11. TENGO EL MISMO RESPETO HACIA UN PROFESOR QUE HACIA UNA PROFESORA</a:t>
            </a:r>
            <a:endParaRPr lang="es-ES" dirty="0"/>
          </a:p>
        </p:txBody>
      </p:sp>
      <p:pic>
        <p:nvPicPr>
          <p:cNvPr id="6" name="5 Marcador de contenido" descr="12.PNG"/>
          <p:cNvPicPr>
            <a:picLocks noGrp="1" noChangeAspect="1"/>
          </p:cNvPicPr>
          <p:nvPr>
            <p:ph idx="1"/>
          </p:nvPr>
        </p:nvPicPr>
        <p:blipFill>
          <a:blip r:embed="rId2"/>
          <a:stretch>
            <a:fillRect/>
          </a:stretch>
        </p:blipFill>
        <p:spPr>
          <a:xfrm>
            <a:off x="1785918" y="2428868"/>
            <a:ext cx="5902081" cy="3018810"/>
          </a:xfrm>
        </p:spPr>
      </p:pic>
    </p:spTree>
    <p:extLst>
      <p:ext uri="{BB962C8B-B14F-4D97-AF65-F5344CB8AC3E}">
        <p14:creationId xmlns:p14="http://schemas.microsoft.com/office/powerpoint/2010/main" val="351135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ANÁLISIS DEL CUESTIONARIO PARA EL ALUMNADO ADULTO</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endParaRPr lang="es-ES" dirty="0" smtClean="0"/>
          </a:p>
          <a:p>
            <a:r>
              <a:rPr lang="es-ES" sz="1500" dirty="0" smtClean="0"/>
              <a:t>El resultado del panel de 89 personas encuestadas dentro del alumnado de la EOI es bastante representativo de la realidad por las razones detalladas a continuación:</a:t>
            </a:r>
          </a:p>
          <a:p>
            <a:r>
              <a:rPr lang="es-ES" sz="1500" dirty="0" smtClean="0"/>
              <a:t>El 100% de las personas encuestadas piensa que tanto hombres como mujeres deben ayudar en casa o deben cobrar lo mismo por el mismo trabajo. (preguntas 4 y 9)</a:t>
            </a:r>
          </a:p>
          <a:p>
            <a:r>
              <a:rPr lang="es-ES" sz="1500" dirty="0" smtClean="0"/>
              <a:t>Sin embargo 1 persona de 89 piensa que las mujeres no deben tener el mismo derecho a trabajar fuera de casa (2), 1 de 89 no tiene el mismo respeto hacia un profesor y hacia una profesora (11), y el 2,2% piensa que una mujer no puede vestirse como quiera (6).</a:t>
            </a:r>
          </a:p>
          <a:p>
            <a:r>
              <a:rPr lang="es-ES" sz="1500" dirty="0" smtClean="0"/>
              <a:t> el 20% no está de acuerdo con el hecho de que una mujer do debe ser la única responsable de las tareas domésticas en una casa (3). El 10,2% piensa que las mujeres y los hombres no están igualmente capacitados para el mismo trabajo (10). </a:t>
            </a:r>
          </a:p>
          <a:p>
            <a:r>
              <a:rPr lang="es-ES" sz="1500" dirty="0" smtClean="0"/>
              <a:t>Lo más inquietante es que el 10,2% no sabría a quién acudir en caso de sufrir maltrato. (7)</a:t>
            </a:r>
          </a:p>
          <a:p>
            <a:r>
              <a:rPr lang="es-ES" sz="1500" dirty="0" smtClean="0"/>
              <a:t>El panel encuestado es en mayoría de sexo femenino (casi 60%). Por consecuencia  podríamos pensar que la proporción de pensamiento más machista o misógino se ve reducida en el resultado final, aunque algunas mujeres también presentan modelos de pensamiento machista. Hay que tener en mente que sobre un panel igualitario (con tantos encuestados como encuestadas) el resultado podría salir más sintomático de una sociedad en la que el machismo sigue latiente en algunos aspectos como los roles de cada sexo en casa, la manera más o menos aceptada de vestir para las mujeres, o las diferencias de remuneración con el mismo puesto de trabajo.</a:t>
            </a:r>
          </a:p>
          <a:p>
            <a:r>
              <a:rPr lang="es-ES" sz="1500" dirty="0" smtClean="0"/>
              <a:t>Conclusión: el objetivo es hacer que desaparezcan poco a poco los prejuicios entre hombres y mujeres. Para ello es necesario crear actividades para fomentar el pensamiento crítico y hacer ver que existen tales prejuicios. Algunos están tan anclados en la vida diaria que no nos damos cuenta. </a:t>
            </a:r>
            <a:endParaRPr lang="es-E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alumnADO</a:t>
            </a:r>
            <a:r>
              <a:rPr lang="es-ES" dirty="0" smtClean="0"/>
              <a:t> menor de edad</a:t>
            </a:r>
            <a:endParaRPr lang="es-ES" dirty="0"/>
          </a:p>
        </p:txBody>
      </p:sp>
      <p:sp>
        <p:nvSpPr>
          <p:cNvPr id="5" name="4 Marcador de texto"/>
          <p:cNvSpPr>
            <a:spLocks noGrp="1"/>
          </p:cNvSpPr>
          <p:nvPr>
            <p:ph type="body" idx="1"/>
          </p:nvPr>
        </p:nvSpPr>
        <p:spPr/>
        <p:txBody>
          <a:bodyPr/>
          <a:lstStyle/>
          <a:p>
            <a:r>
              <a:rPr lang="es-ES" dirty="0" smtClean="0"/>
              <a:t>Resultado de cuestionarios</a:t>
            </a:r>
            <a:endParaRPr lang="es-ES" dirty="0"/>
          </a:p>
        </p:txBody>
      </p:sp>
    </p:spTree>
    <p:extLst>
      <p:ext uri="{BB962C8B-B14F-4D97-AF65-F5344CB8AC3E}">
        <p14:creationId xmlns:p14="http://schemas.microsoft.com/office/powerpoint/2010/main" val="64786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00043"/>
            <a:ext cx="7772400" cy="1143007"/>
          </a:xfrm>
        </p:spPr>
        <p:txBody>
          <a:bodyPr/>
          <a:lstStyle/>
          <a:p>
            <a:r>
              <a:rPr lang="es-ES" dirty="0" smtClean="0"/>
              <a:t>¿Eres … chico o chica?</a:t>
            </a:r>
            <a:endParaRPr lang="es-ES" dirty="0"/>
          </a:p>
        </p:txBody>
      </p:sp>
      <p:pic>
        <p:nvPicPr>
          <p:cNvPr id="33795" name="Picture 3"/>
          <p:cNvPicPr>
            <a:picLocks noChangeAspect="1" noChangeArrowheads="1"/>
          </p:cNvPicPr>
          <p:nvPr/>
        </p:nvPicPr>
        <p:blipFill>
          <a:blip r:embed="rId2"/>
          <a:srcRect/>
          <a:stretch>
            <a:fillRect/>
          </a:stretch>
        </p:blipFill>
        <p:spPr bwMode="auto">
          <a:xfrm>
            <a:off x="2105025" y="2066925"/>
            <a:ext cx="4933950" cy="2724150"/>
          </a:xfrm>
          <a:prstGeom prst="rect">
            <a:avLst/>
          </a:prstGeom>
          <a:noFill/>
          <a:ln w="9525">
            <a:noFill/>
            <a:miter lim="800000"/>
            <a:headEnd/>
            <a:tailEnd/>
          </a:ln>
          <a:effectLst/>
        </p:spPr>
      </p:pic>
    </p:spTree>
    <p:extLst>
      <p:ext uri="{BB962C8B-B14F-4D97-AF65-F5344CB8AC3E}">
        <p14:creationId xmlns:p14="http://schemas.microsoft.com/office/powerpoint/2010/main" val="207152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¿Podrías contarme alguna situación de clase o anécdota en la que salgan a relucir las actitudes sexistas de tus </a:t>
            </a:r>
            <a:r>
              <a:rPr lang="es-ES" sz="3200" dirty="0" err="1" smtClean="0"/>
              <a:t>compañer@s</a:t>
            </a:r>
            <a:r>
              <a:rPr lang="es-ES" sz="3200" dirty="0" smtClean="0"/>
              <a:t>?</a:t>
            </a:r>
            <a:endParaRPr lang="es-ES" sz="3200" dirty="0"/>
          </a:p>
        </p:txBody>
      </p:sp>
      <p:pic>
        <p:nvPicPr>
          <p:cNvPr id="34818" name="Picture 2"/>
          <p:cNvPicPr>
            <a:picLocks noGrp="1" noChangeAspect="1" noChangeArrowheads="1"/>
          </p:cNvPicPr>
          <p:nvPr>
            <p:ph idx="1"/>
          </p:nvPr>
        </p:nvPicPr>
        <p:blipFill>
          <a:blip r:embed="rId2"/>
          <a:srcRect/>
          <a:stretch>
            <a:fillRect/>
          </a:stretch>
        </p:blipFill>
        <p:spPr bwMode="auto">
          <a:xfrm>
            <a:off x="1176337" y="3029744"/>
            <a:ext cx="6791325" cy="1666875"/>
          </a:xfrm>
          <a:prstGeom prst="rect">
            <a:avLst/>
          </a:prstGeom>
          <a:noFill/>
          <a:ln w="9525">
            <a:noFill/>
            <a:miter lim="800000"/>
            <a:headEnd/>
            <a:tailEnd/>
          </a:ln>
          <a:effectLst/>
        </p:spPr>
      </p:pic>
    </p:spTree>
    <p:extLst>
      <p:ext uri="{BB962C8B-B14F-4D97-AF65-F5344CB8AC3E}">
        <p14:creationId xmlns:p14="http://schemas.microsoft.com/office/powerpoint/2010/main" val="87514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800" dirty="0" smtClean="0"/>
              <a:t>¿Podrías contarme alguna anécdota en la que algún/a profesor/a haya tenido un comportamiento de los que podemos llamar sexista? </a:t>
            </a:r>
            <a:endParaRPr lang="es-ES" sz="2800" dirty="0"/>
          </a:p>
        </p:txBody>
      </p:sp>
      <p:pic>
        <p:nvPicPr>
          <p:cNvPr id="35842" name="Picture 2"/>
          <p:cNvPicPr>
            <a:picLocks noGrp="1" noChangeAspect="1" noChangeArrowheads="1"/>
          </p:cNvPicPr>
          <p:nvPr>
            <p:ph idx="1"/>
          </p:nvPr>
        </p:nvPicPr>
        <p:blipFill>
          <a:blip r:embed="rId2"/>
          <a:srcRect/>
          <a:stretch>
            <a:fillRect/>
          </a:stretch>
        </p:blipFill>
        <p:spPr bwMode="auto">
          <a:xfrm>
            <a:off x="1357312" y="3167856"/>
            <a:ext cx="6429375" cy="1390650"/>
          </a:xfrm>
          <a:prstGeom prst="rect">
            <a:avLst/>
          </a:prstGeom>
          <a:noFill/>
          <a:ln w="9525">
            <a:noFill/>
            <a:miter lim="800000"/>
            <a:headEnd/>
            <a:tailEnd/>
          </a:ln>
          <a:effectLst/>
        </p:spPr>
      </p:pic>
    </p:spTree>
    <p:extLst>
      <p:ext uri="{BB962C8B-B14F-4D97-AF65-F5344CB8AC3E}">
        <p14:creationId xmlns:p14="http://schemas.microsoft.com/office/powerpoint/2010/main" val="357235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¿PARA QUÉ UN DIAGNÓSTICO?</a:t>
            </a:r>
          </a:p>
        </p:txBody>
      </p:sp>
      <p:sp>
        <p:nvSpPr>
          <p:cNvPr id="3" name="2 Marcador de contenido"/>
          <p:cNvSpPr>
            <a:spLocks noGrp="1"/>
          </p:cNvSpPr>
          <p:nvPr>
            <p:ph idx="1"/>
          </p:nvPr>
        </p:nvSpPr>
        <p:spPr/>
        <p:txBody>
          <a:bodyPr>
            <a:normAutofit lnSpcReduction="10000"/>
          </a:bodyPr>
          <a:lstStyle/>
          <a:p>
            <a:r>
              <a:rPr lang="es-ES" dirty="0"/>
              <a:t>Para </a:t>
            </a:r>
            <a:r>
              <a:rPr lang="es-ES" b="1" dirty="0"/>
              <a:t>visibilizar las diferencias </a:t>
            </a:r>
            <a:r>
              <a:rPr lang="es-ES" dirty="0"/>
              <a:t>y detectar </a:t>
            </a:r>
            <a:r>
              <a:rPr lang="es-ES" dirty="0" smtClean="0"/>
              <a:t>las desigualdades </a:t>
            </a:r>
            <a:r>
              <a:rPr lang="es-ES" dirty="0"/>
              <a:t>.</a:t>
            </a:r>
          </a:p>
          <a:p>
            <a:r>
              <a:rPr lang="es-ES" dirty="0" smtClean="0"/>
              <a:t>Como </a:t>
            </a:r>
            <a:r>
              <a:rPr lang="es-ES" dirty="0"/>
              <a:t>oportunidad para la </a:t>
            </a:r>
            <a:r>
              <a:rPr lang="es-ES" b="1" dirty="0"/>
              <a:t>formación </a:t>
            </a:r>
            <a:r>
              <a:rPr lang="es-ES" dirty="0"/>
              <a:t>de los </a:t>
            </a:r>
            <a:r>
              <a:rPr lang="es-ES" dirty="0" smtClean="0"/>
              <a:t>miembros de </a:t>
            </a:r>
            <a:r>
              <a:rPr lang="es-ES" dirty="0"/>
              <a:t>la comunidad educativa, en materia </a:t>
            </a:r>
            <a:r>
              <a:rPr lang="es-ES" dirty="0" smtClean="0"/>
              <a:t>de coeducación </a:t>
            </a:r>
            <a:r>
              <a:rPr lang="es-ES" dirty="0"/>
              <a:t>e igualdad de género, ya que propicia </a:t>
            </a:r>
            <a:r>
              <a:rPr lang="es-ES" dirty="0" smtClean="0"/>
              <a:t>la observación</a:t>
            </a:r>
            <a:r>
              <a:rPr lang="es-ES" dirty="0"/>
              <a:t>, la reflexión, el debate...</a:t>
            </a:r>
          </a:p>
          <a:p>
            <a:r>
              <a:rPr lang="es-ES" dirty="0" smtClean="0"/>
              <a:t>Como </a:t>
            </a:r>
            <a:r>
              <a:rPr lang="es-ES" b="1" dirty="0"/>
              <a:t>punto de partida </a:t>
            </a:r>
            <a:r>
              <a:rPr lang="es-ES" dirty="0"/>
              <a:t>en la elaboración del Plan </a:t>
            </a:r>
            <a:r>
              <a:rPr lang="es-ES" dirty="0" smtClean="0"/>
              <a:t>de Igualdad </a:t>
            </a:r>
            <a:r>
              <a:rPr lang="es-ES" dirty="0"/>
              <a:t>de Género de nuestro centro.</a:t>
            </a:r>
          </a:p>
        </p:txBody>
      </p:sp>
    </p:spTree>
    <p:extLst>
      <p:ext uri="{BB962C8B-B14F-4D97-AF65-F5344CB8AC3E}">
        <p14:creationId xmlns:p14="http://schemas.microsoft.com/office/powerpoint/2010/main" val="318288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¿Podrías contarme alguna anécdota referida a tu familia en la que se podrían detectar actitudes sexistas?</a:t>
            </a:r>
            <a:endParaRPr lang="es-ES" sz="2800" dirty="0"/>
          </a:p>
        </p:txBody>
      </p:sp>
      <p:pic>
        <p:nvPicPr>
          <p:cNvPr id="36866" name="Picture 2"/>
          <p:cNvPicPr>
            <a:picLocks noGrp="1" noChangeAspect="1" noChangeArrowheads="1"/>
          </p:cNvPicPr>
          <p:nvPr>
            <p:ph idx="1"/>
          </p:nvPr>
        </p:nvPicPr>
        <p:blipFill>
          <a:blip r:embed="rId2"/>
          <a:srcRect/>
          <a:stretch>
            <a:fillRect/>
          </a:stretch>
        </p:blipFill>
        <p:spPr bwMode="auto">
          <a:xfrm>
            <a:off x="1190625" y="3134519"/>
            <a:ext cx="6762750" cy="1457325"/>
          </a:xfrm>
          <a:prstGeom prst="rect">
            <a:avLst/>
          </a:prstGeom>
          <a:noFill/>
          <a:ln w="9525">
            <a:noFill/>
            <a:miter lim="800000"/>
            <a:headEnd/>
            <a:tailEnd/>
          </a:ln>
          <a:effectLst/>
        </p:spPr>
      </p:pic>
    </p:spTree>
    <p:extLst>
      <p:ext uri="{BB962C8B-B14F-4D97-AF65-F5344CB8AC3E}">
        <p14:creationId xmlns:p14="http://schemas.microsoft.com/office/powerpoint/2010/main" val="393998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1600" dirty="0" smtClean="0"/>
              <a:t>A poco que reflexionemos sobre la vida humana en la sociedad en que vivimos, podríamos afirmar claramente que las mujeres lo tienen mucho más fácil que los hombres en la vida. Se les respeta, mima y tienen todo tipo de posibilidades y oportunidades, derechos, etc. para prosperar en el mundo en que vivimos. ¿Qué te parece lo que acabo de decirte? ¿Realmente piensas que esta vida actual favorece más a las personas del sexo femenino que a las del masculino?</a:t>
            </a:r>
            <a:endParaRPr lang="es-ES" sz="1600" dirty="0"/>
          </a:p>
        </p:txBody>
      </p:sp>
      <p:pic>
        <p:nvPicPr>
          <p:cNvPr id="37890" name="Picture 2"/>
          <p:cNvPicPr>
            <a:picLocks noGrp="1" noChangeAspect="1" noChangeArrowheads="1"/>
          </p:cNvPicPr>
          <p:nvPr>
            <p:ph idx="1"/>
          </p:nvPr>
        </p:nvPicPr>
        <p:blipFill>
          <a:blip r:embed="rId2"/>
          <a:srcRect/>
          <a:stretch>
            <a:fillRect/>
          </a:stretch>
        </p:blipFill>
        <p:spPr bwMode="auto">
          <a:xfrm>
            <a:off x="1152525" y="2434431"/>
            <a:ext cx="6838950" cy="2857500"/>
          </a:xfrm>
          <a:prstGeom prst="rect">
            <a:avLst/>
          </a:prstGeom>
          <a:noFill/>
          <a:ln w="9525">
            <a:noFill/>
            <a:miter lim="800000"/>
            <a:headEnd/>
            <a:tailEnd/>
          </a:ln>
          <a:effectLst/>
        </p:spPr>
      </p:pic>
    </p:spTree>
    <p:extLst>
      <p:ext uri="{BB962C8B-B14F-4D97-AF65-F5344CB8AC3E}">
        <p14:creationId xmlns:p14="http://schemas.microsoft.com/office/powerpoint/2010/main" val="309023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1800" dirty="0" smtClean="0"/>
              <a:t>Vamos a echar a volar la imaginación. Vamos a intentar imaginar las características de la persona ideal que en un futuro podría ser quien dirige el centro, o quien ocupa la Jefatura de Estudios o la secretaría. ¿De qué sexo te la imaginas?, se sincero/a por favor. ¿Por qué crees que has dado esa respuesta? ¿Qué es lo que crees que te ha condicionado para responder en ese sentido?</a:t>
            </a:r>
            <a:br>
              <a:rPr lang="es-ES" sz="1800" dirty="0" smtClean="0"/>
            </a:br>
            <a:endParaRPr lang="es-ES" sz="1800" dirty="0"/>
          </a:p>
        </p:txBody>
      </p:sp>
      <p:pic>
        <p:nvPicPr>
          <p:cNvPr id="38914" name="Picture 2"/>
          <p:cNvPicPr>
            <a:picLocks noGrp="1" noChangeAspect="1" noChangeArrowheads="1"/>
          </p:cNvPicPr>
          <p:nvPr>
            <p:ph idx="1"/>
          </p:nvPr>
        </p:nvPicPr>
        <p:blipFill>
          <a:blip r:embed="rId2"/>
          <a:srcRect/>
          <a:stretch>
            <a:fillRect/>
          </a:stretch>
        </p:blipFill>
        <p:spPr bwMode="auto">
          <a:xfrm>
            <a:off x="1147762" y="2615406"/>
            <a:ext cx="6848475" cy="2495550"/>
          </a:xfrm>
          <a:prstGeom prst="rect">
            <a:avLst/>
          </a:prstGeom>
          <a:noFill/>
          <a:ln w="9525">
            <a:noFill/>
            <a:miter lim="800000"/>
            <a:headEnd/>
            <a:tailEnd/>
          </a:ln>
          <a:effectLst/>
        </p:spPr>
      </p:pic>
    </p:spTree>
    <p:extLst>
      <p:ext uri="{BB962C8B-B14F-4D97-AF65-F5344CB8AC3E}">
        <p14:creationId xmlns:p14="http://schemas.microsoft.com/office/powerpoint/2010/main" val="116830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600" dirty="0" smtClean="0"/>
              <a:t>¿Qué les dirías a las personas que ponen cuidado para usar un lenguaje no sexista? ¿Qué dices u opinas de esas personas?</a:t>
            </a:r>
            <a:endParaRPr lang="es-ES" sz="1600" dirty="0"/>
          </a:p>
        </p:txBody>
      </p:sp>
      <p:pic>
        <p:nvPicPr>
          <p:cNvPr id="39938" name="Picture 2"/>
          <p:cNvPicPr>
            <a:picLocks noGrp="1" noChangeAspect="1" noChangeArrowheads="1"/>
          </p:cNvPicPr>
          <p:nvPr>
            <p:ph idx="1"/>
          </p:nvPr>
        </p:nvPicPr>
        <p:blipFill>
          <a:blip r:embed="rId2"/>
          <a:srcRect/>
          <a:stretch>
            <a:fillRect/>
          </a:stretch>
        </p:blipFill>
        <p:spPr bwMode="auto">
          <a:xfrm>
            <a:off x="1152525" y="3048794"/>
            <a:ext cx="6838950" cy="1628775"/>
          </a:xfrm>
          <a:prstGeom prst="rect">
            <a:avLst/>
          </a:prstGeom>
          <a:noFill/>
          <a:ln w="9525">
            <a:noFill/>
            <a:miter lim="800000"/>
            <a:headEnd/>
            <a:tailEnd/>
          </a:ln>
          <a:effectLst/>
        </p:spPr>
      </p:pic>
    </p:spTree>
    <p:extLst>
      <p:ext uri="{BB962C8B-B14F-4D97-AF65-F5344CB8AC3E}">
        <p14:creationId xmlns:p14="http://schemas.microsoft.com/office/powerpoint/2010/main" val="223479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600" dirty="0" smtClean="0"/>
              <a:t>¿Cuéntame cómo reaccionas si tu profesorado usa un lenguaje no sexista en el aula? ¿Y cuando usan lenguaje sexista o discriminatorio?</a:t>
            </a:r>
            <a:br>
              <a:rPr lang="es-ES" sz="1600" dirty="0" smtClean="0"/>
            </a:br>
            <a:endParaRPr lang="es-ES" sz="1600" dirty="0"/>
          </a:p>
        </p:txBody>
      </p:sp>
      <p:pic>
        <p:nvPicPr>
          <p:cNvPr id="40962" name="Picture 2"/>
          <p:cNvPicPr>
            <a:picLocks noGrp="1" noChangeAspect="1" noChangeArrowheads="1"/>
          </p:cNvPicPr>
          <p:nvPr>
            <p:ph idx="1"/>
          </p:nvPr>
        </p:nvPicPr>
        <p:blipFill>
          <a:blip r:embed="rId2"/>
          <a:srcRect/>
          <a:stretch>
            <a:fillRect/>
          </a:stretch>
        </p:blipFill>
        <p:spPr bwMode="auto">
          <a:xfrm>
            <a:off x="1133475" y="2986881"/>
            <a:ext cx="6877050" cy="1752600"/>
          </a:xfrm>
          <a:prstGeom prst="rect">
            <a:avLst/>
          </a:prstGeom>
          <a:noFill/>
          <a:ln w="9525">
            <a:noFill/>
            <a:miter lim="800000"/>
            <a:headEnd/>
            <a:tailEnd/>
          </a:ln>
          <a:effectLst/>
        </p:spPr>
      </p:pic>
    </p:spTree>
    <p:extLst>
      <p:ext uri="{BB962C8B-B14F-4D97-AF65-F5344CB8AC3E}">
        <p14:creationId xmlns:p14="http://schemas.microsoft.com/office/powerpoint/2010/main" val="333088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600" dirty="0" smtClean="0"/>
              <a:t>Si los chicos dentro del aula empiezan a ponerse chulos frente a las chicas haciéndoles bromas referidas a su condición sexual, ¿Cuál sería tu reacción? Y si fuera al revés ¿cuál sería tu reacción?</a:t>
            </a:r>
            <a:br>
              <a:rPr lang="es-ES" sz="1600" dirty="0" smtClean="0"/>
            </a:br>
            <a:endParaRPr lang="es-ES" sz="1600" dirty="0"/>
          </a:p>
        </p:txBody>
      </p:sp>
      <p:pic>
        <p:nvPicPr>
          <p:cNvPr id="41986" name="Picture 2"/>
          <p:cNvPicPr>
            <a:picLocks noGrp="1" noChangeAspect="1" noChangeArrowheads="1"/>
          </p:cNvPicPr>
          <p:nvPr>
            <p:ph idx="1"/>
          </p:nvPr>
        </p:nvPicPr>
        <p:blipFill>
          <a:blip r:embed="rId2"/>
          <a:srcRect/>
          <a:stretch>
            <a:fillRect/>
          </a:stretch>
        </p:blipFill>
        <p:spPr bwMode="auto">
          <a:xfrm>
            <a:off x="1219200" y="3091656"/>
            <a:ext cx="6705600" cy="1543050"/>
          </a:xfrm>
          <a:prstGeom prst="rect">
            <a:avLst/>
          </a:prstGeom>
          <a:noFill/>
          <a:ln w="9525">
            <a:noFill/>
            <a:miter lim="800000"/>
            <a:headEnd/>
            <a:tailEnd/>
          </a:ln>
          <a:effectLst/>
        </p:spPr>
      </p:pic>
    </p:spTree>
    <p:extLst>
      <p:ext uri="{BB962C8B-B14F-4D97-AF65-F5344CB8AC3E}">
        <p14:creationId xmlns:p14="http://schemas.microsoft.com/office/powerpoint/2010/main" val="25980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600" dirty="0" smtClean="0"/>
              <a:t>Ahora te toca una de memoria. Dime los nombres de todas las mujeres o hechos y hazañas referidas a mujeres que aparezcan en los libros de texto o en los temarios que trabajas en clase.</a:t>
            </a:r>
            <a:br>
              <a:rPr lang="es-ES" sz="1600" dirty="0" smtClean="0"/>
            </a:br>
            <a:endParaRPr lang="es-ES" sz="1600" dirty="0"/>
          </a:p>
        </p:txBody>
      </p:sp>
      <p:pic>
        <p:nvPicPr>
          <p:cNvPr id="43010" name="Picture 2"/>
          <p:cNvPicPr>
            <a:picLocks noGrp="1" noChangeAspect="1" noChangeArrowheads="1"/>
          </p:cNvPicPr>
          <p:nvPr>
            <p:ph idx="1"/>
          </p:nvPr>
        </p:nvPicPr>
        <p:blipFill>
          <a:blip r:embed="rId2"/>
          <a:srcRect/>
          <a:stretch>
            <a:fillRect/>
          </a:stretch>
        </p:blipFill>
        <p:spPr bwMode="auto">
          <a:xfrm>
            <a:off x="1181100" y="2891631"/>
            <a:ext cx="6781800" cy="1943100"/>
          </a:xfrm>
          <a:prstGeom prst="rect">
            <a:avLst/>
          </a:prstGeom>
          <a:noFill/>
          <a:ln w="9525">
            <a:noFill/>
            <a:miter lim="800000"/>
            <a:headEnd/>
            <a:tailEnd/>
          </a:ln>
          <a:effectLst/>
        </p:spPr>
      </p:pic>
    </p:spTree>
    <p:extLst>
      <p:ext uri="{BB962C8B-B14F-4D97-AF65-F5344CB8AC3E}">
        <p14:creationId xmlns:p14="http://schemas.microsoft.com/office/powerpoint/2010/main" val="275447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600" dirty="0" smtClean="0"/>
              <a:t>Si eres chica contesta directamente y; si eres chico, imagínate que eres chica y contesta: ¿te sientes representada en el mundo de los libros de texto que se utilizan en la escuela?</a:t>
            </a:r>
            <a:br>
              <a:rPr lang="es-ES" sz="1600" dirty="0" smtClean="0"/>
            </a:br>
            <a:endParaRPr lang="es-ES" sz="1600" dirty="0"/>
          </a:p>
        </p:txBody>
      </p:sp>
      <p:pic>
        <p:nvPicPr>
          <p:cNvPr id="44034" name="Picture 2"/>
          <p:cNvPicPr>
            <a:picLocks noGrp="1" noChangeAspect="1" noChangeArrowheads="1"/>
          </p:cNvPicPr>
          <p:nvPr>
            <p:ph idx="1"/>
          </p:nvPr>
        </p:nvPicPr>
        <p:blipFill>
          <a:blip r:embed="rId2"/>
          <a:srcRect/>
          <a:stretch>
            <a:fillRect/>
          </a:stretch>
        </p:blipFill>
        <p:spPr bwMode="auto">
          <a:xfrm>
            <a:off x="1143000" y="2315369"/>
            <a:ext cx="6858000" cy="3095625"/>
          </a:xfrm>
          <a:prstGeom prst="rect">
            <a:avLst/>
          </a:prstGeom>
          <a:noFill/>
          <a:ln w="9525">
            <a:noFill/>
            <a:miter lim="800000"/>
            <a:headEnd/>
            <a:tailEnd/>
          </a:ln>
          <a:effectLst/>
        </p:spPr>
      </p:pic>
    </p:spTree>
    <p:extLst>
      <p:ext uri="{BB962C8B-B14F-4D97-AF65-F5344CB8AC3E}">
        <p14:creationId xmlns:p14="http://schemas.microsoft.com/office/powerpoint/2010/main" val="376837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71481"/>
            <a:ext cx="7772400" cy="1285883"/>
          </a:xfrm>
        </p:spPr>
        <p:txBody>
          <a:bodyPr>
            <a:normAutofit fontScale="90000"/>
          </a:bodyPr>
          <a:lstStyle/>
          <a:p>
            <a:pPr algn="ctr"/>
            <a:r>
              <a:rPr lang="es-ES" dirty="0" smtClean="0"/>
              <a:t>Análisis del cuestionario para el alumnado menor de edad</a:t>
            </a:r>
            <a:endParaRPr lang="es-ES" dirty="0"/>
          </a:p>
        </p:txBody>
      </p:sp>
      <p:sp>
        <p:nvSpPr>
          <p:cNvPr id="3" name="2 Marcador de texto"/>
          <p:cNvSpPr>
            <a:spLocks noGrp="1"/>
          </p:cNvSpPr>
          <p:nvPr>
            <p:ph type="body" idx="1"/>
          </p:nvPr>
        </p:nvSpPr>
        <p:spPr>
          <a:xfrm>
            <a:off x="714348" y="1988840"/>
            <a:ext cx="7772400" cy="2952328"/>
          </a:xfrm>
        </p:spPr>
        <p:txBody>
          <a:bodyPr>
            <a:normAutofit fontScale="25000" lnSpcReduction="20000"/>
          </a:bodyPr>
          <a:lstStyle/>
          <a:p>
            <a:endParaRPr lang="es-ES" sz="4400" dirty="0" smtClean="0"/>
          </a:p>
          <a:p>
            <a:endParaRPr lang="es-ES" sz="4400" dirty="0" smtClean="0"/>
          </a:p>
          <a:p>
            <a:endParaRPr lang="es-ES" sz="4400" dirty="0" smtClean="0"/>
          </a:p>
          <a:p>
            <a:r>
              <a:rPr lang="es-ES" sz="4800" dirty="0" smtClean="0"/>
              <a:t>Sólo una persona ha </a:t>
            </a:r>
            <a:r>
              <a:rPr lang="es-ES" sz="4800" dirty="0"/>
              <a:t>realizado el cuestionario, con lo que los resultados que arrojan dicho cuestionario no deberían tomarse como algo realmente representativo. </a:t>
            </a:r>
            <a:r>
              <a:rPr lang="es-ES" sz="4800" dirty="0" smtClean="0"/>
              <a:t>Manifiesta </a:t>
            </a:r>
            <a:r>
              <a:rPr lang="es-ES" sz="4800" dirty="0"/>
              <a:t>ser un </a:t>
            </a:r>
            <a:r>
              <a:rPr lang="es-ES" sz="4800" dirty="0" smtClean="0"/>
              <a:t>chico</a:t>
            </a:r>
            <a:r>
              <a:rPr lang="es-ES" sz="4800" dirty="0"/>
              <a:t> </a:t>
            </a:r>
            <a:r>
              <a:rPr lang="es-ES" sz="4800" dirty="0" smtClean="0"/>
              <a:t>que  expresa </a:t>
            </a:r>
            <a:r>
              <a:rPr lang="es-ES" sz="4800" dirty="0"/>
              <a:t>lo siguiente:  </a:t>
            </a:r>
          </a:p>
          <a:p>
            <a:r>
              <a:rPr lang="es-ES" sz="4800" dirty="0"/>
              <a:t>1) Piensa que en su clase todo el mundo es respetuoso.</a:t>
            </a:r>
          </a:p>
          <a:p>
            <a:r>
              <a:rPr lang="es-ES" sz="4800" dirty="0"/>
              <a:t>2) En su familia todos se tratan respetuosamente.</a:t>
            </a:r>
          </a:p>
          <a:p>
            <a:r>
              <a:rPr lang="es-ES" sz="4800" dirty="0"/>
              <a:t>2) Piensa que las mujeres lo tienen más difícil que los hombres en la sociedad actual, ya que a su entender no reciben el mismo trato que los hombres.</a:t>
            </a:r>
          </a:p>
          <a:p>
            <a:r>
              <a:rPr lang="es-ES" sz="4800" dirty="0"/>
              <a:t>3) En su instituto la Directora es una mujer, y cree que el hecho de ser una mujer no le ha condicionado en absoluto para llegar a ocupar dicho puesto de responsabilidad.</a:t>
            </a:r>
          </a:p>
          <a:p>
            <a:r>
              <a:rPr lang="es-ES" sz="4800" dirty="0"/>
              <a:t>4) Con respecto al uso de lenguaje sexista expresa que la gente que piensa de esa manera no debería ocultarlo sino expresarlo abiertamente, para así detectarlos.</a:t>
            </a:r>
          </a:p>
          <a:p>
            <a:r>
              <a:rPr lang="es-ES" sz="4800" dirty="0"/>
              <a:t>5) Le molestaría si su profesor utilizase un lenguaje discriminatorio, de hecho intentaría defender a la persona objeto de tal discriminación.</a:t>
            </a:r>
          </a:p>
          <a:p>
            <a:r>
              <a:rPr lang="es-ES" sz="4800" dirty="0"/>
              <a:t>6) No entendería a chicos que utilizasen lenguaje sexista e incluso los evitaría.</a:t>
            </a:r>
          </a:p>
          <a:p>
            <a:r>
              <a:rPr lang="es-ES" sz="4800" dirty="0"/>
              <a:t>7) Conoce a tres mujeres ilustres que aparecen en libros de texto (</a:t>
            </a:r>
            <a:r>
              <a:rPr lang="es-ES" sz="4800" dirty="0" err="1"/>
              <a:t>Rosalind</a:t>
            </a:r>
            <a:r>
              <a:rPr lang="es-ES" sz="4800" dirty="0"/>
              <a:t> Franklin, </a:t>
            </a:r>
            <a:r>
              <a:rPr lang="es-ES" sz="4800" dirty="0" err="1"/>
              <a:t>Rosalia</a:t>
            </a:r>
            <a:r>
              <a:rPr lang="es-ES" sz="4800" dirty="0"/>
              <a:t> de Castro y Ada Augusta). Cree que las mujeres aparecen correctamente en los libros de texto. </a:t>
            </a:r>
          </a:p>
          <a:p>
            <a:endParaRPr lang="es-ES" dirty="0"/>
          </a:p>
        </p:txBody>
      </p:sp>
    </p:spTree>
    <p:extLst>
      <p:ext uri="{BB962C8B-B14F-4D97-AF65-F5344CB8AC3E}">
        <p14:creationId xmlns:p14="http://schemas.microsoft.com/office/powerpoint/2010/main" val="1263247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Madres y padres de alumnado menor de edad</a:t>
            </a:r>
            <a:endParaRPr lang="es-ES" dirty="0"/>
          </a:p>
        </p:txBody>
      </p:sp>
      <p:sp>
        <p:nvSpPr>
          <p:cNvPr id="5" name="4 Marcador de texto"/>
          <p:cNvSpPr>
            <a:spLocks noGrp="1"/>
          </p:cNvSpPr>
          <p:nvPr>
            <p:ph type="body" idx="1"/>
          </p:nvPr>
        </p:nvSpPr>
        <p:spPr/>
        <p:txBody>
          <a:bodyPr/>
          <a:lstStyle/>
          <a:p>
            <a:r>
              <a:rPr lang="es-ES" dirty="0" smtClean="0"/>
              <a:t>Resultado de cuestionarios</a:t>
            </a:r>
            <a:endParaRPr lang="es-ES" dirty="0"/>
          </a:p>
        </p:txBody>
      </p:sp>
    </p:spTree>
    <p:extLst>
      <p:ext uri="{BB962C8B-B14F-4D97-AF65-F5344CB8AC3E}">
        <p14:creationId xmlns:p14="http://schemas.microsoft.com/office/powerpoint/2010/main" val="64786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alumnado adulto</a:t>
            </a:r>
            <a:br>
              <a:rPr lang="es-ES" dirty="0" smtClean="0"/>
            </a:br>
            <a:r>
              <a:rPr lang="es-ES" sz="1600" b="0" dirty="0" smtClean="0"/>
              <a:t>sobre un panel de 89 personas</a:t>
            </a:r>
            <a:endParaRPr lang="es-ES" sz="1600" b="0" dirty="0"/>
          </a:p>
        </p:txBody>
      </p:sp>
      <p:sp>
        <p:nvSpPr>
          <p:cNvPr id="5" name="4 Marcador de texto"/>
          <p:cNvSpPr>
            <a:spLocks noGrp="1"/>
          </p:cNvSpPr>
          <p:nvPr>
            <p:ph type="body" idx="1"/>
          </p:nvPr>
        </p:nvSpPr>
        <p:spPr/>
        <p:txBody>
          <a:bodyPr/>
          <a:lstStyle/>
          <a:p>
            <a:r>
              <a:rPr lang="es-ES" dirty="0" smtClean="0"/>
              <a:t>Resultado de cuestionarios</a:t>
            </a:r>
            <a:endParaRPr lang="es-ES" dirty="0"/>
          </a:p>
        </p:txBody>
      </p:sp>
    </p:spTree>
    <p:extLst>
      <p:ext uri="{BB962C8B-B14F-4D97-AF65-F5344CB8AC3E}">
        <p14:creationId xmlns:p14="http://schemas.microsoft.com/office/powerpoint/2010/main" val="64786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SEXO</a:t>
            </a:r>
            <a:r>
              <a:rPr lang="es-ES" dirty="0"/>
              <a:t/>
            </a:r>
            <a:br>
              <a:rPr lang="es-ES" dirty="0"/>
            </a:br>
            <a:endParaRPr lang="es-ES" dirty="0"/>
          </a:p>
        </p:txBody>
      </p:sp>
      <p:pic>
        <p:nvPicPr>
          <p:cNvPr id="6" name="5 Marcador de contenido"/>
          <p:cNvPicPr>
            <a:picLocks noGrp="1"/>
          </p:cNvPicPr>
          <p:nvPr>
            <p:ph idx="1"/>
          </p:nvPr>
        </p:nvPicPr>
        <p:blipFill>
          <a:blip r:embed="rId2"/>
          <a:srcRect/>
          <a:stretch>
            <a:fillRect/>
          </a:stretch>
        </p:blipFill>
        <p:spPr bwMode="auto">
          <a:xfrm>
            <a:off x="1952625" y="2410619"/>
            <a:ext cx="5238750" cy="2905125"/>
          </a:xfrm>
          <a:prstGeom prst="rect">
            <a:avLst/>
          </a:prstGeom>
          <a:noFill/>
          <a:ln w="9525">
            <a:noFill/>
            <a:miter lim="800000"/>
            <a:headEnd/>
            <a:tailEnd/>
          </a:ln>
        </p:spPr>
      </p:pic>
    </p:spTree>
    <p:extLst>
      <p:ext uri="{BB962C8B-B14F-4D97-AF65-F5344CB8AC3E}">
        <p14:creationId xmlns:p14="http://schemas.microsoft.com/office/powerpoint/2010/main" val="2181122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¿TRABAJA FUERA DE CASA?</a:t>
            </a:r>
            <a:endParaRPr lang="es-ES" dirty="0"/>
          </a:p>
        </p:txBody>
      </p:sp>
      <p:pic>
        <p:nvPicPr>
          <p:cNvPr id="4" name="3 Marcador de contenido"/>
          <p:cNvPicPr>
            <a:picLocks noGrp="1"/>
          </p:cNvPicPr>
          <p:nvPr>
            <p:ph idx="1"/>
          </p:nvPr>
        </p:nvPicPr>
        <p:blipFill>
          <a:blip r:embed="rId2"/>
          <a:srcRect/>
          <a:stretch>
            <a:fillRect/>
          </a:stretch>
        </p:blipFill>
        <p:spPr bwMode="auto">
          <a:xfrm>
            <a:off x="2033587" y="2496344"/>
            <a:ext cx="5076825" cy="2733675"/>
          </a:xfrm>
          <a:prstGeom prst="rect">
            <a:avLst/>
          </a:prstGeom>
          <a:noFill/>
          <a:ln w="9525">
            <a:noFill/>
            <a:miter lim="800000"/>
            <a:headEnd/>
            <a:tailEnd/>
          </a:ln>
        </p:spPr>
      </p:pic>
    </p:spTree>
    <p:extLst>
      <p:ext uri="{BB962C8B-B14F-4D97-AF65-F5344CB8AC3E}">
        <p14:creationId xmlns:p14="http://schemas.microsoft.com/office/powerpoint/2010/main" val="1828787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¿SU PAREJA TRABAJA FUERA DE CASA?</a:t>
            </a:r>
            <a:endParaRPr lang="es-ES" dirty="0"/>
          </a:p>
        </p:txBody>
      </p:sp>
      <p:pic>
        <p:nvPicPr>
          <p:cNvPr id="4" name="3 Marcador de contenido"/>
          <p:cNvPicPr>
            <a:picLocks noGrp="1"/>
          </p:cNvPicPr>
          <p:nvPr>
            <p:ph idx="1"/>
          </p:nvPr>
        </p:nvPicPr>
        <p:blipFill>
          <a:blip r:embed="rId2"/>
          <a:srcRect/>
          <a:stretch>
            <a:fillRect/>
          </a:stretch>
        </p:blipFill>
        <p:spPr bwMode="auto">
          <a:xfrm>
            <a:off x="2166937" y="2486819"/>
            <a:ext cx="4810125" cy="2752725"/>
          </a:xfrm>
          <a:prstGeom prst="rect">
            <a:avLst/>
          </a:prstGeom>
          <a:noFill/>
          <a:ln w="9525">
            <a:noFill/>
            <a:miter lim="800000"/>
            <a:headEnd/>
            <a:tailEnd/>
          </a:ln>
        </p:spPr>
      </p:pic>
    </p:spTree>
    <p:extLst>
      <p:ext uri="{BB962C8B-B14F-4D97-AF65-F5344CB8AC3E}">
        <p14:creationId xmlns:p14="http://schemas.microsoft.com/office/powerpoint/2010/main" val="2373813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¿VALORA USTED EL TRABAJO DOMÉSTICO COMO UN TRABAJO MÁS?</a:t>
            </a:r>
            <a:endParaRPr lang="es-ES" dirty="0"/>
          </a:p>
        </p:txBody>
      </p:sp>
      <p:pic>
        <p:nvPicPr>
          <p:cNvPr id="4" name="3 Marcador de contenido"/>
          <p:cNvPicPr>
            <a:picLocks noGrp="1"/>
          </p:cNvPicPr>
          <p:nvPr>
            <p:ph idx="1"/>
          </p:nvPr>
        </p:nvPicPr>
        <p:blipFill>
          <a:blip r:embed="rId2"/>
          <a:srcRect/>
          <a:stretch>
            <a:fillRect/>
          </a:stretch>
        </p:blipFill>
        <p:spPr bwMode="auto">
          <a:xfrm>
            <a:off x="1576387" y="2458244"/>
            <a:ext cx="5991225" cy="2809875"/>
          </a:xfrm>
          <a:prstGeom prst="rect">
            <a:avLst/>
          </a:prstGeom>
          <a:noFill/>
          <a:ln w="9525">
            <a:noFill/>
            <a:miter lim="800000"/>
            <a:headEnd/>
            <a:tailEnd/>
          </a:ln>
        </p:spPr>
      </p:pic>
    </p:spTree>
    <p:extLst>
      <p:ext uri="{BB962C8B-B14F-4D97-AF65-F5344CB8AC3E}">
        <p14:creationId xmlns:p14="http://schemas.microsoft.com/office/powerpoint/2010/main" val="179747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¿FOMENTA EN SU HIJO ACTITUDES DE COLABORACIÓN EN LAS TAREAS DOMÉSTICAS?</a:t>
            </a:r>
            <a:endParaRPr lang="es-ES" dirty="0"/>
          </a:p>
        </p:txBody>
      </p:sp>
      <p:sp>
        <p:nvSpPr>
          <p:cNvPr id="3" name="2 Marcador de contenido"/>
          <p:cNvSpPr>
            <a:spLocks noGrp="1"/>
          </p:cNvSpPr>
          <p:nvPr>
            <p:ph idx="1"/>
          </p:nvPr>
        </p:nvSpPr>
        <p:spPr/>
        <p:txBody>
          <a:bodyPr/>
          <a:lstStyle/>
          <a:p>
            <a:endParaRPr lang="es-ES" dirty="0" smtClean="0"/>
          </a:p>
          <a:p>
            <a:endParaRPr lang="es-ES" dirty="0"/>
          </a:p>
        </p:txBody>
      </p:sp>
      <p:pic>
        <p:nvPicPr>
          <p:cNvPr id="4" name="3 Imagen"/>
          <p:cNvPicPr/>
          <p:nvPr/>
        </p:nvPicPr>
        <p:blipFill>
          <a:blip r:embed="rId2"/>
          <a:srcRect/>
          <a:stretch>
            <a:fillRect/>
          </a:stretch>
        </p:blipFill>
        <p:spPr bwMode="auto">
          <a:xfrm>
            <a:off x="1871980" y="2275593"/>
            <a:ext cx="5400040" cy="2306813"/>
          </a:xfrm>
          <a:prstGeom prst="rect">
            <a:avLst/>
          </a:prstGeom>
          <a:noFill/>
          <a:ln w="9525">
            <a:noFill/>
            <a:miter lim="800000"/>
            <a:headEnd/>
            <a:tailEnd/>
          </a:ln>
        </p:spPr>
      </p:pic>
    </p:spTree>
    <p:extLst>
      <p:ext uri="{BB962C8B-B14F-4D97-AF65-F5344CB8AC3E}">
        <p14:creationId xmlns:p14="http://schemas.microsoft.com/office/powerpoint/2010/main" val="3577122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¿Y EN SU HIJA?</a:t>
            </a:r>
            <a:endParaRPr lang="es-ES" dirty="0"/>
          </a:p>
        </p:txBody>
      </p:sp>
      <p:pic>
        <p:nvPicPr>
          <p:cNvPr id="4" name="3 Marcador de contenido"/>
          <p:cNvPicPr>
            <a:picLocks noGrp="1"/>
          </p:cNvPicPr>
          <p:nvPr>
            <p:ph idx="1"/>
          </p:nvPr>
        </p:nvPicPr>
        <p:blipFill>
          <a:blip r:embed="rId2"/>
          <a:srcRect/>
          <a:stretch>
            <a:fillRect/>
          </a:stretch>
        </p:blipFill>
        <p:spPr bwMode="auto">
          <a:xfrm>
            <a:off x="2143125" y="2524919"/>
            <a:ext cx="4857750" cy="2676525"/>
          </a:xfrm>
          <a:prstGeom prst="rect">
            <a:avLst/>
          </a:prstGeom>
          <a:noFill/>
          <a:ln w="9525">
            <a:noFill/>
            <a:miter lim="800000"/>
            <a:headEnd/>
            <a:tailEnd/>
          </a:ln>
        </p:spPr>
      </p:pic>
    </p:spTree>
    <p:extLst>
      <p:ext uri="{BB962C8B-B14F-4D97-AF65-F5344CB8AC3E}">
        <p14:creationId xmlns:p14="http://schemas.microsoft.com/office/powerpoint/2010/main" val="568651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De las siguientes tareas señale quién las realiza: hacer arreglos de la casa</a:t>
            </a:r>
            <a:endParaRPr lang="es-ES" dirty="0"/>
          </a:p>
        </p:txBody>
      </p:sp>
      <p:pic>
        <p:nvPicPr>
          <p:cNvPr id="4" name="3 Marcador de contenido"/>
          <p:cNvPicPr>
            <a:picLocks noGrp="1"/>
          </p:cNvPicPr>
          <p:nvPr>
            <p:ph idx="1"/>
          </p:nvPr>
        </p:nvPicPr>
        <p:blipFill>
          <a:blip r:embed="rId2"/>
          <a:srcRect/>
          <a:stretch>
            <a:fillRect/>
          </a:stretch>
        </p:blipFill>
        <p:spPr bwMode="auto">
          <a:xfrm>
            <a:off x="1262062" y="2439194"/>
            <a:ext cx="6619875" cy="2847975"/>
          </a:xfrm>
          <a:prstGeom prst="rect">
            <a:avLst/>
          </a:prstGeom>
          <a:noFill/>
          <a:ln w="9525">
            <a:noFill/>
            <a:miter lim="800000"/>
            <a:headEnd/>
            <a:tailEnd/>
          </a:ln>
        </p:spPr>
      </p:pic>
    </p:spTree>
    <p:extLst>
      <p:ext uri="{BB962C8B-B14F-4D97-AF65-F5344CB8AC3E}">
        <p14:creationId xmlns:p14="http://schemas.microsoft.com/office/powerpoint/2010/main" val="1248068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Conducir</a:t>
            </a:r>
            <a:endParaRPr lang="es-ES" dirty="0"/>
          </a:p>
        </p:txBody>
      </p:sp>
      <p:pic>
        <p:nvPicPr>
          <p:cNvPr id="1026" name="Picture 2"/>
          <p:cNvPicPr>
            <a:picLocks noGrp="1" noChangeAspect="1" noChangeArrowheads="1"/>
          </p:cNvPicPr>
          <p:nvPr>
            <p:ph idx="1"/>
          </p:nvPr>
        </p:nvPicPr>
        <p:blipFill>
          <a:blip r:embed="rId2"/>
          <a:srcRect/>
          <a:stretch>
            <a:fillRect/>
          </a:stretch>
        </p:blipFill>
        <p:spPr bwMode="auto">
          <a:xfrm>
            <a:off x="1919287" y="2543969"/>
            <a:ext cx="5305425" cy="2638425"/>
          </a:xfrm>
          <a:prstGeom prst="rect">
            <a:avLst/>
          </a:prstGeom>
          <a:noFill/>
          <a:ln w="9525">
            <a:noFill/>
            <a:miter lim="800000"/>
            <a:headEnd/>
            <a:tailEnd/>
          </a:ln>
          <a:effectLst/>
        </p:spPr>
      </p:pic>
    </p:spTree>
    <p:extLst>
      <p:ext uri="{BB962C8B-B14F-4D97-AF65-F5344CB8AC3E}">
        <p14:creationId xmlns:p14="http://schemas.microsoft.com/office/powerpoint/2010/main" val="835449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Barrer</a:t>
            </a:r>
            <a:endParaRPr lang="es-ES" dirty="0"/>
          </a:p>
        </p:txBody>
      </p:sp>
      <p:pic>
        <p:nvPicPr>
          <p:cNvPr id="2050" name="Picture 2"/>
          <p:cNvPicPr>
            <a:picLocks noGrp="1" noChangeAspect="1" noChangeArrowheads="1"/>
          </p:cNvPicPr>
          <p:nvPr>
            <p:ph idx="1"/>
          </p:nvPr>
        </p:nvPicPr>
        <p:blipFill>
          <a:blip r:embed="rId2"/>
          <a:srcRect/>
          <a:stretch>
            <a:fillRect/>
          </a:stretch>
        </p:blipFill>
        <p:spPr bwMode="auto">
          <a:xfrm>
            <a:off x="2028825" y="2520156"/>
            <a:ext cx="5086350" cy="2686050"/>
          </a:xfrm>
          <a:prstGeom prst="rect">
            <a:avLst/>
          </a:prstGeom>
          <a:noFill/>
          <a:ln w="9525">
            <a:noFill/>
            <a:miter lim="800000"/>
            <a:headEnd/>
            <a:tailEnd/>
          </a:ln>
          <a:effectLst/>
        </p:spPr>
      </p:pic>
    </p:spTree>
    <p:extLst>
      <p:ext uri="{BB962C8B-B14F-4D97-AF65-F5344CB8AC3E}">
        <p14:creationId xmlns:p14="http://schemas.microsoft.com/office/powerpoint/2010/main" val="719851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Llevar el coche al taller</a:t>
            </a:r>
            <a:endParaRPr lang="es-ES" dirty="0"/>
          </a:p>
        </p:txBody>
      </p:sp>
      <p:pic>
        <p:nvPicPr>
          <p:cNvPr id="3074" name="Picture 2"/>
          <p:cNvPicPr>
            <a:picLocks noGrp="1" noChangeAspect="1" noChangeArrowheads="1"/>
          </p:cNvPicPr>
          <p:nvPr>
            <p:ph idx="1"/>
          </p:nvPr>
        </p:nvPicPr>
        <p:blipFill>
          <a:blip r:embed="rId2"/>
          <a:srcRect/>
          <a:stretch>
            <a:fillRect/>
          </a:stretch>
        </p:blipFill>
        <p:spPr bwMode="auto">
          <a:xfrm>
            <a:off x="2019300" y="2558256"/>
            <a:ext cx="5105400" cy="2609850"/>
          </a:xfrm>
          <a:prstGeom prst="rect">
            <a:avLst/>
          </a:prstGeom>
          <a:noFill/>
          <a:ln w="9525">
            <a:noFill/>
            <a:miter lim="800000"/>
            <a:headEnd/>
            <a:tailEnd/>
          </a:ln>
          <a:effectLst/>
        </p:spPr>
      </p:pic>
    </p:spTree>
    <p:extLst>
      <p:ext uri="{BB962C8B-B14F-4D97-AF65-F5344CB8AC3E}">
        <p14:creationId xmlns:p14="http://schemas.microsoft.com/office/powerpoint/2010/main" val="21796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1. SEXO DE LA PERSONA ENCUESTADA</a:t>
            </a:r>
            <a:endParaRPr lang="es-ES" dirty="0"/>
          </a:p>
        </p:txBody>
      </p:sp>
      <p:pic>
        <p:nvPicPr>
          <p:cNvPr id="10" name="9 Marcador de contenido" descr="1.PNG"/>
          <p:cNvPicPr>
            <a:picLocks noGrp="1" noChangeAspect="1"/>
          </p:cNvPicPr>
          <p:nvPr>
            <p:ph idx="1"/>
          </p:nvPr>
        </p:nvPicPr>
        <p:blipFill>
          <a:blip r:embed="rId2"/>
          <a:stretch>
            <a:fillRect/>
          </a:stretch>
        </p:blipFill>
        <p:spPr>
          <a:xfrm>
            <a:off x="1214414" y="2000240"/>
            <a:ext cx="6856739" cy="3468081"/>
          </a:xfrm>
        </p:spPr>
      </p:pic>
    </p:spTree>
    <p:extLst>
      <p:ext uri="{BB962C8B-B14F-4D97-AF65-F5344CB8AC3E}">
        <p14:creationId xmlns:p14="http://schemas.microsoft.com/office/powerpoint/2010/main" val="1002927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Ayudar a </a:t>
            </a:r>
            <a:r>
              <a:rPr lang="es-ES" dirty="0" err="1" smtClean="0"/>
              <a:t>l@s</a:t>
            </a:r>
            <a:r>
              <a:rPr lang="es-ES" dirty="0" smtClean="0"/>
              <a:t> </a:t>
            </a:r>
            <a:r>
              <a:rPr lang="es-ES" dirty="0" err="1" smtClean="0"/>
              <a:t>hij@s</a:t>
            </a:r>
            <a:r>
              <a:rPr lang="es-ES" dirty="0" smtClean="0"/>
              <a:t> con las tareas escolares</a:t>
            </a:r>
            <a:endParaRPr lang="es-ES" dirty="0"/>
          </a:p>
        </p:txBody>
      </p:sp>
      <p:pic>
        <p:nvPicPr>
          <p:cNvPr id="4098" name="Picture 2"/>
          <p:cNvPicPr>
            <a:picLocks noGrp="1" noChangeAspect="1" noChangeArrowheads="1"/>
          </p:cNvPicPr>
          <p:nvPr>
            <p:ph idx="1"/>
          </p:nvPr>
        </p:nvPicPr>
        <p:blipFill>
          <a:blip r:embed="rId2"/>
          <a:srcRect/>
          <a:stretch>
            <a:fillRect/>
          </a:stretch>
        </p:blipFill>
        <p:spPr bwMode="auto">
          <a:xfrm>
            <a:off x="2038350" y="2529681"/>
            <a:ext cx="5067300" cy="2667000"/>
          </a:xfrm>
          <a:prstGeom prst="rect">
            <a:avLst/>
          </a:prstGeom>
          <a:noFill/>
          <a:ln w="9525">
            <a:noFill/>
            <a:miter lim="800000"/>
            <a:headEnd/>
            <a:tailEnd/>
          </a:ln>
          <a:effectLst/>
        </p:spPr>
      </p:pic>
    </p:spTree>
    <p:extLst>
      <p:ext uri="{BB962C8B-B14F-4D97-AF65-F5344CB8AC3E}">
        <p14:creationId xmlns:p14="http://schemas.microsoft.com/office/powerpoint/2010/main" val="4160980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Hacer la compra</a:t>
            </a:r>
            <a:endParaRPr lang="es-ES" dirty="0"/>
          </a:p>
        </p:txBody>
      </p:sp>
      <p:pic>
        <p:nvPicPr>
          <p:cNvPr id="5122" name="Picture 2"/>
          <p:cNvPicPr>
            <a:picLocks noGrp="1" noChangeAspect="1" noChangeArrowheads="1"/>
          </p:cNvPicPr>
          <p:nvPr>
            <p:ph idx="1"/>
          </p:nvPr>
        </p:nvPicPr>
        <p:blipFill>
          <a:blip r:embed="rId2"/>
          <a:srcRect/>
          <a:stretch>
            <a:fillRect/>
          </a:stretch>
        </p:blipFill>
        <p:spPr bwMode="auto">
          <a:xfrm>
            <a:off x="1995487" y="2596356"/>
            <a:ext cx="5153025" cy="2533650"/>
          </a:xfrm>
          <a:prstGeom prst="rect">
            <a:avLst/>
          </a:prstGeom>
          <a:noFill/>
          <a:ln w="9525">
            <a:noFill/>
            <a:miter lim="800000"/>
            <a:headEnd/>
            <a:tailEnd/>
          </a:ln>
          <a:effectLst/>
        </p:spPr>
      </p:pic>
    </p:spTree>
    <p:extLst>
      <p:ext uri="{BB962C8B-B14F-4D97-AF65-F5344CB8AC3E}">
        <p14:creationId xmlns:p14="http://schemas.microsoft.com/office/powerpoint/2010/main" val="3423498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Lavar</a:t>
            </a:r>
            <a:endParaRPr lang="es-ES" dirty="0"/>
          </a:p>
        </p:txBody>
      </p:sp>
      <p:pic>
        <p:nvPicPr>
          <p:cNvPr id="6146" name="Picture 2"/>
          <p:cNvPicPr>
            <a:picLocks noGrp="1" noChangeAspect="1" noChangeArrowheads="1"/>
          </p:cNvPicPr>
          <p:nvPr>
            <p:ph idx="1"/>
          </p:nvPr>
        </p:nvPicPr>
        <p:blipFill>
          <a:blip r:embed="rId2"/>
          <a:srcRect/>
          <a:stretch>
            <a:fillRect/>
          </a:stretch>
        </p:blipFill>
        <p:spPr bwMode="auto">
          <a:xfrm>
            <a:off x="2066925" y="2558256"/>
            <a:ext cx="5010150" cy="2609850"/>
          </a:xfrm>
          <a:prstGeom prst="rect">
            <a:avLst/>
          </a:prstGeom>
          <a:noFill/>
          <a:ln w="9525">
            <a:noFill/>
            <a:miter lim="800000"/>
            <a:headEnd/>
            <a:tailEnd/>
          </a:ln>
          <a:effectLst/>
        </p:spPr>
      </p:pic>
    </p:spTree>
    <p:extLst>
      <p:ext uri="{BB962C8B-B14F-4D97-AF65-F5344CB8AC3E}">
        <p14:creationId xmlns:p14="http://schemas.microsoft.com/office/powerpoint/2010/main" val="2265779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Llevar a </a:t>
            </a:r>
            <a:r>
              <a:rPr lang="es-ES" dirty="0" err="1" smtClean="0"/>
              <a:t>l@s</a:t>
            </a:r>
            <a:r>
              <a:rPr lang="es-ES" dirty="0" smtClean="0"/>
              <a:t> </a:t>
            </a:r>
            <a:r>
              <a:rPr lang="es-ES" dirty="0" err="1" smtClean="0"/>
              <a:t>hij@s</a:t>
            </a:r>
            <a:r>
              <a:rPr lang="es-ES" dirty="0" smtClean="0"/>
              <a:t> al centro médico</a:t>
            </a:r>
            <a:endParaRPr lang="es-ES" dirty="0"/>
          </a:p>
        </p:txBody>
      </p:sp>
      <p:pic>
        <p:nvPicPr>
          <p:cNvPr id="7170" name="Picture 2"/>
          <p:cNvPicPr>
            <a:picLocks noGrp="1" noChangeAspect="1" noChangeArrowheads="1"/>
          </p:cNvPicPr>
          <p:nvPr>
            <p:ph idx="1"/>
          </p:nvPr>
        </p:nvPicPr>
        <p:blipFill>
          <a:blip r:embed="rId2"/>
          <a:srcRect/>
          <a:stretch>
            <a:fillRect/>
          </a:stretch>
        </p:blipFill>
        <p:spPr bwMode="auto">
          <a:xfrm>
            <a:off x="2052637" y="2448719"/>
            <a:ext cx="5038725" cy="2828925"/>
          </a:xfrm>
          <a:prstGeom prst="rect">
            <a:avLst/>
          </a:prstGeom>
          <a:noFill/>
          <a:ln w="9525">
            <a:noFill/>
            <a:miter lim="800000"/>
            <a:headEnd/>
            <a:tailEnd/>
          </a:ln>
          <a:effectLst/>
        </p:spPr>
      </p:pic>
    </p:spTree>
    <p:extLst>
      <p:ext uri="{BB962C8B-B14F-4D97-AF65-F5344CB8AC3E}">
        <p14:creationId xmlns:p14="http://schemas.microsoft.com/office/powerpoint/2010/main" val="1117093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Asistir a las reuniones de la escuela</a:t>
            </a:r>
            <a:endParaRPr lang="es-ES" dirty="0"/>
          </a:p>
        </p:txBody>
      </p:sp>
      <p:pic>
        <p:nvPicPr>
          <p:cNvPr id="8194" name="Picture 2"/>
          <p:cNvPicPr>
            <a:picLocks noGrp="1" noChangeAspect="1" noChangeArrowheads="1"/>
          </p:cNvPicPr>
          <p:nvPr>
            <p:ph idx="1"/>
          </p:nvPr>
        </p:nvPicPr>
        <p:blipFill>
          <a:blip r:embed="rId2"/>
          <a:srcRect/>
          <a:stretch>
            <a:fillRect/>
          </a:stretch>
        </p:blipFill>
        <p:spPr bwMode="auto">
          <a:xfrm>
            <a:off x="2009775" y="2520156"/>
            <a:ext cx="5124450" cy="2686050"/>
          </a:xfrm>
          <a:prstGeom prst="rect">
            <a:avLst/>
          </a:prstGeom>
          <a:noFill/>
          <a:ln w="9525">
            <a:noFill/>
            <a:miter lim="800000"/>
            <a:headEnd/>
            <a:tailEnd/>
          </a:ln>
          <a:effectLst/>
        </p:spPr>
      </p:pic>
    </p:spTree>
    <p:extLst>
      <p:ext uri="{BB962C8B-B14F-4D97-AF65-F5344CB8AC3E}">
        <p14:creationId xmlns:p14="http://schemas.microsoft.com/office/powerpoint/2010/main" val="4095949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Cocinar</a:t>
            </a:r>
            <a:endParaRPr lang="es-ES" dirty="0"/>
          </a:p>
        </p:txBody>
      </p:sp>
      <p:pic>
        <p:nvPicPr>
          <p:cNvPr id="9218" name="Picture 2"/>
          <p:cNvPicPr>
            <a:picLocks noGrp="1" noChangeAspect="1" noChangeArrowheads="1"/>
          </p:cNvPicPr>
          <p:nvPr>
            <p:ph idx="1"/>
          </p:nvPr>
        </p:nvPicPr>
        <p:blipFill>
          <a:blip r:embed="rId2"/>
          <a:srcRect/>
          <a:stretch>
            <a:fillRect/>
          </a:stretch>
        </p:blipFill>
        <p:spPr bwMode="auto">
          <a:xfrm>
            <a:off x="2052637" y="2515394"/>
            <a:ext cx="5038725" cy="2695575"/>
          </a:xfrm>
          <a:prstGeom prst="rect">
            <a:avLst/>
          </a:prstGeom>
          <a:noFill/>
          <a:ln w="9525">
            <a:noFill/>
            <a:miter lim="800000"/>
            <a:headEnd/>
            <a:tailEnd/>
          </a:ln>
          <a:effectLst/>
        </p:spPr>
      </p:pic>
    </p:spTree>
    <p:extLst>
      <p:ext uri="{BB962C8B-B14F-4D97-AF65-F5344CB8AC3E}">
        <p14:creationId xmlns:p14="http://schemas.microsoft.com/office/powerpoint/2010/main" val="3154718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¿CREE QUE HOY DÍA, EN NUESTRA SOCIEDAD, LA MUJER TIENE LOS MISMOS DERECHOS QUE EL HOMBRE?</a:t>
            </a:r>
            <a:endParaRPr lang="es-ES" dirty="0"/>
          </a:p>
        </p:txBody>
      </p:sp>
      <p:pic>
        <p:nvPicPr>
          <p:cNvPr id="10242" name="Picture 2"/>
          <p:cNvPicPr>
            <a:picLocks noGrp="1" noChangeAspect="1" noChangeArrowheads="1"/>
          </p:cNvPicPr>
          <p:nvPr>
            <p:ph idx="1"/>
          </p:nvPr>
        </p:nvPicPr>
        <p:blipFill>
          <a:blip r:embed="rId2"/>
          <a:srcRect/>
          <a:stretch>
            <a:fillRect/>
          </a:stretch>
        </p:blipFill>
        <p:spPr bwMode="auto">
          <a:xfrm>
            <a:off x="1209675" y="2372519"/>
            <a:ext cx="6724650" cy="2981325"/>
          </a:xfrm>
          <a:prstGeom prst="rect">
            <a:avLst/>
          </a:prstGeom>
          <a:noFill/>
          <a:ln w="9525">
            <a:noFill/>
            <a:miter lim="800000"/>
            <a:headEnd/>
            <a:tailEnd/>
          </a:ln>
          <a:effectLst/>
        </p:spPr>
      </p:pic>
    </p:spTree>
    <p:extLst>
      <p:ext uri="{BB962C8B-B14F-4D97-AF65-F5344CB8AC3E}">
        <p14:creationId xmlns:p14="http://schemas.microsoft.com/office/powerpoint/2010/main" val="1030575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¿CREE QUE HOY DÍA LA MUJER PUEDE ACCEDER A CUALQUIER PUESTO DE TRABAJO?</a:t>
            </a:r>
            <a:endParaRPr lang="es-ES" dirty="0"/>
          </a:p>
        </p:txBody>
      </p:sp>
      <p:pic>
        <p:nvPicPr>
          <p:cNvPr id="11266" name="Picture 2"/>
          <p:cNvPicPr>
            <a:picLocks noGrp="1" noChangeAspect="1" noChangeArrowheads="1"/>
          </p:cNvPicPr>
          <p:nvPr>
            <p:ph idx="1"/>
          </p:nvPr>
        </p:nvPicPr>
        <p:blipFill>
          <a:blip r:embed="rId2"/>
          <a:srcRect/>
          <a:stretch>
            <a:fillRect/>
          </a:stretch>
        </p:blipFill>
        <p:spPr bwMode="auto">
          <a:xfrm>
            <a:off x="1366837" y="2515394"/>
            <a:ext cx="6410325" cy="2695575"/>
          </a:xfrm>
          <a:prstGeom prst="rect">
            <a:avLst/>
          </a:prstGeom>
          <a:noFill/>
          <a:ln w="9525">
            <a:noFill/>
            <a:miter lim="800000"/>
            <a:headEnd/>
            <a:tailEnd/>
          </a:ln>
          <a:effectLst/>
        </p:spPr>
      </p:pic>
    </p:spTree>
    <p:extLst>
      <p:ext uri="{BB962C8B-B14F-4D97-AF65-F5344CB8AC3E}">
        <p14:creationId xmlns:p14="http://schemas.microsoft.com/office/powerpoint/2010/main" val="166835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¿EXISTEN AÚN PROFESIONES QUE SON DE LA PARCELA EXCLUSIVA DEL HOMBRE O DE LA MUJER?</a:t>
            </a:r>
            <a:endParaRPr lang="es-ES" dirty="0"/>
          </a:p>
        </p:txBody>
      </p:sp>
      <p:pic>
        <p:nvPicPr>
          <p:cNvPr id="12290" name="Picture 2"/>
          <p:cNvPicPr>
            <a:picLocks noGrp="1" noChangeAspect="1" noChangeArrowheads="1"/>
          </p:cNvPicPr>
          <p:nvPr>
            <p:ph idx="1"/>
          </p:nvPr>
        </p:nvPicPr>
        <p:blipFill>
          <a:blip r:embed="rId2"/>
          <a:srcRect/>
          <a:stretch>
            <a:fillRect/>
          </a:stretch>
        </p:blipFill>
        <p:spPr bwMode="auto">
          <a:xfrm>
            <a:off x="1223962" y="2396331"/>
            <a:ext cx="6696075" cy="2933700"/>
          </a:xfrm>
          <a:prstGeom prst="rect">
            <a:avLst/>
          </a:prstGeom>
          <a:noFill/>
          <a:ln w="9525">
            <a:noFill/>
            <a:miter lim="800000"/>
            <a:headEnd/>
            <a:tailEnd/>
          </a:ln>
          <a:effectLst/>
        </p:spPr>
      </p:pic>
    </p:spTree>
    <p:extLst>
      <p:ext uri="{BB962C8B-B14F-4D97-AF65-F5344CB8AC3E}">
        <p14:creationId xmlns:p14="http://schemas.microsoft.com/office/powerpoint/2010/main" val="2379312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¿Cuáles?</a:t>
            </a:r>
            <a:endParaRPr lang="es-ES" dirty="0"/>
          </a:p>
        </p:txBody>
      </p:sp>
      <p:pic>
        <p:nvPicPr>
          <p:cNvPr id="13314" name="Picture 2"/>
          <p:cNvPicPr>
            <a:picLocks noGrp="1" noChangeAspect="1" noChangeArrowheads="1"/>
          </p:cNvPicPr>
          <p:nvPr>
            <p:ph idx="1"/>
          </p:nvPr>
        </p:nvPicPr>
        <p:blipFill>
          <a:blip r:embed="rId2"/>
          <a:srcRect/>
          <a:stretch>
            <a:fillRect/>
          </a:stretch>
        </p:blipFill>
        <p:spPr bwMode="auto">
          <a:xfrm>
            <a:off x="1119187" y="3053556"/>
            <a:ext cx="6905625" cy="1619250"/>
          </a:xfrm>
          <a:prstGeom prst="rect">
            <a:avLst/>
          </a:prstGeom>
          <a:noFill/>
          <a:ln w="9525">
            <a:noFill/>
            <a:miter lim="800000"/>
            <a:headEnd/>
            <a:tailEnd/>
          </a:ln>
          <a:effectLst/>
        </p:spPr>
      </p:pic>
    </p:spTree>
    <p:extLst>
      <p:ext uri="{BB962C8B-B14F-4D97-AF65-F5344CB8AC3E}">
        <p14:creationId xmlns:p14="http://schemas.microsoft.com/office/powerpoint/2010/main" val="342944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2. HOMBRES Y MUJERES TIENEN EL MISMO DERECHO A TRABAJAR FUERA DE CASA</a:t>
            </a:r>
            <a:endParaRPr lang="es-ES" dirty="0"/>
          </a:p>
        </p:txBody>
      </p:sp>
      <p:pic>
        <p:nvPicPr>
          <p:cNvPr id="8" name="7 Marcador de contenido" descr="2.PNG"/>
          <p:cNvPicPr>
            <a:picLocks noGrp="1" noChangeAspect="1"/>
          </p:cNvPicPr>
          <p:nvPr>
            <p:ph idx="1"/>
          </p:nvPr>
        </p:nvPicPr>
        <p:blipFill>
          <a:blip r:embed="rId2"/>
          <a:stretch>
            <a:fillRect/>
          </a:stretch>
        </p:blipFill>
        <p:spPr>
          <a:xfrm>
            <a:off x="1357290" y="2428868"/>
            <a:ext cx="6475087" cy="3172793"/>
          </a:xfrm>
        </p:spPr>
      </p:pic>
    </p:spTree>
    <p:extLst>
      <p:ext uri="{BB962C8B-B14F-4D97-AF65-F5344CB8AC3E}">
        <p14:creationId xmlns:p14="http://schemas.microsoft.com/office/powerpoint/2010/main" val="330691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362274"/>
          </a:xfrm>
        </p:spPr>
        <p:txBody>
          <a:bodyPr>
            <a:normAutofit fontScale="90000"/>
          </a:bodyPr>
          <a:lstStyle/>
          <a:p>
            <a:r>
              <a:rPr lang="es-ES" dirty="0" smtClean="0"/>
              <a:t>¿CREE QUE EL HOMBRE EN GENERAL COMPARTE CON LA MUJER EL TRABAJO DOMÉSTICO Y LOS PROBLEMAS DERIVADOS DE LA EDUCACIÓN DE L@S HIJ@S?</a:t>
            </a:r>
            <a:endParaRPr lang="es-ES" dirty="0"/>
          </a:p>
        </p:txBody>
      </p:sp>
      <p:pic>
        <p:nvPicPr>
          <p:cNvPr id="14338" name="Picture 2"/>
          <p:cNvPicPr>
            <a:picLocks noGrp="1" noChangeAspect="1" noChangeArrowheads="1"/>
          </p:cNvPicPr>
          <p:nvPr>
            <p:ph idx="1"/>
          </p:nvPr>
        </p:nvPicPr>
        <p:blipFill>
          <a:blip r:embed="rId2"/>
          <a:srcRect/>
          <a:stretch>
            <a:fillRect/>
          </a:stretch>
        </p:blipFill>
        <p:spPr bwMode="auto">
          <a:xfrm>
            <a:off x="1209675" y="2434431"/>
            <a:ext cx="6724650" cy="2857500"/>
          </a:xfrm>
          <a:prstGeom prst="rect">
            <a:avLst/>
          </a:prstGeom>
          <a:noFill/>
          <a:ln w="9525">
            <a:noFill/>
            <a:miter lim="800000"/>
            <a:headEnd/>
            <a:tailEnd/>
          </a:ln>
          <a:effectLst/>
        </p:spPr>
      </p:pic>
    </p:spTree>
    <p:extLst>
      <p:ext uri="{BB962C8B-B14F-4D97-AF65-F5344CB8AC3E}">
        <p14:creationId xmlns:p14="http://schemas.microsoft.com/office/powerpoint/2010/main" val="1593879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fontScale="90000"/>
          </a:bodyPr>
          <a:lstStyle/>
          <a:p>
            <a:r>
              <a:rPr lang="es-ES" dirty="0" smtClean="0"/>
              <a:t>¿Es frecuente que en su casa su </a:t>
            </a:r>
            <a:r>
              <a:rPr lang="es-ES" dirty="0" err="1" smtClean="0"/>
              <a:t>hij@</a:t>
            </a:r>
            <a:r>
              <a:rPr lang="es-ES" dirty="0" smtClean="0"/>
              <a:t> oiga expresiones parecidas a estas? “Las mujeres no hacen eso porque son cosas de hombres” o al contrario.</a:t>
            </a:r>
            <a:endParaRPr lang="es-ES" dirty="0"/>
          </a:p>
        </p:txBody>
      </p:sp>
      <p:pic>
        <p:nvPicPr>
          <p:cNvPr id="15362" name="Picture 2"/>
          <p:cNvPicPr>
            <a:picLocks noGrp="1" noChangeAspect="1" noChangeArrowheads="1"/>
          </p:cNvPicPr>
          <p:nvPr>
            <p:ph idx="1"/>
          </p:nvPr>
        </p:nvPicPr>
        <p:blipFill>
          <a:blip r:embed="rId2"/>
          <a:srcRect/>
          <a:stretch>
            <a:fillRect/>
          </a:stretch>
        </p:blipFill>
        <p:spPr bwMode="auto">
          <a:xfrm>
            <a:off x="1115616" y="2852936"/>
            <a:ext cx="6572250" cy="3057525"/>
          </a:xfrm>
          <a:prstGeom prst="rect">
            <a:avLst/>
          </a:prstGeom>
          <a:noFill/>
          <a:ln w="9525">
            <a:noFill/>
            <a:miter lim="800000"/>
            <a:headEnd/>
            <a:tailEnd/>
          </a:ln>
          <a:effectLst/>
        </p:spPr>
      </p:pic>
    </p:spTree>
    <p:extLst>
      <p:ext uri="{BB962C8B-B14F-4D97-AF65-F5344CB8AC3E}">
        <p14:creationId xmlns:p14="http://schemas.microsoft.com/office/powerpoint/2010/main" val="1342370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¿Le riñe a su </a:t>
            </a:r>
            <a:r>
              <a:rPr lang="es-ES" dirty="0" err="1" smtClean="0"/>
              <a:t>hij@</a:t>
            </a:r>
            <a:r>
              <a:rPr lang="es-ES" dirty="0" smtClean="0"/>
              <a:t> cuando hace cosas que cree que son propias del otro sexo?</a:t>
            </a:r>
            <a:endParaRPr lang="es-ES" dirty="0"/>
          </a:p>
        </p:txBody>
      </p:sp>
      <p:pic>
        <p:nvPicPr>
          <p:cNvPr id="16386" name="Picture 2"/>
          <p:cNvPicPr>
            <a:picLocks noGrp="1" noChangeAspect="1" noChangeArrowheads="1"/>
          </p:cNvPicPr>
          <p:nvPr>
            <p:ph idx="1"/>
          </p:nvPr>
        </p:nvPicPr>
        <p:blipFill>
          <a:blip r:embed="rId2"/>
          <a:srcRect/>
          <a:stretch>
            <a:fillRect/>
          </a:stretch>
        </p:blipFill>
        <p:spPr bwMode="auto">
          <a:xfrm>
            <a:off x="1357312" y="2372519"/>
            <a:ext cx="6429375" cy="2981325"/>
          </a:xfrm>
          <a:prstGeom prst="rect">
            <a:avLst/>
          </a:prstGeom>
          <a:noFill/>
          <a:ln w="9525">
            <a:noFill/>
            <a:miter lim="800000"/>
            <a:headEnd/>
            <a:tailEnd/>
          </a:ln>
          <a:effectLst/>
        </p:spPr>
      </p:pic>
    </p:spTree>
    <p:extLst>
      <p:ext uri="{BB962C8B-B14F-4D97-AF65-F5344CB8AC3E}">
        <p14:creationId xmlns:p14="http://schemas.microsoft.com/office/powerpoint/2010/main" val="1301686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 su hogar, ¿quién cree que tiene más libertad de horarios?</a:t>
            </a:r>
            <a:endParaRPr lang="es-ES" dirty="0"/>
          </a:p>
        </p:txBody>
      </p:sp>
      <p:pic>
        <p:nvPicPr>
          <p:cNvPr id="17410" name="Picture 2"/>
          <p:cNvPicPr>
            <a:picLocks noGrp="1" noChangeAspect="1" noChangeArrowheads="1"/>
          </p:cNvPicPr>
          <p:nvPr>
            <p:ph idx="1"/>
          </p:nvPr>
        </p:nvPicPr>
        <p:blipFill>
          <a:blip r:embed="rId2"/>
          <a:srcRect/>
          <a:stretch>
            <a:fillRect/>
          </a:stretch>
        </p:blipFill>
        <p:spPr bwMode="auto">
          <a:xfrm>
            <a:off x="1438275" y="2553494"/>
            <a:ext cx="6267450" cy="2619375"/>
          </a:xfrm>
          <a:prstGeom prst="rect">
            <a:avLst/>
          </a:prstGeom>
          <a:noFill/>
          <a:ln w="9525">
            <a:noFill/>
            <a:miter lim="800000"/>
            <a:headEnd/>
            <a:tailEnd/>
          </a:ln>
          <a:effectLst/>
        </p:spPr>
      </p:pic>
    </p:spTree>
    <p:extLst>
      <p:ext uri="{BB962C8B-B14F-4D97-AF65-F5344CB8AC3E}">
        <p14:creationId xmlns:p14="http://schemas.microsoft.com/office/powerpoint/2010/main" val="1610618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Cuando compra regalos a sus </a:t>
            </a:r>
            <a:r>
              <a:rPr lang="es-ES" dirty="0" err="1" smtClean="0"/>
              <a:t>hij@s</a:t>
            </a:r>
            <a:r>
              <a:rPr lang="es-ES" dirty="0" smtClean="0"/>
              <a:t> ¿piensa y elige aquellos que cree que son propios de su sexo?</a:t>
            </a:r>
            <a:endParaRPr lang="es-ES" dirty="0"/>
          </a:p>
        </p:txBody>
      </p:sp>
      <p:pic>
        <p:nvPicPr>
          <p:cNvPr id="18434" name="Picture 2"/>
          <p:cNvPicPr>
            <a:picLocks noGrp="1" noChangeAspect="1" noChangeArrowheads="1"/>
          </p:cNvPicPr>
          <p:nvPr>
            <p:ph idx="1"/>
          </p:nvPr>
        </p:nvPicPr>
        <p:blipFill>
          <a:blip r:embed="rId2"/>
          <a:srcRect/>
          <a:stretch>
            <a:fillRect/>
          </a:stretch>
        </p:blipFill>
        <p:spPr bwMode="auto">
          <a:xfrm>
            <a:off x="1171575" y="2324894"/>
            <a:ext cx="6800850" cy="3076575"/>
          </a:xfrm>
          <a:prstGeom prst="rect">
            <a:avLst/>
          </a:prstGeom>
          <a:noFill/>
          <a:ln w="9525">
            <a:noFill/>
            <a:miter lim="800000"/>
            <a:headEnd/>
            <a:tailEnd/>
          </a:ln>
          <a:effectLst/>
        </p:spPr>
      </p:pic>
    </p:spTree>
    <p:extLst>
      <p:ext uri="{BB962C8B-B14F-4D97-AF65-F5344CB8AC3E}">
        <p14:creationId xmlns:p14="http://schemas.microsoft.com/office/powerpoint/2010/main" val="731069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143000"/>
          </a:xfrm>
        </p:spPr>
        <p:txBody>
          <a:bodyPr>
            <a:normAutofit fontScale="90000"/>
          </a:bodyPr>
          <a:lstStyle/>
          <a:p>
            <a:r>
              <a:rPr lang="es-ES" dirty="0" smtClean="0"/>
              <a:t>¿Es frecuente que en su familia se reproduzca las siguientes imágenes? La madre arreglando la casa, el padre sentado en el sillón.</a:t>
            </a:r>
            <a:endParaRPr lang="es-ES" dirty="0"/>
          </a:p>
        </p:txBody>
      </p:sp>
      <p:pic>
        <p:nvPicPr>
          <p:cNvPr id="19458" name="Picture 2"/>
          <p:cNvPicPr>
            <a:picLocks noGrp="1" noChangeAspect="1" noChangeArrowheads="1"/>
          </p:cNvPicPr>
          <p:nvPr>
            <p:ph idx="1"/>
          </p:nvPr>
        </p:nvPicPr>
        <p:blipFill>
          <a:blip r:embed="rId2"/>
          <a:srcRect/>
          <a:stretch>
            <a:fillRect/>
          </a:stretch>
        </p:blipFill>
        <p:spPr bwMode="auto">
          <a:xfrm>
            <a:off x="1115616" y="2780928"/>
            <a:ext cx="6762750" cy="2933700"/>
          </a:xfrm>
          <a:prstGeom prst="rect">
            <a:avLst/>
          </a:prstGeom>
          <a:noFill/>
          <a:ln w="9525">
            <a:noFill/>
            <a:miter lim="800000"/>
            <a:headEnd/>
            <a:tailEnd/>
          </a:ln>
          <a:effectLst/>
        </p:spPr>
      </p:pic>
    </p:spTree>
    <p:extLst>
      <p:ext uri="{BB962C8B-B14F-4D97-AF65-F5344CB8AC3E}">
        <p14:creationId xmlns:p14="http://schemas.microsoft.com/office/powerpoint/2010/main" val="237164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padre en el bar con los amigos, la madre en casa con </a:t>
            </a:r>
            <a:r>
              <a:rPr lang="es-ES" dirty="0" err="1" smtClean="0"/>
              <a:t>l@s</a:t>
            </a:r>
            <a:r>
              <a:rPr lang="es-ES" dirty="0" smtClean="0"/>
              <a:t> </a:t>
            </a:r>
            <a:r>
              <a:rPr lang="es-ES" dirty="0" err="1" smtClean="0"/>
              <a:t>hij@s</a:t>
            </a:r>
            <a:r>
              <a:rPr lang="es-ES" dirty="0" smtClean="0"/>
              <a:t>.</a:t>
            </a:r>
            <a:endParaRPr lang="es-ES" dirty="0"/>
          </a:p>
        </p:txBody>
      </p:sp>
      <p:pic>
        <p:nvPicPr>
          <p:cNvPr id="20482" name="Picture 2"/>
          <p:cNvPicPr>
            <a:picLocks noGrp="1" noChangeAspect="1" noChangeArrowheads="1"/>
          </p:cNvPicPr>
          <p:nvPr>
            <p:ph idx="1"/>
          </p:nvPr>
        </p:nvPicPr>
        <p:blipFill>
          <a:blip r:embed="rId2"/>
          <a:srcRect/>
          <a:stretch>
            <a:fillRect/>
          </a:stretch>
        </p:blipFill>
        <p:spPr bwMode="auto">
          <a:xfrm>
            <a:off x="1166812" y="2591594"/>
            <a:ext cx="6810375" cy="2543175"/>
          </a:xfrm>
          <a:prstGeom prst="rect">
            <a:avLst/>
          </a:prstGeom>
          <a:noFill/>
          <a:ln w="9525">
            <a:noFill/>
            <a:miter lim="800000"/>
            <a:headEnd/>
            <a:tailEnd/>
          </a:ln>
          <a:effectLst/>
        </p:spPr>
      </p:pic>
    </p:spTree>
    <p:extLst>
      <p:ext uri="{BB962C8B-B14F-4D97-AF65-F5344CB8AC3E}">
        <p14:creationId xmlns:p14="http://schemas.microsoft.com/office/powerpoint/2010/main" val="235205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padre lavando, la madre en el bar</a:t>
            </a:r>
            <a:endParaRPr lang="es-ES" dirty="0"/>
          </a:p>
        </p:txBody>
      </p:sp>
      <p:pic>
        <p:nvPicPr>
          <p:cNvPr id="21506" name="Picture 2"/>
          <p:cNvPicPr>
            <a:picLocks noGrp="1" noChangeAspect="1" noChangeArrowheads="1"/>
          </p:cNvPicPr>
          <p:nvPr>
            <p:ph idx="1"/>
          </p:nvPr>
        </p:nvPicPr>
        <p:blipFill>
          <a:blip r:embed="rId2"/>
          <a:srcRect/>
          <a:stretch>
            <a:fillRect/>
          </a:stretch>
        </p:blipFill>
        <p:spPr bwMode="auto">
          <a:xfrm>
            <a:off x="2190750" y="2543969"/>
            <a:ext cx="4762500" cy="2638425"/>
          </a:xfrm>
          <a:prstGeom prst="rect">
            <a:avLst/>
          </a:prstGeom>
          <a:noFill/>
          <a:ln w="9525">
            <a:noFill/>
            <a:miter lim="800000"/>
            <a:headEnd/>
            <a:tailEnd/>
          </a:ln>
          <a:effectLst/>
        </p:spPr>
      </p:pic>
    </p:spTree>
    <p:extLst>
      <p:ext uri="{BB962C8B-B14F-4D97-AF65-F5344CB8AC3E}">
        <p14:creationId xmlns:p14="http://schemas.microsoft.com/office/powerpoint/2010/main" val="3588879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madre planchando, el padre leyendo el periódico</a:t>
            </a:r>
            <a:endParaRPr lang="es-ES" dirty="0"/>
          </a:p>
        </p:txBody>
      </p:sp>
      <p:pic>
        <p:nvPicPr>
          <p:cNvPr id="22530" name="Picture 2"/>
          <p:cNvPicPr>
            <a:picLocks noGrp="1" noChangeAspect="1" noChangeArrowheads="1"/>
          </p:cNvPicPr>
          <p:nvPr>
            <p:ph idx="1"/>
          </p:nvPr>
        </p:nvPicPr>
        <p:blipFill>
          <a:blip r:embed="rId2"/>
          <a:srcRect/>
          <a:stretch>
            <a:fillRect/>
          </a:stretch>
        </p:blipFill>
        <p:spPr bwMode="auto">
          <a:xfrm>
            <a:off x="1828800" y="2534444"/>
            <a:ext cx="5486400" cy="2657475"/>
          </a:xfrm>
          <a:prstGeom prst="rect">
            <a:avLst/>
          </a:prstGeom>
          <a:noFill/>
          <a:ln w="9525">
            <a:noFill/>
            <a:miter lim="800000"/>
            <a:headEnd/>
            <a:tailEnd/>
          </a:ln>
          <a:effectLst/>
        </p:spPr>
      </p:pic>
    </p:spTree>
    <p:extLst>
      <p:ext uri="{BB962C8B-B14F-4D97-AF65-F5344CB8AC3E}">
        <p14:creationId xmlns:p14="http://schemas.microsoft.com/office/powerpoint/2010/main" val="3232415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padre tramitando papeles</a:t>
            </a:r>
            <a:endParaRPr lang="es-ES" dirty="0"/>
          </a:p>
        </p:txBody>
      </p:sp>
      <p:pic>
        <p:nvPicPr>
          <p:cNvPr id="23554" name="Picture 2"/>
          <p:cNvPicPr>
            <a:picLocks noGrp="1" noChangeAspect="1" noChangeArrowheads="1"/>
          </p:cNvPicPr>
          <p:nvPr>
            <p:ph idx="1"/>
          </p:nvPr>
        </p:nvPicPr>
        <p:blipFill>
          <a:blip r:embed="rId2"/>
          <a:srcRect/>
          <a:stretch>
            <a:fillRect/>
          </a:stretch>
        </p:blipFill>
        <p:spPr bwMode="auto">
          <a:xfrm>
            <a:off x="2181225" y="2539206"/>
            <a:ext cx="4781550" cy="2647950"/>
          </a:xfrm>
          <a:prstGeom prst="rect">
            <a:avLst/>
          </a:prstGeom>
          <a:noFill/>
          <a:ln w="9525">
            <a:noFill/>
            <a:miter lim="800000"/>
            <a:headEnd/>
            <a:tailEnd/>
          </a:ln>
          <a:effectLst/>
        </p:spPr>
      </p:pic>
    </p:spTree>
    <p:extLst>
      <p:ext uri="{BB962C8B-B14F-4D97-AF65-F5344CB8AC3E}">
        <p14:creationId xmlns:p14="http://schemas.microsoft.com/office/powerpoint/2010/main" val="146377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2074242"/>
          </a:xfrm>
        </p:spPr>
        <p:txBody>
          <a:bodyPr>
            <a:normAutofit fontScale="90000"/>
          </a:bodyPr>
          <a:lstStyle/>
          <a:p>
            <a:r>
              <a:rPr lang="es-ES" dirty="0" smtClean="0"/>
              <a:t>3. UNA MUJER NO TIENE POR QUÉ OCUPARSE ELLA SOLA DE LAS TAREAS DOMÉSTICAS. NO ES SÓLO SU RESPONSABILIDAD </a:t>
            </a:r>
            <a:r>
              <a:rPr lang="es-ES" sz="1000" b="1" dirty="0" smtClean="0"/>
              <a:t>(SÍ: ESTOY DE ACUERDO.  NO: NO ESTOY DE ACUERDO.)</a:t>
            </a:r>
            <a:endParaRPr lang="es-ES" b="1" dirty="0"/>
          </a:p>
        </p:txBody>
      </p:sp>
      <p:pic>
        <p:nvPicPr>
          <p:cNvPr id="8" name="7 Marcador de contenido" descr="3.PNG"/>
          <p:cNvPicPr>
            <a:picLocks noGrp="1" noChangeAspect="1"/>
          </p:cNvPicPr>
          <p:nvPr>
            <p:ph idx="1"/>
          </p:nvPr>
        </p:nvPicPr>
        <p:blipFill>
          <a:blip r:embed="rId2"/>
          <a:stretch>
            <a:fillRect/>
          </a:stretch>
        </p:blipFill>
        <p:spPr>
          <a:xfrm>
            <a:off x="1428729" y="2928934"/>
            <a:ext cx="5850492" cy="3023573"/>
          </a:xfrm>
        </p:spPr>
      </p:pic>
    </p:spTree>
    <p:extLst>
      <p:ext uri="{BB962C8B-B14F-4D97-AF65-F5344CB8AC3E}">
        <p14:creationId xmlns:p14="http://schemas.microsoft.com/office/powerpoint/2010/main" val="309582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padre conduciendo, la madre descansando</a:t>
            </a:r>
            <a:endParaRPr lang="es-ES" dirty="0"/>
          </a:p>
        </p:txBody>
      </p:sp>
      <p:pic>
        <p:nvPicPr>
          <p:cNvPr id="24578" name="Picture 2"/>
          <p:cNvPicPr>
            <a:picLocks noGrp="1" noChangeAspect="1" noChangeArrowheads="1"/>
          </p:cNvPicPr>
          <p:nvPr>
            <p:ph idx="1"/>
          </p:nvPr>
        </p:nvPicPr>
        <p:blipFill>
          <a:blip r:embed="rId2"/>
          <a:srcRect/>
          <a:stretch>
            <a:fillRect/>
          </a:stretch>
        </p:blipFill>
        <p:spPr bwMode="auto">
          <a:xfrm>
            <a:off x="2043112" y="2524919"/>
            <a:ext cx="5057775" cy="2676525"/>
          </a:xfrm>
          <a:prstGeom prst="rect">
            <a:avLst/>
          </a:prstGeom>
          <a:noFill/>
          <a:ln w="9525">
            <a:noFill/>
            <a:miter lim="800000"/>
            <a:headEnd/>
            <a:tailEnd/>
          </a:ln>
          <a:effectLst/>
        </p:spPr>
      </p:pic>
    </p:spTree>
    <p:extLst>
      <p:ext uri="{BB962C8B-B14F-4D97-AF65-F5344CB8AC3E}">
        <p14:creationId xmlns:p14="http://schemas.microsoft.com/office/powerpoint/2010/main" val="1986306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 qué daría más importancia? </a:t>
            </a:r>
            <a:endParaRPr lang="es-ES" dirty="0"/>
          </a:p>
        </p:txBody>
      </p:sp>
      <p:pic>
        <p:nvPicPr>
          <p:cNvPr id="25602" name="Picture 2"/>
          <p:cNvPicPr>
            <a:picLocks noGrp="1" noChangeAspect="1" noChangeArrowheads="1"/>
          </p:cNvPicPr>
          <p:nvPr>
            <p:ph idx="1"/>
          </p:nvPr>
        </p:nvPicPr>
        <p:blipFill>
          <a:blip r:embed="rId2"/>
          <a:srcRect/>
          <a:stretch>
            <a:fillRect/>
          </a:stretch>
        </p:blipFill>
        <p:spPr bwMode="auto">
          <a:xfrm>
            <a:off x="1290637" y="2572544"/>
            <a:ext cx="6562725" cy="2581275"/>
          </a:xfrm>
          <a:prstGeom prst="rect">
            <a:avLst/>
          </a:prstGeom>
          <a:noFill/>
          <a:ln w="9525">
            <a:noFill/>
            <a:miter lim="800000"/>
            <a:headEnd/>
            <a:tailEnd/>
          </a:ln>
          <a:effectLst/>
        </p:spPr>
      </p:pic>
    </p:spTree>
    <p:extLst>
      <p:ext uri="{BB962C8B-B14F-4D97-AF65-F5344CB8AC3E}">
        <p14:creationId xmlns:p14="http://schemas.microsoft.com/office/powerpoint/2010/main" val="2899403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506290"/>
          </a:xfrm>
        </p:spPr>
        <p:txBody>
          <a:bodyPr>
            <a:normAutofit/>
          </a:bodyPr>
          <a:lstStyle/>
          <a:p>
            <a:r>
              <a:rPr lang="es-ES" sz="2800" dirty="0" smtClean="0"/>
              <a:t>EN GENERAL, ¿CREE QUE A LA HORA DE ASISTIR A LOS MISMOS LUGARES CON L@S AMIG@S TIENEN LA MISMA LIBERTAD LOS HIJOS QUE LAS HIJAS?</a:t>
            </a:r>
            <a:endParaRPr lang="es-ES" sz="2800" dirty="0"/>
          </a:p>
        </p:txBody>
      </p:sp>
      <p:pic>
        <p:nvPicPr>
          <p:cNvPr id="26628" name="Picture 4"/>
          <p:cNvPicPr>
            <a:picLocks noGrp="1" noChangeAspect="1" noChangeArrowheads="1"/>
          </p:cNvPicPr>
          <p:nvPr>
            <p:ph idx="1"/>
          </p:nvPr>
        </p:nvPicPr>
        <p:blipFill>
          <a:blip r:embed="rId2"/>
          <a:srcRect/>
          <a:stretch>
            <a:fillRect/>
          </a:stretch>
        </p:blipFill>
        <p:spPr bwMode="auto">
          <a:xfrm>
            <a:off x="1471612" y="2367756"/>
            <a:ext cx="6200775" cy="2990850"/>
          </a:xfrm>
          <a:prstGeom prst="rect">
            <a:avLst/>
          </a:prstGeom>
          <a:noFill/>
          <a:ln w="9525">
            <a:noFill/>
            <a:miter lim="800000"/>
            <a:headEnd/>
            <a:tailEnd/>
          </a:ln>
          <a:effectLst/>
        </p:spPr>
      </p:pic>
    </p:spTree>
    <p:extLst>
      <p:ext uri="{BB962C8B-B14F-4D97-AF65-F5344CB8AC3E}">
        <p14:creationId xmlns:p14="http://schemas.microsoft.com/office/powerpoint/2010/main" val="1966502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146250"/>
          </a:xfrm>
        </p:spPr>
        <p:txBody>
          <a:bodyPr>
            <a:normAutofit/>
          </a:bodyPr>
          <a:lstStyle/>
          <a:p>
            <a:r>
              <a:rPr lang="es-ES" sz="2800" dirty="0" smtClean="0"/>
              <a:t>¿CREE QUE LOS HOMBRES, EN GENERAL, ESTÁN MENOS CAPACITADOS QUE LAMUJER PARA LOS TRABAJOS DOMÉSTICOS?</a:t>
            </a:r>
            <a:endParaRPr lang="es-ES" sz="2800" dirty="0"/>
          </a:p>
        </p:txBody>
      </p:sp>
      <p:pic>
        <p:nvPicPr>
          <p:cNvPr id="27650" name="Picture 2"/>
          <p:cNvPicPr>
            <a:picLocks noGrp="1" noChangeAspect="1" noChangeArrowheads="1"/>
          </p:cNvPicPr>
          <p:nvPr>
            <p:ph idx="1"/>
          </p:nvPr>
        </p:nvPicPr>
        <p:blipFill>
          <a:blip r:embed="rId2"/>
          <a:srcRect/>
          <a:stretch>
            <a:fillRect/>
          </a:stretch>
        </p:blipFill>
        <p:spPr bwMode="auto">
          <a:xfrm>
            <a:off x="1333500" y="2448719"/>
            <a:ext cx="6477000" cy="2828925"/>
          </a:xfrm>
          <a:prstGeom prst="rect">
            <a:avLst/>
          </a:prstGeom>
          <a:noFill/>
          <a:ln w="9525">
            <a:noFill/>
            <a:miter lim="800000"/>
            <a:headEnd/>
            <a:tailEnd/>
          </a:ln>
          <a:effectLst/>
        </p:spPr>
      </p:pic>
    </p:spTree>
    <p:extLst>
      <p:ext uri="{BB962C8B-B14F-4D97-AF65-F5344CB8AC3E}">
        <p14:creationId xmlns:p14="http://schemas.microsoft.com/office/powerpoint/2010/main" val="1415965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p:spPr>
        <p:txBody>
          <a:bodyPr>
            <a:normAutofit/>
          </a:bodyPr>
          <a:lstStyle/>
          <a:p>
            <a:r>
              <a:rPr lang="es-ES" sz="3200" dirty="0" smtClean="0"/>
              <a:t>¿CREE QUE LOS PADRES Y LAS MADRES, EN LÍNEAS GENERALES, CONSIDERAN MADUROS ANTES A LOS HIJOS QUE A LAS HIJAS?</a:t>
            </a:r>
            <a:endParaRPr lang="es-ES" sz="3200" dirty="0"/>
          </a:p>
        </p:txBody>
      </p:sp>
      <p:pic>
        <p:nvPicPr>
          <p:cNvPr id="28674" name="Picture 2"/>
          <p:cNvPicPr>
            <a:picLocks noGrp="1" noChangeAspect="1" noChangeArrowheads="1"/>
          </p:cNvPicPr>
          <p:nvPr>
            <p:ph idx="1"/>
          </p:nvPr>
        </p:nvPicPr>
        <p:blipFill>
          <a:blip r:embed="rId2"/>
          <a:srcRect/>
          <a:stretch>
            <a:fillRect/>
          </a:stretch>
        </p:blipFill>
        <p:spPr bwMode="auto">
          <a:xfrm>
            <a:off x="1238250" y="2396331"/>
            <a:ext cx="6667500" cy="2933700"/>
          </a:xfrm>
          <a:prstGeom prst="rect">
            <a:avLst/>
          </a:prstGeom>
          <a:noFill/>
          <a:ln w="9525">
            <a:noFill/>
            <a:miter lim="800000"/>
            <a:headEnd/>
            <a:tailEnd/>
          </a:ln>
          <a:effectLst/>
        </p:spPr>
      </p:pic>
    </p:spTree>
    <p:extLst>
      <p:ext uri="{BB962C8B-B14F-4D97-AF65-F5344CB8AC3E}">
        <p14:creationId xmlns:p14="http://schemas.microsoft.com/office/powerpoint/2010/main" val="2238359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362274"/>
          </a:xfrm>
        </p:spPr>
        <p:txBody>
          <a:bodyPr>
            <a:normAutofit/>
          </a:bodyPr>
          <a:lstStyle/>
          <a:p>
            <a:r>
              <a:rPr lang="es-ES" sz="3200" dirty="0" smtClean="0"/>
              <a:t>¿CONSIDERA FRECUENTE QUE OTROS PADRES Y MADRES RECRIMINEN A L@S HIJ@S POR LAS SIGUIENTES ACCIONES?</a:t>
            </a:r>
            <a:endParaRPr lang="es-ES" sz="3200" dirty="0"/>
          </a:p>
        </p:txBody>
      </p:sp>
      <p:pic>
        <p:nvPicPr>
          <p:cNvPr id="29698" name="Picture 2"/>
          <p:cNvPicPr>
            <a:picLocks noGrp="1" noChangeAspect="1" noChangeArrowheads="1"/>
          </p:cNvPicPr>
          <p:nvPr>
            <p:ph idx="1"/>
          </p:nvPr>
        </p:nvPicPr>
        <p:blipFill>
          <a:blip r:embed="rId2"/>
          <a:srcRect/>
          <a:stretch>
            <a:fillRect/>
          </a:stretch>
        </p:blipFill>
        <p:spPr bwMode="auto">
          <a:xfrm>
            <a:off x="1238250" y="2301081"/>
            <a:ext cx="6667500" cy="3124200"/>
          </a:xfrm>
          <a:prstGeom prst="rect">
            <a:avLst/>
          </a:prstGeom>
          <a:noFill/>
          <a:ln w="9525">
            <a:noFill/>
            <a:miter lim="800000"/>
            <a:headEnd/>
            <a:tailEnd/>
          </a:ln>
          <a:effectLst/>
        </p:spPr>
      </p:pic>
    </p:spTree>
    <p:extLst>
      <p:ext uri="{BB962C8B-B14F-4D97-AF65-F5344CB8AC3E}">
        <p14:creationId xmlns:p14="http://schemas.microsoft.com/office/powerpoint/2010/main" val="422816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313" y="1196752"/>
            <a:ext cx="7772400" cy="4572223"/>
          </a:xfrm>
        </p:spPr>
        <p:txBody>
          <a:bodyPr>
            <a:normAutofit fontScale="90000"/>
          </a:bodyPr>
          <a:lstStyle/>
          <a:p>
            <a:r>
              <a:rPr lang="es-ES" sz="1100" dirty="0"/>
              <a:t>Sólo 4 personas han realizado el cuestionario, con lo que los resultados que arrojan dicho cuestionario no deberían tomarse como algo realmente representativo. Todas manifiestan ser mujeres que expresan lo siguiente:  </a:t>
            </a:r>
            <a:br>
              <a:rPr lang="es-ES" sz="1100" dirty="0"/>
            </a:br>
            <a:r>
              <a:rPr lang="es-ES" sz="1100" dirty="0"/>
              <a:t>1) Todas, al igual que sus parejas, trabajan fuera de casa. </a:t>
            </a:r>
            <a:br>
              <a:rPr lang="es-ES" sz="1100" dirty="0"/>
            </a:br>
            <a:r>
              <a:rPr lang="es-ES" sz="1100" dirty="0"/>
              <a:t>2) Todas valoran el trabajo doméstico como un trabajo más. </a:t>
            </a:r>
            <a:br>
              <a:rPr lang="es-ES" sz="1100" dirty="0"/>
            </a:br>
            <a:r>
              <a:rPr lang="es-ES" sz="1100" dirty="0"/>
              <a:t>3) Todas fomentan que sus hijos e hijas (sin distinción de sexo) ayuden con las tareas domésticas.</a:t>
            </a:r>
            <a:br>
              <a:rPr lang="es-ES" sz="1100" dirty="0"/>
            </a:br>
            <a:r>
              <a:rPr lang="es-ES" sz="1100" dirty="0"/>
              <a:t>4) La mitad dice que solo el padre realiza arreglos en la casa y lleva el coche al taller, y la otra mitad dice que ambos (padre y madre).</a:t>
            </a:r>
            <a:br>
              <a:rPr lang="es-ES" sz="1100" dirty="0"/>
            </a:br>
            <a:r>
              <a:rPr lang="es-ES" sz="1100" dirty="0"/>
              <a:t>5) Ambos (padre y madre) conducen, ayudan a los </a:t>
            </a:r>
            <a:r>
              <a:rPr lang="es-ES" sz="1100" dirty="0" err="1"/>
              <a:t>hij@s</a:t>
            </a:r>
            <a:r>
              <a:rPr lang="es-ES" sz="1100" dirty="0"/>
              <a:t> con los deberes, </a:t>
            </a:r>
            <a:r>
              <a:rPr lang="es-ES" sz="1100" dirty="0" smtClean="0"/>
              <a:t>y hacen </a:t>
            </a:r>
            <a:r>
              <a:rPr lang="es-ES" sz="1100" dirty="0"/>
              <a:t>la </a:t>
            </a:r>
            <a:r>
              <a:rPr lang="es-ES" sz="1100" dirty="0" smtClean="0"/>
              <a:t>compra</a:t>
            </a:r>
            <a:r>
              <a:rPr lang="es-ES" sz="1100" dirty="0"/>
              <a:t>.</a:t>
            </a:r>
            <a:br>
              <a:rPr lang="es-ES" sz="1100" dirty="0"/>
            </a:br>
            <a:r>
              <a:rPr lang="es-ES" sz="1100" dirty="0"/>
              <a:t>6) ¾ dicen que ambos barren y que asisten a reuniones de la escuela. ¼ solo la madre.</a:t>
            </a:r>
            <a:br>
              <a:rPr lang="es-ES" sz="1100" dirty="0"/>
            </a:br>
            <a:r>
              <a:rPr lang="es-ES" sz="1100" dirty="0"/>
              <a:t>7) ¾ dicen que solo la madre lava. ¼ ambos. </a:t>
            </a:r>
            <a:br>
              <a:rPr lang="es-ES" sz="1100" dirty="0"/>
            </a:br>
            <a:r>
              <a:rPr lang="es-ES" sz="1100" dirty="0"/>
              <a:t>8) ¾ dicen que ambos llevan a los </a:t>
            </a:r>
            <a:r>
              <a:rPr lang="es-ES" sz="1100" dirty="0" err="1"/>
              <a:t>hij@s</a:t>
            </a:r>
            <a:r>
              <a:rPr lang="es-ES" sz="1100" dirty="0"/>
              <a:t> al médico. ¼ solo la madre. </a:t>
            </a:r>
            <a:br>
              <a:rPr lang="es-ES" sz="1100" dirty="0"/>
            </a:br>
            <a:r>
              <a:rPr lang="es-ES" sz="1100" dirty="0"/>
              <a:t>9) La mitad dice que solo la madre cocina y la otra mitad dice que ambos lo hacen.</a:t>
            </a:r>
            <a:br>
              <a:rPr lang="es-ES" sz="1100" dirty="0"/>
            </a:br>
            <a:r>
              <a:rPr lang="es-ES" sz="1100" dirty="0"/>
              <a:t>10) ¾ piensa que la mujer tiene menos derechos que el hombre y que no puede acceder a cualquier puesto de trabajo. ¼ piensa que tienen los mismos derechos y que </a:t>
            </a:r>
            <a:r>
              <a:rPr lang="es-ES" sz="1100" dirty="0" smtClean="0"/>
              <a:t>las mujeres pueden </a:t>
            </a:r>
            <a:r>
              <a:rPr lang="es-ES" sz="1100" dirty="0"/>
              <a:t>conseguir cualquier trabajo.</a:t>
            </a:r>
            <a:br>
              <a:rPr lang="es-ES" sz="1100" dirty="0"/>
            </a:br>
            <a:r>
              <a:rPr lang="es-ES" sz="1100" dirty="0"/>
              <a:t>11) La mitad opina que aún existen profesiones exclusivas para hombres (ingenierías, gestión de empresas, bomberos, soldados). La otra mitad opina lo contrario.</a:t>
            </a:r>
            <a:br>
              <a:rPr lang="es-ES" sz="1100" dirty="0"/>
            </a:br>
            <a:r>
              <a:rPr lang="es-ES" sz="1100" dirty="0"/>
              <a:t>12) ¾ opina que los hombres no comparten las tareas domésticas y la educación de los </a:t>
            </a:r>
            <a:r>
              <a:rPr lang="es-ES" sz="1100" dirty="0" err="1"/>
              <a:t>hij@s</a:t>
            </a:r>
            <a:r>
              <a:rPr lang="es-ES" sz="1100" dirty="0"/>
              <a:t> con las mujeres.</a:t>
            </a:r>
            <a:br>
              <a:rPr lang="es-ES" sz="1100" dirty="0"/>
            </a:br>
            <a:r>
              <a:rPr lang="es-ES" sz="1100" dirty="0"/>
              <a:t>13) Todas dicen que en sus hogares no se escuchan frases como esta: “Las mujeres no hacen eso porque son cosas de hombres” y que la imagen de la madre arreglando la casa y el padre sentado en el sillón no existe. Tampoco el padre en el bar y la madre con los </a:t>
            </a:r>
            <a:r>
              <a:rPr lang="es-ES" sz="1100" dirty="0" err="1"/>
              <a:t>hij@s</a:t>
            </a:r>
            <a:r>
              <a:rPr lang="es-ES" sz="1100" dirty="0"/>
              <a:t>. Tampoco el padre lavando y la madre en el bar. Tampoco la madre planchando y el padre leyendo el periódico. </a:t>
            </a:r>
            <a:br>
              <a:rPr lang="es-ES" sz="1100" dirty="0"/>
            </a:br>
            <a:r>
              <a:rPr lang="es-ES" sz="1100" dirty="0"/>
              <a:t>14) Todas expresan que no riñen a sus </a:t>
            </a:r>
            <a:r>
              <a:rPr lang="es-ES" sz="1100" dirty="0" err="1"/>
              <a:t>hij@s</a:t>
            </a:r>
            <a:r>
              <a:rPr lang="es-ES" sz="1100" dirty="0"/>
              <a:t> cuando hacen cosas “típicas” del sexo contrario.</a:t>
            </a:r>
            <a:br>
              <a:rPr lang="es-ES" sz="1100" dirty="0"/>
            </a:br>
            <a:r>
              <a:rPr lang="es-ES" sz="1100" dirty="0"/>
              <a:t>15) Todas manifiestan que tanto hijos como hijas tienen la misma libertad de horarios.</a:t>
            </a:r>
            <a:br>
              <a:rPr lang="es-ES" sz="1100" dirty="0"/>
            </a:br>
            <a:r>
              <a:rPr lang="es-ES" sz="1100" dirty="0"/>
              <a:t>16) ¾ no tienen en cuenta el sexo del </a:t>
            </a:r>
            <a:r>
              <a:rPr lang="es-ES" sz="1100" dirty="0" err="1"/>
              <a:t>hij</a:t>
            </a:r>
            <a:r>
              <a:rPr lang="es-ES" sz="1100" dirty="0"/>
              <a:t>@ a la hora de regalarles algo. ¼ sí lo hace. </a:t>
            </a:r>
            <a:br>
              <a:rPr lang="es-ES" sz="1100" dirty="0"/>
            </a:br>
            <a:r>
              <a:rPr lang="es-ES" sz="1100" dirty="0"/>
              <a:t>17) ¾ dice que el padre es el encargado de tramitar papeles. ¼ dice que no es así.</a:t>
            </a:r>
            <a:br>
              <a:rPr lang="es-ES" sz="1100" dirty="0"/>
            </a:br>
            <a:r>
              <a:rPr lang="es-ES" sz="1100" dirty="0"/>
              <a:t>18) ¾ dice que el padre es el que conduce mientras la madre descansa. ¼ dice que no es así. </a:t>
            </a:r>
            <a:br>
              <a:rPr lang="es-ES" sz="1100" dirty="0"/>
            </a:br>
            <a:r>
              <a:rPr lang="es-ES" sz="1100" dirty="0"/>
              <a:t>19) Todas le dan la misma importancia al hecho de que tanto sus hijos como sus hijas mantuvieran relaciones sexuales (sin distinción de sexo).</a:t>
            </a:r>
            <a:br>
              <a:rPr lang="es-ES" sz="1100" dirty="0"/>
            </a:br>
            <a:r>
              <a:rPr lang="es-ES" sz="1100" dirty="0"/>
              <a:t>20) </a:t>
            </a:r>
            <a:r>
              <a:rPr lang="es-ES" sz="1100" dirty="0" smtClean="0"/>
              <a:t>¾ </a:t>
            </a:r>
            <a:r>
              <a:rPr lang="es-ES" sz="1100" dirty="0"/>
              <a:t>piensa que los hijos y las hijas tienen la misma libertad a la hora de salir por ahí. ¼ piensa </a:t>
            </a:r>
            <a:r>
              <a:rPr lang="es-ES" sz="1100" dirty="0" smtClean="0"/>
              <a:t>que </a:t>
            </a:r>
            <a:r>
              <a:rPr lang="es-ES" sz="1100" dirty="0"/>
              <a:t>no es así.</a:t>
            </a:r>
            <a:br>
              <a:rPr lang="es-ES" sz="1100" dirty="0"/>
            </a:br>
            <a:r>
              <a:rPr lang="es-ES" sz="1100" dirty="0"/>
              <a:t>21) Todas creen que los hombres no están menos capacitados que las mujeres para realizar las tareas domésticas.</a:t>
            </a:r>
            <a:br>
              <a:rPr lang="es-ES" sz="1100" dirty="0"/>
            </a:br>
            <a:r>
              <a:rPr lang="es-ES" sz="1100" dirty="0"/>
              <a:t>22) Todas estiman que los hijos no maduran antes que las hijas. </a:t>
            </a:r>
            <a:br>
              <a:rPr lang="es-ES" sz="1100" dirty="0"/>
            </a:br>
            <a:r>
              <a:rPr lang="es-ES" sz="1100" dirty="0"/>
              <a:t>23) La mitad piensa que los padres recriminan frecuentemente a sus hijos por jugar con muñecas o coser, y a sus hijas por jugar con coches o al fútbol. La otra mitad no lo considera así.</a:t>
            </a:r>
            <a:r>
              <a:rPr lang="es-ES" sz="1050" dirty="0"/>
              <a:t/>
            </a:r>
            <a:br>
              <a:rPr lang="es-ES" sz="1050" dirty="0"/>
            </a:br>
            <a:r>
              <a:rPr lang="es-ES" sz="1100" dirty="0"/>
              <a:t/>
            </a:r>
            <a:br>
              <a:rPr lang="es-ES" sz="1100" dirty="0"/>
            </a:br>
            <a:r>
              <a:rPr lang="es-ES" sz="1200" dirty="0" smtClean="0"/>
              <a:t/>
            </a:r>
            <a:br>
              <a:rPr lang="es-ES" sz="1200" dirty="0" smtClean="0"/>
            </a:br>
            <a:r>
              <a:rPr lang="es-ES" sz="1200" dirty="0"/>
              <a:t/>
            </a:r>
            <a:br>
              <a:rPr lang="es-ES" sz="1200" dirty="0"/>
            </a:br>
            <a:r>
              <a:rPr lang="es-ES" sz="1200" dirty="0" smtClean="0"/>
              <a:t/>
            </a:r>
            <a:br>
              <a:rPr lang="es-ES" sz="1200" dirty="0" smtClean="0"/>
            </a:br>
            <a:r>
              <a:rPr lang="es-ES" sz="1200" dirty="0"/>
              <a:t/>
            </a:r>
            <a:br>
              <a:rPr lang="es-ES" sz="1200" dirty="0"/>
            </a:br>
            <a:r>
              <a:rPr lang="es-ES" sz="1200" dirty="0" smtClean="0"/>
              <a:t/>
            </a:r>
            <a:br>
              <a:rPr lang="es-ES" sz="1200" dirty="0" smtClean="0"/>
            </a:br>
            <a:r>
              <a:rPr lang="es-ES" sz="1200" dirty="0"/>
              <a:t/>
            </a:r>
            <a:br>
              <a:rPr lang="es-ES" sz="1200" dirty="0"/>
            </a:br>
            <a:r>
              <a:rPr lang="es-ES" sz="1200" dirty="0" smtClean="0"/>
              <a:t/>
            </a:r>
            <a:br>
              <a:rPr lang="es-ES" sz="1200" dirty="0" smtClean="0"/>
            </a:br>
            <a:endParaRPr lang="es-ES" sz="1200" dirty="0"/>
          </a:p>
        </p:txBody>
      </p:sp>
      <p:sp>
        <p:nvSpPr>
          <p:cNvPr id="3" name="Marcador de texto 2"/>
          <p:cNvSpPr>
            <a:spLocks noGrp="1"/>
          </p:cNvSpPr>
          <p:nvPr>
            <p:ph type="body" idx="1"/>
          </p:nvPr>
        </p:nvSpPr>
        <p:spPr>
          <a:xfrm>
            <a:off x="251520" y="260649"/>
            <a:ext cx="8243193" cy="936103"/>
          </a:xfrm>
        </p:spPr>
        <p:txBody>
          <a:bodyPr>
            <a:noAutofit/>
          </a:bodyPr>
          <a:lstStyle/>
          <a:p>
            <a:pPr algn="ctr"/>
            <a:r>
              <a:rPr lang="es-ES" sz="3200" b="1" dirty="0" smtClean="0">
                <a:solidFill>
                  <a:schemeClr val="tx1"/>
                </a:solidFill>
              </a:rPr>
              <a:t>ANÁLISIS PARA EL CUESTIONARIO DE MADRES Y PADRES DEL ALUMNADO MENOR DE EDAD</a:t>
            </a:r>
            <a:endParaRPr lang="es-ES" sz="3200" b="1" dirty="0">
              <a:solidFill>
                <a:schemeClr val="tx1"/>
              </a:solidFill>
            </a:endParaRPr>
          </a:p>
        </p:txBody>
      </p:sp>
    </p:spTree>
    <p:extLst>
      <p:ext uri="{BB962C8B-B14F-4D97-AF65-F5344CB8AC3E}">
        <p14:creationId xmlns:p14="http://schemas.microsoft.com/office/powerpoint/2010/main" val="4117746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PROFESORADO</a:t>
            </a:r>
            <a:endParaRPr lang="es-ES" dirty="0"/>
          </a:p>
        </p:txBody>
      </p:sp>
      <p:sp>
        <p:nvSpPr>
          <p:cNvPr id="5" name="4 Marcador de texto"/>
          <p:cNvSpPr>
            <a:spLocks noGrp="1"/>
          </p:cNvSpPr>
          <p:nvPr>
            <p:ph type="body" idx="1"/>
          </p:nvPr>
        </p:nvSpPr>
        <p:spPr/>
        <p:txBody>
          <a:bodyPr/>
          <a:lstStyle/>
          <a:p>
            <a:r>
              <a:rPr lang="es-ES" dirty="0" smtClean="0"/>
              <a:t>Resultado de cuestionarios</a:t>
            </a:r>
            <a:endParaRPr lang="es-ES" dirty="0"/>
          </a:p>
        </p:txBody>
      </p:sp>
    </p:spTree>
    <p:extLst>
      <p:ext uri="{BB962C8B-B14F-4D97-AF65-F5344CB8AC3E}">
        <p14:creationId xmlns:p14="http://schemas.microsoft.com/office/powerpoint/2010/main" val="956366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HAS ANALIZADO LOS RASGOS SEXISTAS EN TU LIBRO DE TEXTO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7759660" cy="300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287" y="4433888"/>
            <a:ext cx="68294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287" y="1556792"/>
            <a:ext cx="9810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271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PROGRAMAS QUINCENALMENTE ACTIVIDADES DEL PLAN DE IGUALDAD?</a:t>
            </a: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6449419" cy="339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9280" y="4441075"/>
            <a:ext cx="5754720" cy="218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628800"/>
            <a:ext cx="9810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17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4. EN CASA, TODOS DEBEMOS AYUDAR</a:t>
            </a:r>
            <a:endParaRPr lang="es-ES" dirty="0"/>
          </a:p>
        </p:txBody>
      </p:sp>
      <p:pic>
        <p:nvPicPr>
          <p:cNvPr id="8" name="7 Marcador de contenido" descr="4.PNG"/>
          <p:cNvPicPr>
            <a:picLocks noGrp="1" noChangeAspect="1"/>
          </p:cNvPicPr>
          <p:nvPr>
            <p:ph idx="1"/>
          </p:nvPr>
        </p:nvPicPr>
        <p:blipFill>
          <a:blip r:embed="rId2"/>
          <a:stretch>
            <a:fillRect/>
          </a:stretch>
        </p:blipFill>
        <p:spPr>
          <a:xfrm>
            <a:off x="2000232" y="1928802"/>
            <a:ext cx="5230081" cy="3372808"/>
          </a:xfrm>
        </p:spPr>
      </p:pic>
    </p:spTree>
    <p:extLst>
      <p:ext uri="{BB962C8B-B14F-4D97-AF65-F5344CB8AC3E}">
        <p14:creationId xmlns:p14="http://schemas.microsoft.com/office/powerpoint/2010/main" val="309582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2852936"/>
            <a:ext cx="8229600" cy="1143000"/>
          </a:xfrm>
        </p:spPr>
        <p:txBody>
          <a:bodyPr>
            <a:normAutofit fontScale="90000"/>
          </a:bodyPr>
          <a:lstStyle/>
          <a:p>
            <a:r>
              <a:rPr lang="es-ES" dirty="0"/>
              <a:t>DIAGNÓSTICO DE AGRUPAMIENTO DEL ALUMNADO EN FUNCIÓN DEL SEXO</a:t>
            </a:r>
          </a:p>
        </p:txBody>
      </p:sp>
    </p:spTree>
    <p:extLst>
      <p:ext uri="{BB962C8B-B14F-4D97-AF65-F5344CB8AC3E}">
        <p14:creationId xmlns:p14="http://schemas.microsoft.com/office/powerpoint/2010/main" val="3501374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Gran grupo aula</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3462" y="1872702"/>
            <a:ext cx="7444922" cy="309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556792"/>
            <a:ext cx="9239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620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Pequeños grupos de trabajo</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060848"/>
            <a:ext cx="6804388" cy="300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340768"/>
            <a:ext cx="8572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9867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Grupos </a:t>
            </a:r>
            <a:r>
              <a:rPr lang="es-ES" dirty="0" err="1"/>
              <a:t>Whatsapp</a:t>
            </a:r>
            <a:endParaRPr lang="es-E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3598" y="1973554"/>
            <a:ext cx="8422304" cy="347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628800"/>
            <a:ext cx="8858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323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Agrupamientos recreo</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386" y="2132856"/>
            <a:ext cx="7702613" cy="31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340768"/>
            <a:ext cx="8572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3748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Otros aspectos</a:t>
            </a: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5505" y="2276872"/>
            <a:ext cx="7702613" cy="31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700808"/>
            <a:ext cx="8382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698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Propuestas</a:t>
            </a:r>
            <a:r>
              <a:rPr lang="es-ES" dirty="0" smtClean="0"/>
              <a:t/>
            </a:r>
            <a:br>
              <a:rPr lang="es-ES" dirty="0" smtClean="0"/>
            </a:br>
            <a:endParaRPr lang="es-ES" dirty="0"/>
          </a:p>
        </p:txBody>
      </p:sp>
      <p:sp>
        <p:nvSpPr>
          <p:cNvPr id="3" name="2 Marcador de contenido"/>
          <p:cNvSpPr>
            <a:spLocks noGrp="1"/>
          </p:cNvSpPr>
          <p:nvPr>
            <p:ph idx="1"/>
          </p:nvPr>
        </p:nvSpPr>
        <p:spPr/>
        <p:txBody>
          <a:bodyPr/>
          <a:lstStyle/>
          <a:p>
            <a:r>
              <a:rPr lang="es-ES" dirty="0"/>
              <a:t>Los grupos se forman aleatoriamente</a:t>
            </a:r>
          </a:p>
          <a:p>
            <a:r>
              <a:rPr lang="es-ES" dirty="0"/>
              <a:t>No existen agrupamientos por cuestión de sexo</a:t>
            </a:r>
          </a:p>
          <a:p>
            <a:pPr marL="0" indent="0">
              <a:buNone/>
            </a:pPr>
            <a:endParaRPr lang="es-E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764704"/>
            <a:ext cx="8763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6349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Uso del lenguaje no sexista. Observaciones</a:t>
            </a:r>
          </a:p>
        </p:txBody>
      </p:sp>
      <p:sp>
        <p:nvSpPr>
          <p:cNvPr id="3" name="2 Marcador de contenido"/>
          <p:cNvSpPr>
            <a:spLocks noGrp="1"/>
          </p:cNvSpPr>
          <p:nvPr>
            <p:ph idx="1"/>
          </p:nvPr>
        </p:nvSpPr>
        <p:spPr/>
        <p:txBody>
          <a:bodyPr/>
          <a:lstStyle/>
          <a:p>
            <a:r>
              <a:rPr lang="es-ES" dirty="0"/>
              <a:t>Se aplica lenguaje no sexista de forma natural</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980728"/>
            <a:ext cx="7905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761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Uso del lenguaje no sexista</a:t>
            </a:r>
            <a:r>
              <a:rPr lang="es-ES" dirty="0" smtClean="0"/>
              <a:t>. </a:t>
            </a:r>
            <a:r>
              <a:rPr lang="es-ES" dirty="0"/>
              <a:t>EN LOS CARTELES DEL AULA</a:t>
            </a:r>
          </a:p>
        </p:txBody>
      </p:sp>
      <p:pic>
        <p:nvPicPr>
          <p:cNvPr id="819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348880"/>
            <a:ext cx="7025997" cy="273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00808"/>
            <a:ext cx="8286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2590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Uso del lenguaje no sexista. EN </a:t>
            </a:r>
            <a:r>
              <a:rPr lang="es-ES" dirty="0"/>
              <a:t>LA PROGRAMACIÓN DE AULA</a:t>
            </a:r>
          </a:p>
        </p:txBody>
      </p:sp>
      <p:sp>
        <p:nvSpPr>
          <p:cNvPr id="4" name="3 Marcador de contenido"/>
          <p:cNvSpPr>
            <a:spLocks noGrp="1"/>
          </p:cNvSpPr>
          <p:nvPr>
            <p:ph idx="1"/>
          </p:nvPr>
        </p:nvSpPr>
        <p:spPr/>
        <p:txBody>
          <a:bodyPr/>
          <a:lstStyle/>
          <a:p>
            <a:endParaRPr lang="es-ES"/>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636912"/>
            <a:ext cx="6700712" cy="257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451174"/>
            <a:ext cx="8382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99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5. LOS PROBLEMAS EN PAREJA SE SOLUCIONAN HABLANDO, NO GRITANDO NI INSULTANDO</a:t>
            </a:r>
            <a:endParaRPr lang="es-ES" dirty="0"/>
          </a:p>
        </p:txBody>
      </p:sp>
      <p:pic>
        <p:nvPicPr>
          <p:cNvPr id="8" name="7 Marcador de contenido" descr="5.PNG"/>
          <p:cNvPicPr>
            <a:picLocks noGrp="1" noChangeAspect="1"/>
          </p:cNvPicPr>
          <p:nvPr>
            <p:ph idx="1"/>
          </p:nvPr>
        </p:nvPicPr>
        <p:blipFill>
          <a:blip r:embed="rId2"/>
          <a:stretch>
            <a:fillRect/>
          </a:stretch>
        </p:blipFill>
        <p:spPr>
          <a:xfrm>
            <a:off x="1142976" y="2214554"/>
            <a:ext cx="6606038" cy="3477597"/>
          </a:xfrm>
        </p:spPr>
      </p:pic>
    </p:spTree>
    <p:extLst>
      <p:ext uri="{BB962C8B-B14F-4D97-AF65-F5344CB8AC3E}">
        <p14:creationId xmlns:p14="http://schemas.microsoft.com/office/powerpoint/2010/main" val="3095826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Uso del lenguaje no sexista. EN </a:t>
            </a:r>
            <a:r>
              <a:rPr lang="es-ES" dirty="0"/>
              <a:t>LA PIZARRA</a:t>
            </a:r>
            <a:r>
              <a:rPr lang="es-ES" dirty="0" smtClean="0"/>
              <a:t/>
            </a:r>
            <a:br>
              <a:rPr lang="es-ES" dirty="0" smtClean="0"/>
            </a:br>
            <a:endParaRPr lang="es-ES" dirty="0"/>
          </a:p>
        </p:txBody>
      </p:sp>
      <p:pic>
        <p:nvPicPr>
          <p:cNvPr id="1024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1682" y="2060848"/>
            <a:ext cx="8462532" cy="315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700808"/>
            <a:ext cx="8858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88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Uso del lenguaje no sexista. EN </a:t>
            </a:r>
            <a:r>
              <a:rPr lang="es-ES" dirty="0"/>
              <a:t>LAS EXPLICACIONES DIARIAS AL ALUMNADO</a:t>
            </a:r>
          </a:p>
        </p:txBody>
      </p:sp>
      <p:sp>
        <p:nvSpPr>
          <p:cNvPr id="4" name="3 Marcador de contenido"/>
          <p:cNvSpPr>
            <a:spLocks noGrp="1"/>
          </p:cNvSpPr>
          <p:nvPr>
            <p:ph idx="1"/>
          </p:nvPr>
        </p:nvSpPr>
        <p:spPr/>
        <p:txBody>
          <a:bodyPr/>
          <a:lstStyle/>
          <a:p>
            <a:endParaRPr lang="es-ES"/>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89" y="2492896"/>
            <a:ext cx="741219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916832"/>
            <a:ext cx="8858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9440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Uso del lenguaje no sexista. EN </a:t>
            </a:r>
            <a:r>
              <a:rPr lang="es-ES" dirty="0"/>
              <a:t>LA PAGINA WEB DEL CENTRO</a:t>
            </a:r>
            <a:r>
              <a:rPr lang="es-ES" dirty="0" smtClean="0"/>
              <a:t/>
            </a:r>
            <a:br>
              <a:rPr lang="es-ES" dirty="0" smtClean="0"/>
            </a:br>
            <a:endParaRPr lang="es-ES" dirty="0"/>
          </a:p>
        </p:txBody>
      </p:sp>
      <p:sp>
        <p:nvSpPr>
          <p:cNvPr id="4" name="3 Marcador de contenido"/>
          <p:cNvSpPr>
            <a:spLocks noGrp="1"/>
          </p:cNvSpPr>
          <p:nvPr>
            <p:ph idx="1"/>
          </p:nvPr>
        </p:nvSpPr>
        <p:spPr/>
        <p:txBody>
          <a:bodyPr/>
          <a:lstStyle/>
          <a:p>
            <a:endParaRPr lang="es-ES"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84753"/>
            <a:ext cx="7687536" cy="316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66" y="2078070"/>
            <a:ext cx="8477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832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Uso del lenguaje no sexista. EN </a:t>
            </a:r>
            <a:r>
              <a:rPr lang="es-ES" dirty="0"/>
              <a:t>LA DOCUMENTACIÓN ENVIADA A LA FAMILIA</a:t>
            </a:r>
          </a:p>
        </p:txBody>
      </p:sp>
      <p:pic>
        <p:nvPicPr>
          <p:cNvPr id="1331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564904"/>
            <a:ext cx="7113134" cy="29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276872"/>
            <a:ext cx="8286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996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ANÁLISIS DEL CUESTIONARIO PARA EL PROFESORADO</a:t>
            </a:r>
            <a:endParaRPr lang="es-ES" dirty="0"/>
          </a:p>
        </p:txBody>
      </p:sp>
      <p:sp>
        <p:nvSpPr>
          <p:cNvPr id="3" name="2 Marcador de contenido"/>
          <p:cNvSpPr>
            <a:spLocks noGrp="1"/>
          </p:cNvSpPr>
          <p:nvPr>
            <p:ph idx="1"/>
          </p:nvPr>
        </p:nvSpPr>
        <p:spPr/>
        <p:txBody>
          <a:bodyPr>
            <a:normAutofit fontScale="47500" lnSpcReduction="20000"/>
          </a:bodyPr>
          <a:lstStyle/>
          <a:p>
            <a:pPr algn="just"/>
            <a:endParaRPr lang="es-ES" dirty="0" smtClean="0"/>
          </a:p>
          <a:p>
            <a:pPr marL="0" indent="0" algn="just">
              <a:buNone/>
            </a:pPr>
            <a:r>
              <a:rPr lang="es-ES" dirty="0" smtClean="0"/>
              <a:t>	Aunque </a:t>
            </a:r>
            <a:r>
              <a:rPr lang="es-ES" dirty="0"/>
              <a:t>a primera vista los resultados puedan señalar que el profesorado de nuestra escuela oficial de idiomas no se preocupe por prestar atención a si los métodos utilizados son sexistas o no o por la forma en la que el alumnado se agrupa, no es el caso. Tenemos que partir de la base de que la gran mayoría del alumnado de la escuela son personas adultas. </a:t>
            </a:r>
            <a:endParaRPr lang="es-ES" dirty="0" smtClean="0"/>
          </a:p>
          <a:p>
            <a:pPr marL="0" indent="0" algn="just">
              <a:buNone/>
            </a:pPr>
            <a:endParaRPr lang="es-ES" dirty="0"/>
          </a:p>
          <a:p>
            <a:pPr marL="0" indent="0" algn="just">
              <a:buNone/>
            </a:pPr>
            <a:r>
              <a:rPr lang="es-ES" dirty="0" smtClean="0"/>
              <a:t>	En </a:t>
            </a:r>
            <a:r>
              <a:rPr lang="es-ES" dirty="0"/>
              <a:t>general, los grupos  se forman aleatoriamente durante las pausas en clase y, durante las actividades de clase, no se trabajan en subgrupos fijos. El ambiente entre todas las personas es, en general, muy natural y respetuoso sin tener que intervenir por causa alguna. Por otro lado, el idioma mayoritario es el inglés y esta lengua es menos propensa a la diferenciación de género. </a:t>
            </a:r>
            <a:endParaRPr lang="es-ES" dirty="0" smtClean="0"/>
          </a:p>
          <a:p>
            <a:pPr marL="0" indent="0" algn="just">
              <a:buNone/>
            </a:pPr>
            <a:endParaRPr lang="es-ES" dirty="0"/>
          </a:p>
          <a:p>
            <a:pPr marL="0" indent="0" algn="just">
              <a:buNone/>
            </a:pPr>
            <a:r>
              <a:rPr lang="es-ES" dirty="0" smtClean="0"/>
              <a:t>	En </a:t>
            </a:r>
            <a:r>
              <a:rPr lang="es-ES" dirty="0"/>
              <a:t>cuanto al estudio de los manuales y a la realización de actividades periódicas en relación con la coeducación, el profesorado se queja de la falta de tiempo que se le debería dedicar y del que carecen por tener que, entre otras cosas, trabajar en la preparación y garantizar el cumplimiento de las programaciones. Aun así, todos los años se realizan varias actividades durante el curso académico, aunque no de manera tan frecuente como pueda ser necesaria en centros educativos en los que el alumnado es menor de edad. De hecho, siempre se muestran abiertos y receptivos cada vez que se ha propuesto alguna actividad de esta índole, hasta el punto de proponer nuevas ideas.  A pesar de todo, seguiremos trabajando para hacer del plan de igualdad algo más cotidiano en la escuela.</a:t>
            </a:r>
          </a:p>
          <a:p>
            <a:endParaRPr lang="es-ES" dirty="0"/>
          </a:p>
        </p:txBody>
      </p:sp>
    </p:spTree>
    <p:extLst>
      <p:ext uri="{BB962C8B-B14F-4D97-AF65-F5344CB8AC3E}">
        <p14:creationId xmlns:p14="http://schemas.microsoft.com/office/powerpoint/2010/main" val="24008350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DOCUMENTOS</a:t>
            </a:r>
            <a:endParaRPr lang="de-DE" dirty="0"/>
          </a:p>
        </p:txBody>
      </p:sp>
      <p:sp>
        <p:nvSpPr>
          <p:cNvPr id="5" name="4 Subtítulo"/>
          <p:cNvSpPr>
            <a:spLocks noGrp="1"/>
          </p:cNvSpPr>
          <p:nvPr>
            <p:ph type="subTitle" idx="1"/>
          </p:nvPr>
        </p:nvSpPr>
        <p:spPr/>
        <p:txBody>
          <a:bodyPr/>
          <a:lstStyle/>
          <a:p>
            <a:r>
              <a:rPr lang="es-ES" dirty="0" smtClean="0"/>
              <a:t>Lenguaje no sexista</a:t>
            </a:r>
            <a:endParaRPr lang="de-DE" dirty="0"/>
          </a:p>
        </p:txBody>
      </p:sp>
    </p:spTree>
    <p:extLst>
      <p:ext uri="{BB962C8B-B14F-4D97-AF65-F5344CB8AC3E}">
        <p14:creationId xmlns:p14="http://schemas.microsoft.com/office/powerpoint/2010/main" val="33553171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de-DE"/>
          </a:p>
        </p:txBody>
      </p:sp>
      <p:sp>
        <p:nvSpPr>
          <p:cNvPr id="3" name="2 Marcador de contenido"/>
          <p:cNvSpPr>
            <a:spLocks noGrp="1"/>
          </p:cNvSpPr>
          <p:nvPr>
            <p:ph idx="1"/>
          </p:nvPr>
        </p:nvSpPr>
        <p:spPr/>
        <p:txBody>
          <a:bodyPr>
            <a:normAutofit/>
          </a:bodyPr>
          <a:lstStyle/>
          <a:p>
            <a:r>
              <a:rPr lang="es-ES" dirty="0"/>
              <a:t>Desde hace años trabajamos para usar lenguaje no sexista </a:t>
            </a:r>
            <a:r>
              <a:rPr lang="es-ES" dirty="0" smtClean="0"/>
              <a:t>en los </a:t>
            </a:r>
            <a:r>
              <a:rPr lang="es-ES" dirty="0"/>
              <a:t>documentos que emanan del centro.</a:t>
            </a:r>
          </a:p>
          <a:p>
            <a:r>
              <a:rPr lang="es-ES" dirty="0" smtClean="0"/>
              <a:t>Desde </a:t>
            </a:r>
            <a:r>
              <a:rPr lang="es-ES" dirty="0"/>
              <a:t>el Plan de Igualdad se proporcionan al profesorado </a:t>
            </a:r>
            <a:r>
              <a:rPr lang="es-ES" dirty="0" smtClean="0"/>
              <a:t>al inicio </a:t>
            </a:r>
            <a:r>
              <a:rPr lang="es-ES" dirty="0"/>
              <a:t>de curso orientaciones y documentos para poner </a:t>
            </a:r>
            <a:r>
              <a:rPr lang="es-ES" dirty="0" smtClean="0"/>
              <a:t>en práctica un lenguaje </a:t>
            </a:r>
            <a:r>
              <a:rPr lang="es-ES" dirty="0"/>
              <a:t>no sexista a nivel escrito y oral.</a:t>
            </a:r>
            <a:endParaRPr lang="de-DE" dirty="0"/>
          </a:p>
        </p:txBody>
      </p:sp>
    </p:spTree>
    <p:extLst>
      <p:ext uri="{BB962C8B-B14F-4D97-AF65-F5344CB8AC3E}">
        <p14:creationId xmlns:p14="http://schemas.microsoft.com/office/powerpoint/2010/main" val="32127181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de-DE"/>
          </a:p>
        </p:txBody>
      </p:sp>
      <p:sp>
        <p:nvSpPr>
          <p:cNvPr id="3" name="2 Marcador de contenido"/>
          <p:cNvSpPr>
            <a:spLocks noGrp="1"/>
          </p:cNvSpPr>
          <p:nvPr>
            <p:ph idx="1"/>
          </p:nvPr>
        </p:nvSpPr>
        <p:spPr/>
        <p:txBody>
          <a:bodyPr>
            <a:normAutofit/>
          </a:bodyPr>
          <a:lstStyle/>
          <a:p>
            <a:r>
              <a:rPr lang="es-ES" dirty="0"/>
              <a:t>Se han detectado algunos </a:t>
            </a:r>
            <a:r>
              <a:rPr lang="es-ES" b="1" dirty="0"/>
              <a:t>errores </a:t>
            </a:r>
            <a:r>
              <a:rPr lang="es-ES" dirty="0"/>
              <a:t>en el uso de</a:t>
            </a:r>
          </a:p>
          <a:p>
            <a:pPr marL="0" indent="0">
              <a:buNone/>
            </a:pPr>
            <a:r>
              <a:rPr lang="de-DE" dirty="0"/>
              <a:t>lenguaje no sexista en</a:t>
            </a:r>
            <a:r>
              <a:rPr lang="de-DE" dirty="0" smtClean="0"/>
              <a:t>:</a:t>
            </a:r>
          </a:p>
          <a:p>
            <a:pPr lvl="1"/>
            <a:r>
              <a:rPr lang="es-ES" dirty="0" smtClean="0"/>
              <a:t>Plan </a:t>
            </a:r>
            <a:r>
              <a:rPr lang="es-ES" dirty="0"/>
              <a:t>de Orientación y Acción Tutorial</a:t>
            </a:r>
            <a:r>
              <a:rPr lang="es-ES" dirty="0" smtClean="0"/>
              <a:t>.</a:t>
            </a:r>
          </a:p>
          <a:p>
            <a:pPr lvl="1"/>
            <a:r>
              <a:rPr lang="de-DE" dirty="0"/>
              <a:t>Actas</a:t>
            </a:r>
            <a:r>
              <a:rPr lang="de-DE" dirty="0" smtClean="0"/>
              <a:t>.</a:t>
            </a:r>
          </a:p>
          <a:p>
            <a:pPr lvl="1"/>
            <a:r>
              <a:rPr lang="es-ES" dirty="0" smtClean="0"/>
              <a:t>Programaciones</a:t>
            </a:r>
            <a:endParaRPr lang="de-DE" dirty="0"/>
          </a:p>
          <a:p>
            <a:r>
              <a:rPr lang="es-ES" dirty="0" smtClean="0"/>
              <a:t>Estos </a:t>
            </a:r>
            <a:r>
              <a:rPr lang="es-ES" dirty="0"/>
              <a:t>errores se intentan subsanar lo más pronto </a:t>
            </a:r>
            <a:r>
              <a:rPr lang="es-ES" dirty="0" smtClean="0"/>
              <a:t>posible </a:t>
            </a:r>
            <a:r>
              <a:rPr lang="de-DE" dirty="0" smtClean="0"/>
              <a:t>en </a:t>
            </a:r>
            <a:r>
              <a:rPr lang="de-DE" dirty="0"/>
              <a:t>cuanto son detectados.</a:t>
            </a:r>
          </a:p>
        </p:txBody>
      </p:sp>
    </p:spTree>
    <p:extLst>
      <p:ext uri="{BB962C8B-B14F-4D97-AF65-F5344CB8AC3E}">
        <p14:creationId xmlns:p14="http://schemas.microsoft.com/office/powerpoint/2010/main" val="18192256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de-DE" dirty="0"/>
              <a:t>CARTELERÍA Y</a:t>
            </a:r>
            <a:br>
              <a:rPr lang="de-DE" dirty="0"/>
            </a:br>
            <a:r>
              <a:rPr lang="de-DE" dirty="0"/>
              <a:t>MURALES</a:t>
            </a:r>
            <a:br>
              <a:rPr lang="de-DE" dirty="0"/>
            </a:br>
            <a:r>
              <a:rPr lang="de-DE" dirty="0"/>
              <a:t>Observación</a:t>
            </a:r>
            <a:br>
              <a:rPr lang="de-DE" dirty="0"/>
            </a:br>
            <a:r>
              <a:rPr lang="de-DE" dirty="0"/>
              <a:t>cualitativa</a:t>
            </a:r>
          </a:p>
        </p:txBody>
      </p:sp>
      <p:sp>
        <p:nvSpPr>
          <p:cNvPr id="4" name="3 Subtítulo"/>
          <p:cNvSpPr>
            <a:spLocks noGrp="1"/>
          </p:cNvSpPr>
          <p:nvPr>
            <p:ph type="subTitle" idx="1"/>
          </p:nvPr>
        </p:nvSpPr>
        <p:spPr/>
        <p:txBody>
          <a:bodyPr/>
          <a:lstStyle/>
          <a:p>
            <a:endParaRPr lang="de-DE"/>
          </a:p>
        </p:txBody>
      </p:sp>
    </p:spTree>
    <p:extLst>
      <p:ext uri="{BB962C8B-B14F-4D97-AF65-F5344CB8AC3E}">
        <p14:creationId xmlns:p14="http://schemas.microsoft.com/office/powerpoint/2010/main" val="615105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de-DE"/>
          </a:p>
        </p:txBody>
      </p:sp>
      <p:sp>
        <p:nvSpPr>
          <p:cNvPr id="3" name="2 Marcador de contenido"/>
          <p:cNvSpPr>
            <a:spLocks noGrp="1"/>
          </p:cNvSpPr>
          <p:nvPr>
            <p:ph idx="1"/>
          </p:nvPr>
        </p:nvSpPr>
        <p:spPr/>
        <p:txBody>
          <a:bodyPr>
            <a:normAutofit/>
          </a:bodyPr>
          <a:lstStyle/>
          <a:p>
            <a:r>
              <a:rPr lang="es-ES" dirty="0"/>
              <a:t>Contamos con un </a:t>
            </a:r>
            <a:r>
              <a:rPr lang="es-ES" b="1" dirty="0"/>
              <a:t>“Rincón de coeducación” </a:t>
            </a:r>
            <a:r>
              <a:rPr lang="es-ES" dirty="0"/>
              <a:t>en </a:t>
            </a:r>
            <a:r>
              <a:rPr lang="es-ES" dirty="0" smtClean="0"/>
              <a:t>el corcho de la entrada </a:t>
            </a:r>
            <a:r>
              <a:rPr lang="es-ES" dirty="0"/>
              <a:t>del centro. En él se cuelga </a:t>
            </a:r>
            <a:r>
              <a:rPr lang="es-ES" dirty="0" smtClean="0"/>
              <a:t>información sobre </a:t>
            </a:r>
            <a:r>
              <a:rPr lang="es-ES" dirty="0"/>
              <a:t>el Plan de Igualdad, concursos, murales </a:t>
            </a:r>
            <a:r>
              <a:rPr lang="es-ES" dirty="0" smtClean="0"/>
              <a:t>del </a:t>
            </a:r>
            <a:r>
              <a:rPr lang="de-DE" dirty="0" smtClean="0"/>
              <a:t>alumnado</a:t>
            </a:r>
            <a:r>
              <a:rPr lang="de-DE" dirty="0"/>
              <a:t>, dibujos, pósters, etc.</a:t>
            </a:r>
          </a:p>
          <a:p>
            <a:r>
              <a:rPr lang="es-ES" dirty="0" smtClean="0"/>
              <a:t>La </a:t>
            </a:r>
            <a:r>
              <a:rPr lang="es-ES" b="1" dirty="0" err="1"/>
              <a:t>cartelería</a:t>
            </a:r>
            <a:r>
              <a:rPr lang="es-ES" b="1" dirty="0"/>
              <a:t> </a:t>
            </a:r>
            <a:r>
              <a:rPr lang="es-ES" dirty="0"/>
              <a:t>del centro usa </a:t>
            </a:r>
            <a:r>
              <a:rPr lang="es-ES" b="1" dirty="0"/>
              <a:t>lenguaje no sexista</a:t>
            </a:r>
            <a:r>
              <a:rPr lang="es-ES" dirty="0" smtClean="0"/>
              <a:t>.</a:t>
            </a:r>
            <a:endParaRPr lang="es-ES" dirty="0"/>
          </a:p>
        </p:txBody>
      </p:sp>
    </p:spTree>
    <p:extLst>
      <p:ext uri="{BB962C8B-B14F-4D97-AF65-F5344CB8AC3E}">
        <p14:creationId xmlns:p14="http://schemas.microsoft.com/office/powerpoint/2010/main" val="85188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6. MI NOVIA / AMIGA / HERMANA PUEDE SALIR A LA CALLE VESTIDA COMO ELLA DECIDA</a:t>
            </a:r>
            <a:endParaRPr lang="es-ES" dirty="0"/>
          </a:p>
        </p:txBody>
      </p:sp>
      <p:pic>
        <p:nvPicPr>
          <p:cNvPr id="8" name="7 Marcador de contenido" descr="6.PNG"/>
          <p:cNvPicPr>
            <a:picLocks noGrp="1" noChangeAspect="1"/>
          </p:cNvPicPr>
          <p:nvPr>
            <p:ph idx="1"/>
          </p:nvPr>
        </p:nvPicPr>
        <p:blipFill>
          <a:blip r:embed="rId2"/>
          <a:stretch>
            <a:fillRect/>
          </a:stretch>
        </p:blipFill>
        <p:spPr>
          <a:xfrm>
            <a:off x="1428728" y="2357430"/>
            <a:ext cx="6050406" cy="3191845"/>
          </a:xfrm>
        </p:spPr>
      </p:pic>
    </p:spTree>
    <p:extLst>
      <p:ext uri="{BB962C8B-B14F-4D97-AF65-F5344CB8AC3E}">
        <p14:creationId xmlns:p14="http://schemas.microsoft.com/office/powerpoint/2010/main" val="3095826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Blog</a:t>
            </a:r>
            <a:endParaRPr lang="de-DE" dirty="0"/>
          </a:p>
        </p:txBody>
      </p:sp>
      <p:sp>
        <p:nvSpPr>
          <p:cNvPr id="3" name="2 Marcador de contenido"/>
          <p:cNvSpPr>
            <a:spLocks noGrp="1"/>
          </p:cNvSpPr>
          <p:nvPr>
            <p:ph idx="1"/>
          </p:nvPr>
        </p:nvSpPr>
        <p:spPr/>
        <p:txBody>
          <a:bodyPr>
            <a:normAutofit fontScale="77500" lnSpcReduction="20000"/>
          </a:bodyPr>
          <a:lstStyle/>
          <a:p>
            <a:r>
              <a:rPr lang="es-ES" dirty="0"/>
              <a:t>El centro cuenta con un </a:t>
            </a:r>
            <a:r>
              <a:rPr lang="es-ES" b="1" dirty="0"/>
              <a:t>blog </a:t>
            </a:r>
            <a:r>
              <a:rPr lang="es-ES" b="1" dirty="0" err="1"/>
              <a:t>coeducativo</a:t>
            </a:r>
            <a:r>
              <a:rPr lang="es-ES" b="1" dirty="0"/>
              <a:t> desde </a:t>
            </a:r>
            <a:r>
              <a:rPr lang="es-ES" b="1" dirty="0" smtClean="0"/>
              <a:t>2014</a:t>
            </a:r>
            <a:r>
              <a:rPr lang="es-ES" dirty="0" smtClean="0"/>
              <a:t>.</a:t>
            </a:r>
            <a:endParaRPr lang="es-ES" dirty="0"/>
          </a:p>
          <a:p>
            <a:r>
              <a:rPr lang="es-ES" dirty="0" smtClean="0"/>
              <a:t>En </a:t>
            </a:r>
            <a:r>
              <a:rPr lang="es-ES" dirty="0"/>
              <a:t>él se dan a conocer las </a:t>
            </a:r>
            <a:r>
              <a:rPr lang="es-ES" b="1" dirty="0"/>
              <a:t>actividades </a:t>
            </a:r>
            <a:r>
              <a:rPr lang="es-ES" dirty="0"/>
              <a:t>realizadas en el </a:t>
            </a:r>
            <a:r>
              <a:rPr lang="es-ES" dirty="0" smtClean="0"/>
              <a:t>centro relacionadas </a:t>
            </a:r>
            <a:r>
              <a:rPr lang="es-ES" dirty="0"/>
              <a:t>con el Plan de Igualdad.</a:t>
            </a:r>
          </a:p>
          <a:p>
            <a:r>
              <a:rPr lang="es-ES" dirty="0" smtClean="0"/>
              <a:t>Se </a:t>
            </a:r>
            <a:r>
              <a:rPr lang="es-ES" dirty="0"/>
              <a:t>ofrecen </a:t>
            </a:r>
            <a:r>
              <a:rPr lang="es-ES" b="1" dirty="0"/>
              <a:t>recursos </a:t>
            </a:r>
            <a:r>
              <a:rPr lang="es-ES" dirty="0"/>
              <a:t>para el profesorado: vídeos, canciones,</a:t>
            </a:r>
          </a:p>
          <a:p>
            <a:pPr marL="0" indent="0">
              <a:buNone/>
            </a:pPr>
            <a:r>
              <a:rPr lang="de-DE" dirty="0"/>
              <a:t>cuentos, enlaces a webs coeducativas, normativa en materia</a:t>
            </a:r>
          </a:p>
          <a:p>
            <a:pPr marL="0" indent="0">
              <a:buNone/>
            </a:pPr>
            <a:r>
              <a:rPr lang="de-DE" dirty="0"/>
              <a:t>de Igualdad, etc.</a:t>
            </a:r>
          </a:p>
          <a:p>
            <a:r>
              <a:rPr lang="es-ES" dirty="0" smtClean="0"/>
              <a:t>Está </a:t>
            </a:r>
            <a:r>
              <a:rPr lang="es-ES" dirty="0"/>
              <a:t>abierto a la participación y aportaciones de toda la</a:t>
            </a:r>
          </a:p>
          <a:p>
            <a:pPr marL="0" indent="0">
              <a:buNone/>
            </a:pPr>
            <a:r>
              <a:rPr lang="es-ES" dirty="0"/>
              <a:t>comunidad educativa, que conoce su existencia. Sin</a:t>
            </a:r>
          </a:p>
          <a:p>
            <a:pPr marL="0" indent="0">
              <a:buNone/>
            </a:pPr>
            <a:r>
              <a:rPr lang="es-ES" dirty="0"/>
              <a:t>embargo, se observa </a:t>
            </a:r>
            <a:r>
              <a:rPr lang="es-ES" b="1" dirty="0"/>
              <a:t>escasa participación </a:t>
            </a:r>
            <a:r>
              <a:rPr lang="es-ES" dirty="0"/>
              <a:t>en cuanto a visitas</a:t>
            </a:r>
          </a:p>
          <a:p>
            <a:pPr marL="0" indent="0">
              <a:buNone/>
            </a:pPr>
            <a:r>
              <a:rPr lang="de-DE" dirty="0"/>
              <a:t>y comentarios.</a:t>
            </a:r>
          </a:p>
        </p:txBody>
      </p:sp>
    </p:spTree>
    <p:extLst>
      <p:ext uri="{BB962C8B-B14F-4D97-AF65-F5344CB8AC3E}">
        <p14:creationId xmlns:p14="http://schemas.microsoft.com/office/powerpoint/2010/main" val="35687416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de-DE" dirty="0" smtClean="0"/>
              <a:t>PROFESORADO</a:t>
            </a:r>
            <a:endParaRPr lang="de-DE" dirty="0"/>
          </a:p>
        </p:txBody>
      </p:sp>
      <p:sp>
        <p:nvSpPr>
          <p:cNvPr id="5" name="4 Subtítulo"/>
          <p:cNvSpPr>
            <a:spLocks noGrp="1"/>
          </p:cNvSpPr>
          <p:nvPr>
            <p:ph type="subTitle" idx="1"/>
          </p:nvPr>
        </p:nvSpPr>
        <p:spPr/>
        <p:txBody>
          <a:bodyPr>
            <a:normAutofit fontScale="92500" lnSpcReduction="10000"/>
          </a:bodyPr>
          <a:lstStyle/>
          <a:p>
            <a:r>
              <a:rPr lang="de-DE" dirty="0"/>
              <a:t>Distribución en</a:t>
            </a:r>
            <a:br>
              <a:rPr lang="de-DE" dirty="0"/>
            </a:br>
            <a:r>
              <a:rPr lang="de-DE" dirty="0"/>
              <a:t>puestos de</a:t>
            </a:r>
            <a:br>
              <a:rPr lang="de-DE" dirty="0"/>
            </a:br>
            <a:r>
              <a:rPr lang="de-DE" dirty="0"/>
              <a:t>gestión y</a:t>
            </a:r>
            <a:br>
              <a:rPr lang="de-DE" dirty="0"/>
            </a:br>
            <a:r>
              <a:rPr lang="de-DE" dirty="0"/>
              <a:t>decisión</a:t>
            </a:r>
          </a:p>
        </p:txBody>
      </p:sp>
    </p:spTree>
    <p:extLst>
      <p:ext uri="{BB962C8B-B14F-4D97-AF65-F5344CB8AC3E}">
        <p14:creationId xmlns:p14="http://schemas.microsoft.com/office/powerpoint/2010/main" val="32896176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de-DE"/>
          </a:p>
        </p:txBody>
      </p:sp>
      <p:sp>
        <p:nvSpPr>
          <p:cNvPr id="3" name="2 Marcador de contenido"/>
          <p:cNvSpPr>
            <a:spLocks noGrp="1"/>
          </p:cNvSpPr>
          <p:nvPr>
            <p:ph idx="1"/>
          </p:nvPr>
        </p:nvSpPr>
        <p:spPr/>
        <p:txBody>
          <a:bodyPr/>
          <a:lstStyle/>
          <a:p>
            <a:r>
              <a:rPr lang="de-DE" b="1" dirty="0"/>
              <a:t>Total mujeres: </a:t>
            </a:r>
            <a:r>
              <a:rPr lang="de-DE" b="1" dirty="0" smtClean="0"/>
              <a:t>9</a:t>
            </a:r>
            <a:endParaRPr lang="de-DE" b="1" dirty="0"/>
          </a:p>
          <a:p>
            <a:r>
              <a:rPr lang="de-DE" b="1" dirty="0"/>
              <a:t>Total hombres: </a:t>
            </a:r>
            <a:r>
              <a:rPr lang="de-DE" b="1" dirty="0" smtClean="0"/>
              <a:t>6</a:t>
            </a:r>
          </a:p>
          <a:p>
            <a:pPr marL="0" indent="0">
              <a:buNone/>
            </a:pPr>
            <a:endParaRPr lang="de-DE" dirty="0"/>
          </a:p>
        </p:txBody>
      </p:sp>
      <p:graphicFrame>
        <p:nvGraphicFramePr>
          <p:cNvPr id="4" name="3 Tabla"/>
          <p:cNvGraphicFramePr>
            <a:graphicFrameLocks noGrp="1"/>
          </p:cNvGraphicFramePr>
          <p:nvPr>
            <p:extLst>
              <p:ext uri="{D42A27DB-BD31-4B8C-83A1-F6EECF244321}">
                <p14:modId xmlns:p14="http://schemas.microsoft.com/office/powerpoint/2010/main" val="1381229520"/>
              </p:ext>
            </p:extLst>
          </p:nvPr>
        </p:nvGraphicFramePr>
        <p:xfrm>
          <a:off x="755575" y="2924944"/>
          <a:ext cx="7560840" cy="3456384"/>
        </p:xfrm>
        <a:graphic>
          <a:graphicData uri="http://schemas.openxmlformats.org/drawingml/2006/table">
            <a:tbl>
              <a:tblPr firstRow="1" bandRow="1">
                <a:tableStyleId>{5C22544A-7EE6-4342-B048-85BDC9FD1C3A}</a:tableStyleId>
              </a:tblPr>
              <a:tblGrid>
                <a:gridCol w="2520280"/>
                <a:gridCol w="2520280"/>
                <a:gridCol w="2520280"/>
              </a:tblGrid>
              <a:tr h="633960">
                <a:tc>
                  <a:txBody>
                    <a:bodyPr/>
                    <a:lstStyle/>
                    <a:p>
                      <a:endParaRPr lang="de-DE" dirty="0"/>
                    </a:p>
                  </a:txBody>
                  <a:tcPr/>
                </a:tc>
                <a:tc>
                  <a:txBody>
                    <a:bodyPr/>
                    <a:lstStyle/>
                    <a:p>
                      <a:r>
                        <a:rPr lang="es-ES" dirty="0" smtClean="0"/>
                        <a:t>Mujeres</a:t>
                      </a:r>
                      <a:endParaRPr lang="de-DE" dirty="0"/>
                    </a:p>
                  </a:txBody>
                  <a:tcPr/>
                </a:tc>
                <a:tc>
                  <a:txBody>
                    <a:bodyPr/>
                    <a:lstStyle/>
                    <a:p>
                      <a:r>
                        <a:rPr lang="es-ES" dirty="0" smtClean="0"/>
                        <a:t>Hombres</a:t>
                      </a:r>
                      <a:endParaRPr lang="de-DE" dirty="0"/>
                    </a:p>
                  </a:txBody>
                  <a:tcPr/>
                </a:tc>
              </a:tr>
              <a:tr h="633960">
                <a:tc>
                  <a:txBody>
                    <a:bodyPr/>
                    <a:lstStyle/>
                    <a:p>
                      <a:r>
                        <a:rPr lang="es-ES" dirty="0" smtClean="0"/>
                        <a:t>Equipo directivo</a:t>
                      </a:r>
                      <a:endParaRPr lang="de-DE" dirty="0"/>
                    </a:p>
                  </a:txBody>
                  <a:tcPr/>
                </a:tc>
                <a:tc>
                  <a:txBody>
                    <a:bodyPr/>
                    <a:lstStyle/>
                    <a:p>
                      <a:r>
                        <a:rPr lang="de-DE" dirty="0" smtClean="0"/>
                        <a:t>4</a:t>
                      </a:r>
                      <a:endParaRPr lang="de-DE" dirty="0"/>
                    </a:p>
                  </a:txBody>
                  <a:tcPr/>
                </a:tc>
                <a:tc>
                  <a:txBody>
                    <a:bodyPr/>
                    <a:lstStyle/>
                    <a:p>
                      <a:r>
                        <a:rPr lang="de-DE" dirty="0" smtClean="0"/>
                        <a:t>1</a:t>
                      </a:r>
                      <a:endParaRPr lang="de-DE" dirty="0"/>
                    </a:p>
                  </a:txBody>
                  <a:tcPr/>
                </a:tc>
              </a:tr>
              <a:tr h="1094232">
                <a:tc>
                  <a:txBody>
                    <a:bodyPr/>
                    <a:lstStyle/>
                    <a:p>
                      <a:r>
                        <a:rPr lang="es-ES" dirty="0" smtClean="0"/>
                        <a:t>Jefaturas</a:t>
                      </a:r>
                      <a:r>
                        <a:rPr lang="es-ES" baseline="0" dirty="0" smtClean="0"/>
                        <a:t> de departamento</a:t>
                      </a:r>
                      <a:endParaRPr lang="de-DE" dirty="0"/>
                    </a:p>
                  </a:txBody>
                  <a:tcPr/>
                </a:tc>
                <a:tc>
                  <a:txBody>
                    <a:bodyPr/>
                    <a:lstStyle/>
                    <a:p>
                      <a:r>
                        <a:rPr lang="de-DE" dirty="0" smtClean="0"/>
                        <a:t>1</a:t>
                      </a:r>
                      <a:endParaRPr lang="de-DE" dirty="0"/>
                    </a:p>
                  </a:txBody>
                  <a:tcPr/>
                </a:tc>
                <a:tc>
                  <a:txBody>
                    <a:bodyPr/>
                    <a:lstStyle/>
                    <a:p>
                      <a:r>
                        <a:rPr lang="de-DE" dirty="0" smtClean="0"/>
                        <a:t>2</a:t>
                      </a:r>
                      <a:endParaRPr lang="de-DE" dirty="0"/>
                    </a:p>
                  </a:txBody>
                  <a:tcPr/>
                </a:tc>
              </a:tr>
              <a:tr h="1094232">
                <a:tc>
                  <a:txBody>
                    <a:bodyPr/>
                    <a:lstStyle/>
                    <a:p>
                      <a:r>
                        <a:rPr lang="es-ES" dirty="0" smtClean="0"/>
                        <a:t>Coordinación</a:t>
                      </a:r>
                      <a:r>
                        <a:rPr lang="es-ES" baseline="0" dirty="0" smtClean="0"/>
                        <a:t> de planes y programas</a:t>
                      </a:r>
                      <a:endParaRPr lang="de-DE" dirty="0"/>
                    </a:p>
                  </a:txBody>
                  <a:tcPr/>
                </a:tc>
                <a:tc>
                  <a:txBody>
                    <a:bodyPr/>
                    <a:lstStyle/>
                    <a:p>
                      <a:r>
                        <a:rPr lang="de-DE" dirty="0" smtClean="0"/>
                        <a:t>2</a:t>
                      </a:r>
                      <a:endParaRPr lang="de-DE" dirty="0"/>
                    </a:p>
                  </a:txBody>
                  <a:tcPr/>
                </a:tc>
                <a:tc>
                  <a:txBody>
                    <a:bodyPr/>
                    <a:lstStyle/>
                    <a:p>
                      <a:r>
                        <a:rPr lang="de-DE" dirty="0" smtClean="0"/>
                        <a:t>1</a:t>
                      </a:r>
                      <a:endParaRPr lang="de-DE" dirty="0"/>
                    </a:p>
                  </a:txBody>
                  <a:tcPr/>
                </a:tc>
              </a:tr>
            </a:tbl>
          </a:graphicData>
        </a:graphic>
      </p:graphicFrame>
    </p:spTree>
    <p:extLst>
      <p:ext uri="{BB962C8B-B14F-4D97-AF65-F5344CB8AC3E}">
        <p14:creationId xmlns:p14="http://schemas.microsoft.com/office/powerpoint/2010/main" val="24253959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2154</Words>
  <Application>Microsoft Office PowerPoint</Application>
  <PresentationFormat>Presentación en pantalla (4:3)</PresentationFormat>
  <Paragraphs>162</Paragraphs>
  <Slides>92</Slides>
  <Notes>0</Notes>
  <HiddenSlides>0</HiddenSlides>
  <MMClips>0</MMClips>
  <ScaleCrop>false</ScaleCrop>
  <HeadingPairs>
    <vt:vector size="4" baseType="variant">
      <vt:variant>
        <vt:lpstr>Tema</vt:lpstr>
      </vt:variant>
      <vt:variant>
        <vt:i4>1</vt:i4>
      </vt:variant>
      <vt:variant>
        <vt:lpstr>Títulos de diapositiva</vt:lpstr>
      </vt:variant>
      <vt:variant>
        <vt:i4>92</vt:i4>
      </vt:variant>
    </vt:vector>
  </HeadingPairs>
  <TitlesOfParts>
    <vt:vector size="93" baseType="lpstr">
      <vt:lpstr>Tema de Office</vt:lpstr>
      <vt:lpstr>DIAGNÓSTICO Estado de coeducación en la EOI de San Fernando</vt:lpstr>
      <vt:lpstr>¿PARA QUÉ UN DIAGNÓSTICO?</vt:lpstr>
      <vt:lpstr>alumnado adulto sobre un panel de 89 personas</vt:lpstr>
      <vt:lpstr>1. SEXO DE LA PERSONA ENCUESTADA</vt:lpstr>
      <vt:lpstr>2. HOMBRES Y MUJERES TIENEN EL MISMO DERECHO A TRABAJAR FUERA DE CASA</vt:lpstr>
      <vt:lpstr>3. UNA MUJER NO TIENE POR QUÉ OCUPARSE ELLA SOLA DE LAS TAREAS DOMÉSTICAS. NO ES SÓLO SU RESPONSABILIDAD (SÍ: ESTOY DE ACUERDO.  NO: NO ESTOY DE ACUERDO.)</vt:lpstr>
      <vt:lpstr>4. EN CASA, TODOS DEBEMOS AYUDAR</vt:lpstr>
      <vt:lpstr>5. LOS PROBLEMAS EN PAREJA SE SOLUCIONAN HABLANDO, NO GRITANDO NI INSULTANDO</vt:lpstr>
      <vt:lpstr>6. MI NOVIA / AMIGA / HERMANA PUEDE SALIR A LA CALLE VESTIDA COMO ELLA DECIDA</vt:lpstr>
      <vt:lpstr>7. SABRÍA A QUIÉN DIRIGIRME EN CASO DE SUFRIR MALTRATO O EN CASO DE QUE ALGUIEN DE MI ENTORNO LO SUFRIERA</vt:lpstr>
      <vt:lpstr>8. LOS CELOS Y LA POSESIÓN SON UNA FORMA DE MALTRATO</vt:lpstr>
      <vt:lpstr>9. UN HOMBRE Y UNA MUJER DEBERÍAN COBRAR LO MISMO EN SU TRABAJO</vt:lpstr>
      <vt:lpstr>10. UN HOMBRE Y UNA MUJER ESTÁN IGUALMENTE CAPACITADOS PARA EL MISMO TRABAJO</vt:lpstr>
      <vt:lpstr>11. TENGO EL MISMO RESPETO HACIA UN PROFESOR QUE HACIA UNA PROFESORA</vt:lpstr>
      <vt:lpstr>ANÁLISIS DEL CUESTIONARIO PARA EL ALUMNADO ADULTO </vt:lpstr>
      <vt:lpstr>alumnADO menor de edad</vt:lpstr>
      <vt:lpstr>¿Eres … chico o chica?</vt:lpstr>
      <vt:lpstr>¿Podrías contarme alguna situación de clase o anécdota en la que salgan a relucir las actitudes sexistas de tus compañer@s?</vt:lpstr>
      <vt:lpstr>¿Podrías contarme alguna anécdota en la que algún/a profesor/a haya tenido un comportamiento de los que podemos llamar sexista? </vt:lpstr>
      <vt:lpstr>¿Podrías contarme alguna anécdota referida a tu familia en la que se podrían detectar actitudes sexistas?</vt:lpstr>
      <vt:lpstr>A poco que reflexionemos sobre la vida humana en la sociedad en que vivimos, podríamos afirmar claramente que las mujeres lo tienen mucho más fácil que los hombres en la vida. Se les respeta, mima y tienen todo tipo de posibilidades y oportunidades, derechos, etc. para prosperar en el mundo en que vivimos. ¿Qué te parece lo que acabo de decirte? ¿Realmente piensas que esta vida actual favorece más a las personas del sexo femenino que a las del masculino?</vt:lpstr>
      <vt:lpstr>Vamos a echar a volar la imaginación. Vamos a intentar imaginar las características de la persona ideal que en un futuro podría ser quien dirige el centro, o quien ocupa la Jefatura de Estudios o la secretaría. ¿De qué sexo te la imaginas?, se sincero/a por favor. ¿Por qué crees que has dado esa respuesta? ¿Qué es lo que crees que te ha condicionado para responder en ese sentido? </vt:lpstr>
      <vt:lpstr>¿Qué les dirías a las personas que ponen cuidado para usar un lenguaje no sexista? ¿Qué dices u opinas de esas personas?</vt:lpstr>
      <vt:lpstr>¿Cuéntame cómo reaccionas si tu profesorado usa un lenguaje no sexista en el aula? ¿Y cuando usan lenguaje sexista o discriminatorio? </vt:lpstr>
      <vt:lpstr>Si los chicos dentro del aula empiezan a ponerse chulos frente a las chicas haciéndoles bromas referidas a su condición sexual, ¿Cuál sería tu reacción? Y si fuera al revés ¿cuál sería tu reacción? </vt:lpstr>
      <vt:lpstr>Ahora te toca una de memoria. Dime los nombres de todas las mujeres o hechos y hazañas referidas a mujeres que aparezcan en los libros de texto o en los temarios que trabajas en clase. </vt:lpstr>
      <vt:lpstr>Si eres chica contesta directamente y; si eres chico, imagínate que eres chica y contesta: ¿te sientes representada en el mundo de los libros de texto que se utilizan en la escuela? </vt:lpstr>
      <vt:lpstr>Análisis del cuestionario para el alumnado menor de edad</vt:lpstr>
      <vt:lpstr>Madres y padres de alumnado menor de edad</vt:lpstr>
      <vt:lpstr>SEXO </vt:lpstr>
      <vt:lpstr>¿TRABAJA FUERA DE CASA?</vt:lpstr>
      <vt:lpstr>¿SU PAREJA TRABAJA FUERA DE CASA?</vt:lpstr>
      <vt:lpstr>¿VALORA USTED EL TRABAJO DOMÉSTICO COMO UN TRABAJO MÁS?</vt:lpstr>
      <vt:lpstr>¿FOMENTA EN SU HIJO ACTITUDES DE COLABORACIÓN EN LAS TAREAS DOMÉSTICAS?</vt:lpstr>
      <vt:lpstr>¿Y EN SU HIJA?</vt:lpstr>
      <vt:lpstr>De las siguientes tareas señale quién las realiza: hacer arreglos de la casa</vt:lpstr>
      <vt:lpstr>Conducir</vt:lpstr>
      <vt:lpstr>Barrer</vt:lpstr>
      <vt:lpstr>Llevar el coche al taller</vt:lpstr>
      <vt:lpstr>Ayudar a l@s hij@s con las tareas escolares</vt:lpstr>
      <vt:lpstr>Hacer la compra</vt:lpstr>
      <vt:lpstr>Lavar</vt:lpstr>
      <vt:lpstr>Llevar a l@s hij@s al centro médico</vt:lpstr>
      <vt:lpstr>Asistir a las reuniones de la escuela</vt:lpstr>
      <vt:lpstr>Cocinar</vt:lpstr>
      <vt:lpstr>¿CREE QUE HOY DÍA, EN NUESTRA SOCIEDAD, LA MUJER TIENE LOS MISMOS DERECHOS QUE EL HOMBRE?</vt:lpstr>
      <vt:lpstr>¿CREE QUE HOY DÍA LA MUJER PUEDE ACCEDER A CUALQUIER PUESTO DE TRABAJO?</vt:lpstr>
      <vt:lpstr>¿EXISTEN AÚN PROFESIONES QUE SON DE LA PARCELA EXCLUSIVA DEL HOMBRE O DE LA MUJER?</vt:lpstr>
      <vt:lpstr>¿Cuáles?</vt:lpstr>
      <vt:lpstr>¿CREE QUE EL HOMBRE EN GENERAL COMPARTE CON LA MUJER EL TRABAJO DOMÉSTICO Y LOS PROBLEMAS DERIVADOS DE LA EDUCACIÓN DE L@S HIJ@S?</vt:lpstr>
      <vt:lpstr>¿Es frecuente que en su casa su hij@ oiga expresiones parecidas a estas? “Las mujeres no hacen eso porque son cosas de hombres” o al contrario.</vt:lpstr>
      <vt:lpstr>¿Le riñe a su hij@ cuando hace cosas que cree que son propias del otro sexo?</vt:lpstr>
      <vt:lpstr>En su hogar, ¿quién cree que tiene más libertad de horarios?</vt:lpstr>
      <vt:lpstr>Cuando compra regalos a sus hij@s ¿piensa y elige aquellos que cree que son propios de su sexo?</vt:lpstr>
      <vt:lpstr>¿Es frecuente que en su familia se reproduzca las siguientes imágenes? La madre arreglando la casa, el padre sentado en el sillón.</vt:lpstr>
      <vt:lpstr>El padre en el bar con los amigos, la madre en casa con l@s hij@s.</vt:lpstr>
      <vt:lpstr>El padre lavando, la madre en el bar</vt:lpstr>
      <vt:lpstr>La madre planchando, el padre leyendo el periódico</vt:lpstr>
      <vt:lpstr>El padre tramitando papeles</vt:lpstr>
      <vt:lpstr>El padre conduciendo, la madre descansando</vt:lpstr>
      <vt:lpstr>¿A qué daría más importancia? </vt:lpstr>
      <vt:lpstr>EN GENERAL, ¿CREE QUE A LA HORA DE ASISTIR A LOS MISMOS LUGARES CON L@S AMIG@S TIENEN LA MISMA LIBERTAD LOS HIJOS QUE LAS HIJAS?</vt:lpstr>
      <vt:lpstr>¿CREE QUE LOS HOMBRES, EN GENERAL, ESTÁN MENOS CAPACITADOS QUE LAMUJER PARA LOS TRABAJOS DOMÉSTICOS?</vt:lpstr>
      <vt:lpstr>¿CREE QUE LOS PADRES Y LAS MADRES, EN LÍNEAS GENERALES, CONSIDERAN MADUROS ANTES A LOS HIJOS QUE A LAS HIJAS?</vt:lpstr>
      <vt:lpstr>¿CONSIDERA FRECUENTE QUE OTROS PADRES Y MADRES RECRIMINEN A L@S HIJ@S POR LAS SIGUIENTES ACCIONES?</vt:lpstr>
      <vt:lpstr>Sólo 4 personas han realizado el cuestionario, con lo que los resultados que arrojan dicho cuestionario no deberían tomarse como algo realmente representativo. Todas manifiestan ser mujeres que expresan lo siguiente:   1) Todas, al igual que sus parejas, trabajan fuera de casa.  2) Todas valoran el trabajo doméstico como un trabajo más.  3) Todas fomentan que sus hijos e hijas (sin distinción de sexo) ayuden con las tareas domésticas. 4) La mitad dice que solo el padre realiza arreglos en la casa y lleva el coche al taller, y la otra mitad dice que ambos (padre y madre). 5) Ambos (padre y madre) conducen, ayudan a los hij@s con los deberes, y hacen la compra. 6) ¾ dicen que ambos barren y que asisten a reuniones de la escuela. ¼ solo la madre. 7) ¾ dicen que solo la madre lava. ¼ ambos.  8) ¾ dicen que ambos llevan a los hij@s al médico. ¼ solo la madre.  9) La mitad dice que solo la madre cocina y la otra mitad dice que ambos lo hacen. 10) ¾ piensa que la mujer tiene menos derechos que el hombre y que no puede acceder a cualquier puesto de trabajo. ¼ piensa que tienen los mismos derechos y que las mujeres pueden conseguir cualquier trabajo. 11) La mitad opina que aún existen profesiones exclusivas para hombres (ingenierías, gestión de empresas, bomberos, soldados). La otra mitad opina lo contrario. 12) ¾ opina que los hombres no comparten las tareas domésticas y la educación de los hij@s con las mujeres. 13) Todas dicen que en sus hogares no se escuchan frases como esta: “Las mujeres no hacen eso porque son cosas de hombres” y que la imagen de la madre arreglando la casa y el padre sentado en el sillón no existe. Tampoco el padre en el bar y la madre con los hij@s. Tampoco el padre lavando y la madre en el bar. Tampoco la madre planchando y el padre leyendo el periódico.  14) Todas expresan que no riñen a sus hij@s cuando hacen cosas “típicas” del sexo contrario. 15) Todas manifiestan que tanto hijos como hijas tienen la misma libertad de horarios. 16) ¾ no tienen en cuenta el sexo del hij@ a la hora de regalarles algo. ¼ sí lo hace.  17) ¾ dice que el padre es el encargado de tramitar papeles. ¼ dice que no es así. 18) ¾ dice que el padre es el que conduce mientras la madre descansa. ¼ dice que no es así.  19) Todas le dan la misma importancia al hecho de que tanto sus hijos como sus hijas mantuvieran relaciones sexuales (sin distinción de sexo). 20) ¾ piensa que los hijos y las hijas tienen la misma libertad a la hora de salir por ahí. ¼ piensa que no es así. 21) Todas creen que los hombres no están menos capacitados que las mujeres para realizar las tareas domésticas. 22) Todas estiman que los hijos no maduran antes que las hijas.  23) La mitad piensa que los padres recriminan frecuentemente a sus hijos por jugar con muñecas o coser, y a sus hijas por jugar con coches o al fútbol. La otra mitad no lo considera así.         </vt:lpstr>
      <vt:lpstr>PROFESORADO</vt:lpstr>
      <vt:lpstr>¿ HAS ANALIZADO LOS RASGOS SEXISTAS EN TU LIBRO DE TEXTO ?</vt:lpstr>
      <vt:lpstr>¿ PROGRAMAS QUINCENALMENTE ACTIVIDADES DEL PLAN DE IGUALDAD?</vt:lpstr>
      <vt:lpstr>DIAGNÓSTICO DE AGRUPAMIENTO DEL ALUMNADO EN FUNCIÓN DEL SEXO</vt:lpstr>
      <vt:lpstr>Gran grupo aula</vt:lpstr>
      <vt:lpstr>Pequeños grupos de trabajo</vt:lpstr>
      <vt:lpstr>Grupos Whatsapp</vt:lpstr>
      <vt:lpstr>Agrupamientos recreo</vt:lpstr>
      <vt:lpstr>Otros aspectos</vt:lpstr>
      <vt:lpstr>Propuestas </vt:lpstr>
      <vt:lpstr>Uso del lenguaje no sexista. Observaciones</vt:lpstr>
      <vt:lpstr>Uso del lenguaje no sexista. EN LOS CARTELES DEL AULA</vt:lpstr>
      <vt:lpstr>Uso del lenguaje no sexista. EN LA PROGRAMACIÓN DE AULA</vt:lpstr>
      <vt:lpstr>Uso del lenguaje no sexista. EN LA PIZARRA </vt:lpstr>
      <vt:lpstr>Uso del lenguaje no sexista. EN LAS EXPLICACIONES DIARIAS AL ALUMNADO</vt:lpstr>
      <vt:lpstr>Uso del lenguaje no sexista. EN LA PAGINA WEB DEL CENTRO </vt:lpstr>
      <vt:lpstr>Uso del lenguaje no sexista. EN LA DOCUMENTACIÓN ENVIADA A LA FAMILIA</vt:lpstr>
      <vt:lpstr>ANÁLISIS DEL CUESTIONARIO PARA EL PROFESORADO</vt:lpstr>
      <vt:lpstr>DOCUMENTOS</vt:lpstr>
      <vt:lpstr>Presentación de PowerPoint</vt:lpstr>
      <vt:lpstr>Presentación de PowerPoint</vt:lpstr>
      <vt:lpstr>CARTELERÍA Y MURALES Observación cualitativa</vt:lpstr>
      <vt:lpstr>Presentación de PowerPoint</vt:lpstr>
      <vt:lpstr>Blog</vt:lpstr>
      <vt:lpstr>PROFESORADO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Estado de coeducación en la EOI de San Fernando</dc:title>
  <dc:creator>Jose</dc:creator>
  <cp:lastModifiedBy>EOI</cp:lastModifiedBy>
  <cp:revision>31</cp:revision>
  <dcterms:created xsi:type="dcterms:W3CDTF">2017-01-25T11:28:26Z</dcterms:created>
  <dcterms:modified xsi:type="dcterms:W3CDTF">2017-02-06T16:13:11Z</dcterms:modified>
</cp:coreProperties>
</file>