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custShowLst>
    <p:custShow name="Presentación personalizad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F1A1E2-20C2-4FFD-B6E4-3F169FF68C69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09FB72-0314-4B58-AEB9-19B2001E00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smtClean="0"/>
              <a:t> Uso de las TAC en el aula de </a:t>
            </a:r>
            <a:r>
              <a:rPr lang="es-ES" dirty="0" err="1" smtClean="0"/>
              <a:t>Ed.Musical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Amador Checa</a:t>
            </a:r>
            <a:endParaRPr lang="es-E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4"/>
            <a:ext cx="9144000" cy="571376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28596" y="0"/>
            <a:ext cx="956689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En esta tabla de registro, se nos volcarán los resultados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tod@s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los </a:t>
            </a:r>
            <a:r>
              <a:rPr lang="es-ES" dirty="0" err="1" smtClean="0">
                <a:solidFill>
                  <a:schemeClr val="bg2">
                    <a:lumMod val="25000"/>
                  </a:schemeClr>
                </a:solidFill>
              </a:rPr>
              <a:t>alumn@s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de todas las actividades de la unidad</a:t>
            </a:r>
          </a:p>
          <a:p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o de las actividades que les mandemos por mensaje.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85918" y="1500174"/>
            <a:ext cx="6957354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ADEMÁS DE ESTA PLATAFORMA CON LA QUE TRABAJAR </a:t>
            </a:r>
          </a:p>
          <a:p>
            <a:r>
              <a:rPr lang="es-ES" dirty="0" smtClean="0">
                <a:latin typeface="Comic Sans MS" pitchFamily="66" charset="0"/>
              </a:rPr>
              <a:t>EL LIBRO DIGITAL CON TODOS LOS RECURSOS QUE NOS </a:t>
            </a:r>
          </a:p>
          <a:p>
            <a:r>
              <a:rPr lang="es-ES" dirty="0" smtClean="0">
                <a:latin typeface="Comic Sans MS" pitchFamily="66" charset="0"/>
              </a:rPr>
              <a:t>OFRECE, PODEMOS UTILIZAR OTROS COMO EL QUE OS </a:t>
            </a:r>
          </a:p>
          <a:p>
            <a:r>
              <a:rPr lang="es-ES" dirty="0" smtClean="0">
                <a:latin typeface="Comic Sans MS" pitchFamily="66" charset="0"/>
              </a:rPr>
              <a:t>MUESTRO A CONTINUACIÓN.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928794" y="3786190"/>
            <a:ext cx="7293984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ES UNA WEB QUE PERTENECE A UNA COMUNIDAD DE </a:t>
            </a:r>
          </a:p>
          <a:p>
            <a:r>
              <a:rPr lang="es-ES" dirty="0" smtClean="0">
                <a:latin typeface="Comic Sans MS" pitchFamily="66" charset="0"/>
              </a:rPr>
              <a:t>APRENDIZAJE DONDE NOS REGISTRAMOS, CONFIGURAMOS</a:t>
            </a:r>
          </a:p>
          <a:p>
            <a:r>
              <a:rPr lang="es-ES" dirty="0" smtClean="0">
                <a:latin typeface="Comic Sans MS" pitchFamily="66" charset="0"/>
              </a:rPr>
              <a:t>NUESTRO PERFIL Y PODEMOS CREAR GRUPOS DE TRABAJO </a:t>
            </a:r>
          </a:p>
          <a:p>
            <a:r>
              <a:rPr lang="es-ES" dirty="0" smtClean="0">
                <a:latin typeface="Comic Sans MS" pitchFamily="66" charset="0"/>
              </a:rPr>
              <a:t>NUESTROS ALUMN@S COMO VERÉIS A CONTINUACIÓN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in título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6215082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-12432"/>
            <a:ext cx="9144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S" sz="1200" dirty="0" smtClean="0">
                <a:solidFill>
                  <a:srgbClr val="C00000"/>
                </a:solidFill>
              </a:rPr>
              <a:t>En ella, pueden participar </a:t>
            </a:r>
            <a:r>
              <a:rPr lang="es-ES" sz="1200" dirty="0">
                <a:solidFill>
                  <a:srgbClr val="C00000"/>
                </a:solidFill>
              </a:rPr>
              <a:t>los </a:t>
            </a:r>
            <a:r>
              <a:rPr lang="es-ES" sz="1200" dirty="0" err="1">
                <a:solidFill>
                  <a:srgbClr val="C00000"/>
                </a:solidFill>
              </a:rPr>
              <a:t>alumn@s</a:t>
            </a:r>
            <a:r>
              <a:rPr lang="es-ES" sz="1200" dirty="0">
                <a:solidFill>
                  <a:srgbClr val="C00000"/>
                </a:solidFill>
              </a:rPr>
              <a:t> en la </a:t>
            </a:r>
            <a:r>
              <a:rPr lang="es-ES" sz="1200" dirty="0" smtClean="0">
                <a:solidFill>
                  <a:srgbClr val="C00000"/>
                </a:solidFill>
              </a:rPr>
              <a:t>creación </a:t>
            </a:r>
            <a:r>
              <a:rPr lang="es-ES" sz="1200" dirty="0">
                <a:solidFill>
                  <a:srgbClr val="C00000"/>
                </a:solidFill>
              </a:rPr>
              <a:t>de mapas </a:t>
            </a:r>
            <a:r>
              <a:rPr lang="es-ES" sz="1200" dirty="0" smtClean="0">
                <a:solidFill>
                  <a:srgbClr val="C00000"/>
                </a:solidFill>
              </a:rPr>
              <a:t>mentales, fichas, diapositivas, apuntes, test del contenido trabajado o por trabajar o diagramas. Además, nos permite utilizar recursos ya elaborados por otras personas que estén relacionadas con la temática de nuestro grupo.</a:t>
            </a:r>
            <a:endParaRPr lang="es-E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6000760" y="6143644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286512" y="5929330"/>
            <a:ext cx="212750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Recursos relacionados con nuestro área</a:t>
            </a:r>
            <a:endParaRPr lang="es-ES" sz="1400" dirty="0"/>
          </a:p>
        </p:txBody>
      </p:sp>
      <p:sp>
        <p:nvSpPr>
          <p:cNvPr id="5" name="4 Flecha derecha"/>
          <p:cNvSpPr/>
          <p:nvPr/>
        </p:nvSpPr>
        <p:spPr>
          <a:xfrm>
            <a:off x="6072198" y="2000240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429388" y="2000240"/>
            <a:ext cx="2642070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Mapa mental elaborado</a:t>
            </a:r>
          </a:p>
          <a:p>
            <a:r>
              <a:rPr lang="es-ES" sz="1400" dirty="0" smtClean="0"/>
              <a:t>en clase con la participación</a:t>
            </a:r>
          </a:p>
          <a:p>
            <a:r>
              <a:rPr lang="es-ES" sz="1400" dirty="0" smtClean="0"/>
              <a:t>del alumnado.</a:t>
            </a:r>
            <a:endParaRPr lang="es-ES" sz="1400" dirty="0"/>
          </a:p>
        </p:txBody>
      </p:sp>
      <p:sp>
        <p:nvSpPr>
          <p:cNvPr id="7" name="6 Flecha izquierda y arriba"/>
          <p:cNvSpPr/>
          <p:nvPr/>
        </p:nvSpPr>
        <p:spPr>
          <a:xfrm>
            <a:off x="857224" y="2214554"/>
            <a:ext cx="214314" cy="21431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" y="2143116"/>
            <a:ext cx="785786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Grupos </a:t>
            </a:r>
          </a:p>
          <a:p>
            <a:r>
              <a:rPr lang="es-ES" sz="1100" dirty="0" smtClean="0"/>
              <a:t>creados</a:t>
            </a:r>
            <a:endParaRPr lang="es-ES" sz="11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8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 13.png">
            <a:hlinkClick r:id="" action="ppaction://hlinkshowjump?jump=nextslide"/>
            <a:hlinkHover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8" y="1481138"/>
            <a:ext cx="8050083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Veamos el mapa mental creado en clase en el que los </a:t>
            </a:r>
            <a:r>
              <a:rPr lang="es-ES" sz="2000" dirty="0" err="1" smtClean="0"/>
              <a:t>alumn@s</a:t>
            </a:r>
            <a:r>
              <a:rPr lang="es-ES" sz="2000" dirty="0" smtClean="0"/>
              <a:t> participan y pueden continuar con su edición desde casa.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57224" y="5977075"/>
            <a:ext cx="773131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Si pinchamos en los distintos </a:t>
            </a:r>
            <a:r>
              <a:rPr lang="es-ES" sz="1400" b="1" dirty="0" smtClean="0"/>
              <a:t>clips</a:t>
            </a:r>
            <a:r>
              <a:rPr lang="es-ES" sz="1400" dirty="0" smtClean="0"/>
              <a:t> podemos ir viendo el desarrollo del mapa.</a:t>
            </a:r>
            <a:endParaRPr lang="es-ES" sz="1400" dirty="0"/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3929058" y="3429000"/>
            <a:ext cx="3214710" cy="2571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3786182" y="2571744"/>
            <a:ext cx="3714776" cy="3429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6200000" flipV="1">
            <a:off x="1678761" y="4036223"/>
            <a:ext cx="350046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 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3357554" y="2571744"/>
            <a:ext cx="5715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143372" y="2285992"/>
            <a:ext cx="2957861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Aquí hemos introducido </a:t>
            </a:r>
          </a:p>
          <a:p>
            <a:r>
              <a:rPr lang="es-ES" dirty="0" smtClean="0"/>
              <a:t>un enlace de un video que pinchando sobre él nos lleva directamente a visionarlo.</a:t>
            </a:r>
            <a:endParaRPr lang="es-E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 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7000892" y="0"/>
            <a:ext cx="45719" cy="571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643570" y="571480"/>
            <a:ext cx="350043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Continuamos viendo el desarrollo del mapa general.</a:t>
            </a:r>
            <a:endParaRPr lang="es-ES" sz="1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n título 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Sin título 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15989">
            <a:off x="245257" y="1271568"/>
            <a:ext cx="2968442" cy="1668934"/>
          </a:xfrm>
        </p:spPr>
      </p:pic>
      <p:pic>
        <p:nvPicPr>
          <p:cNvPr id="6" name="5 Marcador de contenido" descr="Sin título 1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010759">
            <a:off x="3386353" y="2200518"/>
            <a:ext cx="2467597" cy="1387346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2968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Aquí vemos una pequeña muestra de algunos recursos</a:t>
            </a:r>
            <a:endParaRPr lang="es-ES" dirty="0"/>
          </a:p>
        </p:txBody>
      </p:sp>
      <p:pic>
        <p:nvPicPr>
          <p:cNvPr id="7" name="6 Imagen" descr="Sin título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78149">
            <a:off x="1001213" y="2545773"/>
            <a:ext cx="2559332" cy="1392478"/>
          </a:xfrm>
          <a:prstGeom prst="rect">
            <a:avLst/>
          </a:prstGeom>
        </p:spPr>
      </p:pic>
      <p:pic>
        <p:nvPicPr>
          <p:cNvPr id="8" name="7 Imagen" descr="Sin título 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2796">
            <a:off x="3667397" y="1189459"/>
            <a:ext cx="2477506" cy="1392917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643307" y="4714884"/>
            <a:ext cx="5500693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>
                <a:latin typeface="Gill Sans Ultra Bold" pitchFamily="34" charset="0"/>
              </a:rPr>
              <a:t>Existen muchos más, y os animo a</a:t>
            </a:r>
          </a:p>
          <a:p>
            <a:r>
              <a:rPr lang="es-ES" sz="2000" dirty="0" smtClean="0">
                <a:latin typeface="Gill Sans Ultra Bold" pitchFamily="34" charset="0"/>
              </a:rPr>
              <a:t>que investiguéis y los utilicéis, pues debemos de utilizar métodos acorde con la época en la que nos ha tocado enseñar.</a:t>
            </a:r>
            <a:endParaRPr lang="es-ES" sz="2000" dirty="0">
              <a:latin typeface="Gill Sans Ultra Bold" pitchFamily="34" charset="0"/>
            </a:endParaRPr>
          </a:p>
        </p:txBody>
      </p:sp>
      <p:pic>
        <p:nvPicPr>
          <p:cNvPr id="10" name="9 Imagen" descr="Sin título 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08423">
            <a:off x="5000628" y="1785926"/>
            <a:ext cx="3301371" cy="1856115"/>
          </a:xfrm>
          <a:prstGeom prst="rect">
            <a:avLst/>
          </a:prstGeom>
        </p:spPr>
      </p:pic>
      <p:pic>
        <p:nvPicPr>
          <p:cNvPr id="11" name="10 Imagen" descr="Sin títul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95745">
            <a:off x="1661557" y="2936752"/>
            <a:ext cx="3301371" cy="1856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Complejidad técnica y formación</a:t>
            </a:r>
            <a:endParaRPr lang="es-ES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1538" y="2285992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La complejidad técnica de las aplicaciones es mínima, son muy intuitivas </a:t>
            </a:r>
            <a:r>
              <a:rPr lang="es-ES" dirty="0" smtClean="0"/>
              <a:t>a </a:t>
            </a:r>
            <a:r>
              <a:rPr lang="es-ES" dirty="0" smtClean="0"/>
              <a:t>la hora de manejarlas, solo es necesario dedicar un poquito </a:t>
            </a:r>
            <a:r>
              <a:rPr lang="es-ES" dirty="0" smtClean="0"/>
              <a:t>de tiempo </a:t>
            </a:r>
            <a:r>
              <a:rPr lang="es-ES" dirty="0" smtClean="0"/>
              <a:t>a investigar las posibilidades y recursos que nos ofrecen muchas </a:t>
            </a:r>
            <a:r>
              <a:rPr lang="es-ES" dirty="0" smtClean="0"/>
              <a:t>de estas herramientas.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2000240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Como habéis podido comprobar…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1538" y="4000504"/>
            <a:ext cx="714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necesitamos ser expertos en la materia ni tener un nivel</a:t>
            </a:r>
          </a:p>
          <a:p>
            <a:r>
              <a:rPr lang="es-ES" dirty="0" smtClean="0"/>
              <a:t>alto de informática.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28728" y="5286388"/>
            <a:ext cx="5985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</a:rPr>
              <a:t>“Ganas de empezar y </a:t>
            </a:r>
          </a:p>
          <a:p>
            <a:r>
              <a:rPr lang="es-ES" sz="2800" dirty="0" smtClean="0">
                <a:solidFill>
                  <a:srgbClr val="FFC000"/>
                </a:solidFill>
              </a:rPr>
              <a:t>dejar de lado el miedo a utilizar”.</a:t>
            </a:r>
            <a:endParaRPr lang="es-ES" sz="2800" dirty="0">
              <a:solidFill>
                <a:srgbClr val="FFC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1538" y="4786322"/>
            <a:ext cx="426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Personalmente, lo defino como</a:t>
            </a:r>
            <a:r>
              <a:rPr lang="es-ES" dirty="0" smtClean="0"/>
              <a:t>…</a:t>
            </a:r>
            <a:endParaRPr lang="es-E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112887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l"/>
            <a:r>
              <a:rPr lang="es-ES" sz="1200" dirty="0" smtClean="0"/>
              <a:t>Es una plataforma educativa que poseen prácticamente todas las Editoriales.  Contiene los mismos contenidos que el material digital que nos proporciona la editorial  además de otras herramientas que veremos a continuación, y además, nos ahorramos tener que tener el material físicamente porque accedemos mediante la red a todo nuestro material.</a:t>
            </a:r>
          </a:p>
          <a:p>
            <a:pPr algn="l"/>
            <a:r>
              <a:rPr lang="es-ES" sz="1200" dirty="0" smtClean="0"/>
              <a:t>Lo único que debemos hacer es solicitar la licencia y donde podemos subir todo el material digital de nuestros libros.</a:t>
            </a:r>
            <a:endParaRPr lang="es-ES" sz="1200" dirty="0"/>
          </a:p>
        </p:txBody>
      </p:sp>
      <p:pic>
        <p:nvPicPr>
          <p:cNvPr id="5" name="4 Marcador de posición de imagen" descr="Sin título 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79" b="5079"/>
          <a:stretch>
            <a:fillRect/>
          </a:stretch>
        </p:blipFill>
        <p:spPr/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4857760"/>
            <a:ext cx="8429652" cy="56267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Uso de la aplicación educativa: “BLINKLEARNING”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Libro de texto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l"/>
            <a:r>
              <a:rPr lang="es-ES" dirty="0" smtClean="0"/>
              <a:t>Como podéis comprobar, aquí tenemos todos los temas de nuestro libro de texto.</a:t>
            </a:r>
            <a:endParaRPr lang="es-ES" dirty="0"/>
          </a:p>
        </p:txBody>
      </p:sp>
      <p:pic>
        <p:nvPicPr>
          <p:cNvPr id="5" name="4 Marcador de contenido" descr="Sin título 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457830"/>
            <a:ext cx="7480300" cy="4205615"/>
          </a:xfrm>
        </p:spPr>
      </p:pic>
      <p:sp>
        <p:nvSpPr>
          <p:cNvPr id="6" name="5 Flecha curvada hacia arriba"/>
          <p:cNvSpPr/>
          <p:nvPr/>
        </p:nvSpPr>
        <p:spPr>
          <a:xfrm flipV="1">
            <a:off x="1714480" y="1260141"/>
            <a:ext cx="285752" cy="457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00100" y="1285860"/>
            <a:ext cx="928695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Pinchamos..</a:t>
            </a:r>
            <a:endParaRPr lang="es-ES" sz="1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 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8050083" cy="452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Al abrir uno de los temas, podemos comprobar que nos aparece el contenido, sumándole que nos vienen enlaces, iconos, que nos facilitan el trabajo de búsqueda y un ahorro de tiempo importante.</a:t>
            </a:r>
            <a:endParaRPr lang="es-ES" sz="1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929322" y="4643446"/>
            <a:ext cx="26324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Enlaces de audiciones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14612" y="4714884"/>
            <a:ext cx="2331087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Enlaces de direcciones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Web relacionadas con el 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tema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2571736" y="4786322"/>
            <a:ext cx="1428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izquierda y arriba"/>
          <p:cNvSpPr/>
          <p:nvPr/>
        </p:nvSpPr>
        <p:spPr>
          <a:xfrm>
            <a:off x="5857884" y="5000636"/>
            <a:ext cx="285752" cy="14287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 animBg="1"/>
      <p:bldP spid="6" grpId="0" build="allAtOnce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1600" dirty="0" smtClean="0"/>
              <a:t>Además, la aplicación nos facilita una serie de recursos en la barra de tareas superior como…lápiz, </a:t>
            </a:r>
            <a:r>
              <a:rPr lang="es-ES" sz="1600" dirty="0" err="1" smtClean="0"/>
              <a:t>subrayador</a:t>
            </a:r>
            <a:r>
              <a:rPr lang="es-ES" sz="1600" dirty="0" smtClean="0"/>
              <a:t>, notas, y una serie de herramientas muy útiles.</a:t>
            </a:r>
            <a:endParaRPr lang="es-ES" sz="1600" dirty="0"/>
          </a:p>
        </p:txBody>
      </p:sp>
      <p:pic>
        <p:nvPicPr>
          <p:cNvPr id="3" name="2 Imagen" descr="Sin título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6072198" y="857232"/>
            <a:ext cx="271464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curvada hacia abajo"/>
          <p:cNvSpPr/>
          <p:nvPr/>
        </p:nvSpPr>
        <p:spPr>
          <a:xfrm>
            <a:off x="6786578" y="571480"/>
            <a:ext cx="1143008" cy="357190"/>
          </a:xfrm>
          <a:prstGeom prst="curvedDownArrow">
            <a:avLst>
              <a:gd name="adj1" fmla="val 25000"/>
              <a:gd name="adj2" fmla="val 50000"/>
              <a:gd name="adj3" fmla="val 35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 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Podemos realizar actividades interactivas relacionadas con cada unidad, videos, esquemas, enlaces relacionados…</a:t>
            </a:r>
            <a:endParaRPr lang="es-ES" sz="2000" dirty="0"/>
          </a:p>
        </p:txBody>
      </p:sp>
      <p:sp>
        <p:nvSpPr>
          <p:cNvPr id="5" name="4 Flecha arriba"/>
          <p:cNvSpPr/>
          <p:nvPr/>
        </p:nvSpPr>
        <p:spPr>
          <a:xfrm>
            <a:off x="4857752" y="3929066"/>
            <a:ext cx="71438" cy="7143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Actividades interactivas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4081490" cy="11457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ES" sz="1400" dirty="0" smtClean="0"/>
              <a:t>Podemos hacer actividades interactivas en la PDI y también el alumnado las podrá hacer desde su perfil, donde se las puntuará y nos llegarán los resultados de cada </a:t>
            </a:r>
            <a:r>
              <a:rPr lang="es-ES" sz="1400" dirty="0" err="1" smtClean="0"/>
              <a:t>alumn@a</a:t>
            </a:r>
            <a:r>
              <a:rPr lang="es-ES" sz="1400" dirty="0" smtClean="0"/>
              <a:t> a nuestro perfil</a:t>
            </a:r>
            <a:endParaRPr lang="es-ES" sz="1400" dirty="0"/>
          </a:p>
        </p:txBody>
      </p:sp>
      <p:pic>
        <p:nvPicPr>
          <p:cNvPr id="5" name="4 Marcador de contenido" descr="Sin título 7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457830"/>
            <a:ext cx="7480300" cy="420561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s-ES" dirty="0" smtClean="0"/>
              <a:t>La aplicación nos permite crear nuestras clases, con los </a:t>
            </a:r>
            <a:r>
              <a:rPr lang="es-ES" dirty="0" err="1" smtClean="0"/>
              <a:t>alumn@s</a:t>
            </a:r>
            <a:r>
              <a:rPr lang="es-ES" dirty="0" smtClean="0"/>
              <a:t> de cada grupo. Podemos enviarles deberes con actividades interactivas y mantener contacto con el alumnado a través de la plataforma como veréis a continuación. </a:t>
            </a:r>
            <a:endParaRPr lang="es-ES" dirty="0"/>
          </a:p>
        </p:txBody>
      </p:sp>
      <p:pic>
        <p:nvPicPr>
          <p:cNvPr id="5" name="4 Marcador de posición de imagen" descr="Sin título 5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79" b="5079"/>
          <a:stretch>
            <a:fillRect/>
          </a:stretch>
        </p:blipFill>
        <p:spPr/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Creación de nuestros grupos de </a:t>
            </a:r>
            <a:r>
              <a:rPr lang="es-ES" dirty="0" err="1" smtClean="0"/>
              <a:t>alumn@s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12"/>
            <a:ext cx="7481776" cy="500066"/>
          </a:xfrm>
        </p:spPr>
        <p:txBody>
          <a:bodyPr/>
          <a:lstStyle/>
          <a:p>
            <a:r>
              <a:rPr lang="es-ES" dirty="0" smtClean="0"/>
              <a:t>Deberes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715016"/>
            <a:ext cx="3974592" cy="114298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l"/>
            <a:r>
              <a:rPr lang="es-ES" dirty="0" smtClean="0"/>
              <a:t>Podemos buscar y seleccionar las actividades que queremos que hagan nuestros </a:t>
            </a:r>
            <a:r>
              <a:rPr lang="es-ES" dirty="0" err="1" smtClean="0"/>
              <a:t>alumn@s</a:t>
            </a:r>
            <a:r>
              <a:rPr lang="es-ES" dirty="0" smtClean="0"/>
              <a:t> a través de la aplicación, de las cuales obtendremos las calificaciones de cada una de ellas desde nuestro perfil.</a:t>
            </a:r>
            <a:endParaRPr lang="es-ES" dirty="0"/>
          </a:p>
        </p:txBody>
      </p:sp>
      <p:pic>
        <p:nvPicPr>
          <p:cNvPr id="5" name="4 Marcador de contenido" descr="Sin título 9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0"/>
            <a:ext cx="8632092" cy="5072074"/>
          </a:xfrm>
        </p:spPr>
      </p:pic>
      <p:sp>
        <p:nvSpPr>
          <p:cNvPr id="6" name="5 Flecha derecha"/>
          <p:cNvSpPr/>
          <p:nvPr/>
        </p:nvSpPr>
        <p:spPr>
          <a:xfrm>
            <a:off x="7643834" y="1785926"/>
            <a:ext cx="1428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7643834" y="2143116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7858116" y="1643050"/>
            <a:ext cx="1285884" cy="21544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800" dirty="0" smtClean="0"/>
              <a:t>Mandar mensajes</a:t>
            </a:r>
            <a:endParaRPr lang="es-ES" sz="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929586" y="2000240"/>
            <a:ext cx="1054399" cy="215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800" dirty="0" smtClean="0"/>
              <a:t>Mandar deberes</a:t>
            </a:r>
            <a:endParaRPr lang="es-ES" sz="800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2214546" y="2571744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214546" y="3143248"/>
            <a:ext cx="100013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214546" y="3214686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71472" y="2857496"/>
            <a:ext cx="193828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Elegimos </a:t>
            </a:r>
          </a:p>
          <a:p>
            <a:r>
              <a:rPr lang="es-ES" dirty="0" smtClean="0"/>
              <a:t>actividades</a:t>
            </a:r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  <p:bldP spid="7" grpId="0" animBg="1"/>
      <p:bldP spid="8" grpId="0" build="allAtOnce" animBg="1"/>
      <p:bldP spid="9" grpId="0" build="allAtOnce" animBg="1"/>
      <p:bldP spid="16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468</TotalTime>
  <Words>634</Words>
  <Application>Microsoft Office PowerPoint</Application>
  <PresentationFormat>Presentación en pantalla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  <vt:variant>
        <vt:lpstr>Presentaciones personalizadas</vt:lpstr>
      </vt:variant>
      <vt:variant>
        <vt:i4>1</vt:i4>
      </vt:variant>
    </vt:vector>
  </HeadingPairs>
  <TitlesOfParts>
    <vt:vector size="21" baseType="lpstr">
      <vt:lpstr>Concurrencia</vt:lpstr>
      <vt:lpstr> Uso de las TAC en el aula de Ed.Musical</vt:lpstr>
      <vt:lpstr>Uso de la aplicación educativa: “BLINKLEARNING” </vt:lpstr>
      <vt:lpstr>Libro de texto</vt:lpstr>
      <vt:lpstr>Al abrir uno de los temas, podemos comprobar que nos aparece el contenido, sumándole que nos vienen enlaces, iconos, que nos facilitan el trabajo de búsqueda y un ahorro de tiempo importante.</vt:lpstr>
      <vt:lpstr>Además, la aplicación nos facilita una serie de recursos en la barra de tareas superior como…lápiz, subrayador, notas, y una serie de herramientas muy útiles.</vt:lpstr>
      <vt:lpstr>Podemos realizar actividades interactivas relacionadas con cada unidad, videos, esquemas, enlaces relacionados…</vt:lpstr>
      <vt:lpstr>Actividades interactivas</vt:lpstr>
      <vt:lpstr>Creación de nuestros grupos de alumn@s.</vt:lpstr>
      <vt:lpstr>Deberes</vt:lpstr>
      <vt:lpstr>Diapositiva 10</vt:lpstr>
      <vt:lpstr>Diapositiva 11</vt:lpstr>
      <vt:lpstr>Diapositiva 12</vt:lpstr>
      <vt:lpstr>Diapositiva 13</vt:lpstr>
      <vt:lpstr>Veamos el mapa mental creado en clase en el que los alumn@s participan y pueden continuar con su edición desde casa.</vt:lpstr>
      <vt:lpstr>Diapositiva 15</vt:lpstr>
      <vt:lpstr>Diapositiva 16</vt:lpstr>
      <vt:lpstr>Diapositiva 17</vt:lpstr>
      <vt:lpstr>Aquí vemos una pequeña muestra de algunos recursos</vt:lpstr>
      <vt:lpstr>Complejidad técnica y formación</vt:lpstr>
      <vt:lpstr>Presentación personalizada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Presentación: Uso de las TAC en el aula de Ed. Musical</dc:title>
  <dc:creator>USUARIO</dc:creator>
  <cp:lastModifiedBy>USUARIO</cp:lastModifiedBy>
  <cp:revision>45</cp:revision>
  <dcterms:created xsi:type="dcterms:W3CDTF">2017-01-18T16:26:50Z</dcterms:created>
  <dcterms:modified xsi:type="dcterms:W3CDTF">2017-01-19T18:39:32Z</dcterms:modified>
</cp:coreProperties>
</file>