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3" ContentType="audio/unknown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j-lt"/>
                <a:ea typeface="+mj-ea"/>
                <a:cs typeface="+mj-cs"/>
                <a:sym typeface="Helvetica"/>
              </a:defRPr>
            </a:lvl1pPr>
            <a:lvl2pPr marL="740832" indent="-296332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2pPr>
            <a:lvl3pPr marL="1185332" indent="-296332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3pPr>
            <a:lvl4pPr marL="1629833" indent="-296332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4pPr>
            <a:lvl5pPr marL="2074333" indent="-296333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6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4.png"/><Relationship Id="rId7" Type="http://schemas.openxmlformats.org/officeDocument/2006/relationships/image" Target="../media/image10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chemeClr val="accent1">
                <a:hueOff val="909213"/>
                <a:satOff val="3076"/>
                <a:lumOff val="42594"/>
              </a:schemeClr>
            </a:gs>
            <a:gs pos="100000">
              <a:schemeClr val="accent1">
                <a:hueOff val="974357"/>
                <a:satOff val="3076"/>
                <a:lumOff val="56590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media1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</p:spPr>
      </p:pic>
      <p:sp>
        <p:nvSpPr>
          <p:cNvPr id="120" name="Shape 120"/>
          <p:cNvSpPr/>
          <p:nvPr>
            <p:ph type="ctrTitle"/>
          </p:nvPr>
        </p:nvSpPr>
        <p:spPr>
          <a:xfrm>
            <a:off x="1067541" y="264008"/>
            <a:ext cx="6615246" cy="4285186"/>
          </a:xfrm>
          <a:prstGeom prst="rect">
            <a:avLst/>
          </a:prstGeom>
        </p:spPr>
        <p:txBody>
          <a:bodyPr lIns="0" tIns="0" rIns="0" bIns="0"/>
          <a:lstStyle/>
          <a:p>
            <a:pPr defTabSz="239522">
              <a:defRPr sz="3200"/>
            </a:pPr>
          </a:p>
          <a:p>
            <a:pPr lvl="1" indent="93726" algn="l" defTabSz="239522">
              <a:defRPr b="1" sz="6600">
                <a:solidFill>
                  <a:srgbClr val="53585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BASIC</a:t>
            </a:r>
          </a:p>
          <a:p>
            <a:pPr lvl="2" indent="187452" algn="l" defTabSz="239522">
              <a:defRPr b="1" sz="66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ENGLISH</a:t>
            </a:r>
            <a:r>
              <a:rPr>
                <a:solidFill>
                  <a:schemeClr val="accent1"/>
                </a:solidFill>
              </a:rPr>
              <a:t> </a:t>
            </a:r>
            <a:endParaRPr sz="4100"/>
          </a:p>
          <a:p>
            <a:pPr lvl="5" indent="468630" algn="l" defTabSz="239522">
              <a:defRPr b="1" sz="41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</a:t>
            </a:r>
            <a:r>
              <a:rPr sz="6600">
                <a:solidFill>
                  <a:schemeClr val="accent1"/>
                </a:solidFill>
              </a:rPr>
              <a:t>GRAMMAR</a:t>
            </a:r>
          </a:p>
        </p:txBody>
      </p:sp>
      <p:pic>
        <p:nvPicPr>
          <p:cNvPr id="121" name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23510" y="539148"/>
            <a:ext cx="3879374" cy="4525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44600" y="5312586"/>
            <a:ext cx="10515600" cy="367030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999" vol="50000">
                <p:cTn id="7" fill="hold" display="0">
                  <p:stCondLst>
                    <p:cond delay="indefinite"/>
                  </p:stCondLst>
                </p:cTn>
                <p:tgtEl>
                  <p:spTgt spid="1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0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ctrTitle"/>
          </p:nvPr>
        </p:nvSpPr>
        <p:spPr>
          <a:xfrm>
            <a:off x="1270000" y="2436060"/>
            <a:ext cx="10464800" cy="678498"/>
          </a:xfrm>
          <a:prstGeom prst="rect">
            <a:avLst/>
          </a:prstGeom>
        </p:spPr>
        <p:txBody>
          <a:bodyPr/>
          <a:lstStyle>
            <a:lvl1pPr defTabSz="303783">
              <a:defRPr b="1" sz="3600">
                <a:solidFill>
                  <a:srgbClr val="F38F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Algunos nombres sólo se utilizan en plural:</a:t>
            </a:r>
          </a:p>
        </p:txBody>
      </p:sp>
      <p:sp>
        <p:nvSpPr>
          <p:cNvPr id="180" name="Shape 180"/>
          <p:cNvSpPr/>
          <p:nvPr/>
        </p:nvSpPr>
        <p:spPr>
          <a:xfrm>
            <a:off x="1282662" y="491982"/>
            <a:ext cx="104648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73201">
              <a:defRPr b="1" sz="6400">
                <a:solidFill>
                  <a:srgbClr val="D52D4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 SUSTANTIVO</a:t>
            </a:r>
          </a:p>
        </p:txBody>
      </p:sp>
      <p:sp>
        <p:nvSpPr>
          <p:cNvPr id="181" name="Shape 181"/>
          <p:cNvSpPr/>
          <p:nvPr/>
        </p:nvSpPr>
        <p:spPr>
          <a:xfrm>
            <a:off x="1288645" y="1610214"/>
            <a:ext cx="1045283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Formación del plural</a:t>
            </a:r>
          </a:p>
        </p:txBody>
      </p:sp>
      <p:sp>
        <p:nvSpPr>
          <p:cNvPr id="182" name="Shape 182"/>
          <p:cNvSpPr/>
          <p:nvPr/>
        </p:nvSpPr>
        <p:spPr>
          <a:xfrm>
            <a:off x="1282660" y="3705983"/>
            <a:ext cx="10464805" cy="455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233679">
              <a:defRPr b="1" sz="28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233679">
              <a:defRPr b="1" sz="28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Clothes </a:t>
            </a:r>
            <a:r>
              <a:rPr>
                <a:solidFill>
                  <a:srgbClr val="000000"/>
                </a:solidFill>
              </a:rPr>
              <a:t>(ropa)</a:t>
            </a:r>
          </a:p>
          <a:p>
            <a:pPr algn="l" defTabSz="233679">
              <a:defRPr b="1"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 love your clothes = Me encanta tu ropa</a:t>
            </a:r>
          </a:p>
          <a:p>
            <a:pPr algn="l" defTabSz="233679">
              <a:defRPr b="1" sz="28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Trousers </a:t>
            </a:r>
            <a:r>
              <a:rPr>
                <a:solidFill>
                  <a:srgbClr val="000000"/>
                </a:solidFill>
              </a:rPr>
              <a:t>(pantalón, pantalones)</a:t>
            </a:r>
          </a:p>
          <a:p>
            <a:pPr algn="l" defTabSz="233679">
              <a:defRPr b="1"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My new trousers are black = Mi pantalón nuevo es negro</a:t>
            </a:r>
          </a:p>
          <a:p>
            <a:pPr algn="l" defTabSz="233679">
              <a:defRPr b="1" sz="28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Shorts </a:t>
            </a:r>
            <a:r>
              <a:rPr>
                <a:solidFill>
                  <a:srgbClr val="000000"/>
                </a:solidFill>
              </a:rPr>
              <a:t>(pantalón corto)</a:t>
            </a:r>
          </a:p>
          <a:p>
            <a:pPr algn="l" defTabSz="233679">
              <a:defRPr b="1"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My shorts are yellow = Mi pantalón corto es amarillo</a:t>
            </a:r>
          </a:p>
          <a:p>
            <a:pPr algn="l" defTabSz="233679">
              <a:defRPr b="1" sz="28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Scissors </a:t>
            </a:r>
            <a:r>
              <a:rPr>
                <a:solidFill>
                  <a:srgbClr val="000000"/>
                </a:solidFill>
              </a:rPr>
              <a:t>(tijeras)</a:t>
            </a:r>
          </a:p>
          <a:p>
            <a:pPr algn="l" defTabSz="233679">
              <a:defRPr b="1"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Where are the scissors? = ¿Dónde están las tijeras?</a:t>
            </a:r>
          </a:p>
        </p:txBody>
      </p:sp>
      <p:sp>
        <p:nvSpPr>
          <p:cNvPr id="183" name="Shape 183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3FA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ctrTitle"/>
          </p:nvPr>
        </p:nvSpPr>
        <p:spPr>
          <a:xfrm>
            <a:off x="1305886" y="2249837"/>
            <a:ext cx="11205828" cy="6443383"/>
          </a:xfrm>
          <a:prstGeom prst="rect">
            <a:avLst/>
          </a:prstGeom>
        </p:spPr>
        <p:txBody>
          <a:bodyPr numCol="2" spcCol="560289"/>
          <a:lstStyle/>
          <a:p>
            <a:pPr algn="just" defTabSz="239522">
              <a:defRPr b="1" sz="1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just" defTabSz="239522">
              <a:defRPr b="1"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SINGULAR</a:t>
            </a:r>
            <a:endParaRPr>
              <a:solidFill>
                <a:srgbClr val="F38F18"/>
              </a:solidFill>
            </a:endParaRPr>
          </a:p>
          <a:p>
            <a:pPr algn="just" defTabSz="239522">
              <a:defRPr b="1" sz="16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  <a:r>
              <a:t>It is a book</a:t>
            </a: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  <a:r>
              <a:t>It is a pen</a:t>
            </a: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  <a:r>
              <a:t>It is a pencil</a:t>
            </a: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PLURAL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 </a:t>
            </a:r>
            <a:endParaRPr sz="4100">
              <a:solidFill>
                <a:srgbClr val="F38F18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algn="just" defTabSz="239522">
              <a:defRPr b="1" sz="4100">
                <a:solidFill>
                  <a:srgbClr val="F38F18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  <a:r>
              <a:t>They are books</a:t>
            </a: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  <a:r>
              <a:t>They are pens</a:t>
            </a: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  <a:r>
              <a:t>They are pencils</a:t>
            </a: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39522">
              <a:defRPr b="1" sz="16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86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3148" y="2850645"/>
            <a:ext cx="2096175" cy="2096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62606" y="2574837"/>
            <a:ext cx="2330003" cy="233000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1168696" y="567959"/>
            <a:ext cx="104648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73201">
              <a:defRPr b="1" sz="6400">
                <a:solidFill>
                  <a:srgbClr val="D52D4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 SUSTANTIVO</a:t>
            </a:r>
          </a:p>
        </p:txBody>
      </p:sp>
      <p:pic>
        <p:nvPicPr>
          <p:cNvPr id="189" name="image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1708" y="5237710"/>
            <a:ext cx="2431801" cy="1464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9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11524" y="5136348"/>
            <a:ext cx="1672023" cy="1337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62324" y="6663497"/>
            <a:ext cx="1779835" cy="1523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10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11708" y="7034710"/>
            <a:ext cx="2431801" cy="1699822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1673566" y="-8168142"/>
            <a:ext cx="10648269" cy="1068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532412" anchor="b">
            <a:normAutofit fontScale="100000" lnSpcReduction="0"/>
          </a:bodyPr>
          <a:lstStyle/>
          <a:p>
            <a:pPr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What  is this?</a:t>
            </a:r>
          </a:p>
          <a:p>
            <a:pPr lvl="1"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What are they?</a:t>
            </a:r>
          </a:p>
          <a:p>
            <a:pPr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95808">
              <a:defRPr b="1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What are they?</a:t>
            </a:r>
            <a:endParaRPr sz="600">
              <a:latin typeface="+mj-lt"/>
              <a:ea typeface="+mj-ea"/>
              <a:cs typeface="+mj-cs"/>
              <a:sym typeface="Helvetica"/>
            </a:endParaRPr>
          </a:p>
          <a:p>
            <a:pPr algn="l" defTabSz="95808">
              <a:defRPr b="1" sz="600"/>
            </a:pPr>
          </a:p>
          <a:p>
            <a:pPr algn="l" defTabSz="95808">
              <a:defRPr b="1" sz="600"/>
            </a:pPr>
          </a:p>
          <a:p>
            <a:pPr algn="l" defTabSz="95808">
              <a:defRPr b="1" sz="600"/>
            </a:pPr>
          </a:p>
          <a:p>
            <a:pPr algn="l" defTabSz="95808">
              <a:defRPr b="1" sz="600"/>
            </a:pPr>
          </a:p>
          <a:p>
            <a:pPr algn="l" defTabSz="95808">
              <a:defRPr b="1" sz="600"/>
            </a:pPr>
          </a:p>
          <a:p>
            <a:pPr algn="l" defTabSz="95808">
              <a:defRPr b="1" sz="600"/>
            </a:pPr>
          </a:p>
        </p:txBody>
      </p:sp>
      <p:sp>
        <p:nvSpPr>
          <p:cNvPr id="194" name="Shape 194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BAB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8" name="image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2379" y="1628650"/>
            <a:ext cx="4741190" cy="671668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EFF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3" name="image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7790" y="717550"/>
            <a:ext cx="6902054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pull dir="l"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F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8" name="image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3062" y="-146965"/>
            <a:ext cx="6377262" cy="9034448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3C9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º</a:t>
            </a:r>
          </a:p>
        </p:txBody>
      </p:sp>
      <p:sp>
        <p:nvSpPr>
          <p:cNvPr id="212" name="Shape 21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pic>
        <p:nvPicPr>
          <p:cNvPr id="213" name="image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9296" y="992514"/>
            <a:ext cx="4783998" cy="6803906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chemeClr val="accent4"/>
            </a:gs>
            <a:gs pos="100000">
              <a:schemeClr val="accent1">
                <a:hueOff val="974357"/>
                <a:satOff val="3076"/>
                <a:lumOff val="56590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ctrTitle"/>
          </p:nvPr>
        </p:nvSpPr>
        <p:spPr>
          <a:xfrm>
            <a:off x="1281582" y="838199"/>
            <a:ext cx="10086631" cy="1339406"/>
          </a:xfrm>
          <a:prstGeom prst="rect">
            <a:avLst/>
          </a:prstGeom>
        </p:spPr>
        <p:txBody>
          <a:bodyPr/>
          <a:lstStyle>
            <a:lvl1pPr defTabSz="203300">
              <a:defRPr sz="696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 sustantivo</a:t>
            </a:r>
          </a:p>
        </p:txBody>
      </p:sp>
      <p:sp>
        <p:nvSpPr>
          <p:cNvPr id="126" name="Shape 126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7" name="image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741" y="2574427"/>
            <a:ext cx="6280698" cy="6280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16301" y="4213002"/>
            <a:ext cx="4255027" cy="30035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84DE89"/>
            </a:gs>
            <a:gs pos="100000">
              <a:schemeClr val="accent1">
                <a:hueOff val="974357"/>
                <a:satOff val="3076"/>
                <a:lumOff val="56590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ctrTitle"/>
          </p:nvPr>
        </p:nvSpPr>
        <p:spPr>
          <a:xfrm>
            <a:off x="1421954" y="511351"/>
            <a:ext cx="10464801" cy="1250561"/>
          </a:xfrm>
          <a:prstGeom prst="rect">
            <a:avLst/>
          </a:prstGeom>
        </p:spPr>
        <p:txBody>
          <a:bodyPr/>
          <a:lstStyle>
            <a:lvl1pPr defTabSz="473201">
              <a:defRPr b="1" sz="6400">
                <a:solidFill>
                  <a:srgbClr val="D52D4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 SUSTANTIVO</a:t>
            </a:r>
          </a:p>
        </p:txBody>
      </p:sp>
      <p:sp>
        <p:nvSpPr>
          <p:cNvPr id="131" name="Shape 131"/>
          <p:cNvSpPr/>
          <p:nvPr>
            <p:ph type="subTitle" sz="quarter" idx="1"/>
          </p:nvPr>
        </p:nvSpPr>
        <p:spPr>
          <a:xfrm>
            <a:off x="1270000" y="1686192"/>
            <a:ext cx="10464800" cy="678499"/>
          </a:xfrm>
          <a:prstGeom prst="rect">
            <a:avLst/>
          </a:prstGeom>
        </p:spPr>
        <p:txBody>
          <a:bodyPr/>
          <a:lstStyle>
            <a:lvl1pPr>
              <a:defRPr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¿MAYÚSCULA  ó  minúscula?</a:t>
            </a:r>
          </a:p>
        </p:txBody>
      </p:sp>
      <p:sp>
        <p:nvSpPr>
          <p:cNvPr id="132" name="Shape 132"/>
          <p:cNvSpPr/>
          <p:nvPr/>
        </p:nvSpPr>
        <p:spPr>
          <a:xfrm>
            <a:off x="1096478" y="2512010"/>
            <a:ext cx="10768056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just" defTabSz="233679">
              <a:defRPr b="1" sz="2800">
                <a:solidFill>
                  <a:srgbClr val="F38F18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Como en español, en inglés normalmente escribimos los nombres o sustantivos con la primera letra en minúscula, </a:t>
            </a:r>
            <a:r>
              <a:rPr u="sng"/>
              <a:t>excepto:</a:t>
            </a:r>
          </a:p>
        </p:txBody>
      </p:sp>
      <p:graphicFrame>
        <p:nvGraphicFramePr>
          <p:cNvPr id="133" name="Table 133"/>
          <p:cNvGraphicFramePr/>
          <p:nvPr/>
        </p:nvGraphicFramePr>
        <p:xfrm>
          <a:off x="1124722" y="4360278"/>
          <a:ext cx="11059264" cy="470099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1059264"/>
              </a:tblGrid>
              <a:tr h="4700997">
                <a:tc>
                  <a:txBody>
                    <a:bodyPr/>
                    <a:lstStyle/>
                    <a:p>
                      <a:pPr marL="193522" indent="-193522" algn="l">
                        <a:buSzPct val="75000"/>
                        <a:buChar char="•"/>
                        <a:defRPr b="1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Al principio de una frase Ej: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H</a:t>
                      </a:r>
                      <a:r>
                        <a:t>ello!</a:t>
                      </a:r>
                    </a:p>
                    <a:p>
                      <a:pPr marL="193522" indent="-193522" algn="l">
                        <a:buSzPct val="75000"/>
                        <a:buChar char="•"/>
                        <a:defRPr b="1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Los topónimos (nombres de lugares geográficos):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E</a:t>
                      </a:r>
                      <a:r>
                        <a:t>ngland,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E</a:t>
                      </a:r>
                      <a:r>
                        <a:t>verest,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E</a:t>
                      </a:r>
                      <a:r>
                        <a:t>bro </a:t>
                      </a:r>
                    </a:p>
                    <a:p>
                      <a:pPr marL="193522" indent="-193522" algn="l">
                        <a:buSzPct val="75000"/>
                        <a:buChar char="•"/>
                        <a:defRPr b="1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Los gentilicios (nacionalidades).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S</a:t>
                      </a:r>
                      <a:r>
                        <a:t>pain,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E</a:t>
                      </a:r>
                      <a:r>
                        <a:t>ngland,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F</a:t>
                      </a:r>
                      <a:r>
                        <a:t>rance</a:t>
                      </a:r>
                    </a:p>
                    <a:p>
                      <a:pPr marL="193522" indent="-193522" algn="l">
                        <a:buSzPct val="75000"/>
                        <a:buChar char="•"/>
                        <a:defRPr b="1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Los idiomas: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S</a:t>
                      </a:r>
                      <a:r>
                        <a:t>panish,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E</a:t>
                      </a:r>
                      <a:r>
                        <a:t>nglish,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F</a:t>
                      </a:r>
                      <a:r>
                        <a:t>rench</a:t>
                      </a:r>
                    </a:p>
                    <a:p>
                      <a:pPr marL="193522" indent="-193522" algn="l">
                        <a:buSzPct val="75000"/>
                        <a:buChar char="•"/>
                        <a:defRPr b="1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Las religiones: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t>atholic, Christian,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M</a:t>
                      </a:r>
                      <a:r>
                        <a:t>uslim,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J</a:t>
                      </a:r>
                      <a:r>
                        <a:t>ewish,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H</a:t>
                      </a:r>
                      <a:r>
                        <a:t>indu</a:t>
                      </a:r>
                    </a:p>
                    <a:p>
                      <a:pPr marL="193522" indent="-193522" algn="l">
                        <a:buSzPct val="75000"/>
                        <a:buChar char="•"/>
                        <a:defRPr b="1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Los días de la semana, los meses del año y periodos vacacionales: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M</a:t>
                      </a:r>
                      <a:r>
                        <a:t>onday,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N</a:t>
                      </a:r>
                      <a:r>
                        <a:t>ovember,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t>hristmas,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E</a:t>
                      </a:r>
                      <a:r>
                        <a:t>aster</a:t>
                      </a:r>
                    </a:p>
                    <a:p>
                      <a:pPr marL="193522" indent="-193522" algn="l">
                        <a:buSzPct val="75000"/>
                        <a:buChar char="•"/>
                        <a:defRPr b="1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Los nombres propios: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P</a:t>
                      </a:r>
                      <a:r>
                        <a:t>aul,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E</a:t>
                      </a:r>
                      <a:r>
                        <a:t>lisabeth,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t>ig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t>en, 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t>uckingham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 P</a:t>
                      </a:r>
                      <a:r>
                        <a:t>alace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34" name="Shape 134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push dir="l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B9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ctrTitle"/>
          </p:nvPr>
        </p:nvSpPr>
        <p:spPr>
          <a:xfrm>
            <a:off x="1377581" y="2288968"/>
            <a:ext cx="10713429" cy="1250566"/>
          </a:xfrm>
          <a:prstGeom prst="rect">
            <a:avLst/>
          </a:prstGeom>
        </p:spPr>
        <p:txBody>
          <a:bodyPr/>
          <a:lstStyle/>
          <a:p>
            <a:pPr defTabSz="233679">
              <a:defRPr b="1" sz="2800">
                <a:solidFill>
                  <a:srgbClr val="F38F18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mayoría de los sustantivos forman el plural añadiendo: </a:t>
            </a:r>
          </a:p>
          <a:p>
            <a:pPr defTabSz="233679">
              <a:defRPr b="1" sz="28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-s.</a:t>
            </a:r>
          </a:p>
        </p:txBody>
      </p:sp>
      <p:sp>
        <p:nvSpPr>
          <p:cNvPr id="137" name="Shape 137"/>
          <p:cNvSpPr/>
          <p:nvPr/>
        </p:nvSpPr>
        <p:spPr>
          <a:xfrm>
            <a:off x="1270000" y="441330"/>
            <a:ext cx="1046480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73201">
              <a:defRPr b="1" sz="6400">
                <a:solidFill>
                  <a:srgbClr val="D52D4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 SUSTANTIVO</a:t>
            </a:r>
          </a:p>
        </p:txBody>
      </p:sp>
      <p:sp>
        <p:nvSpPr>
          <p:cNvPr id="138" name="Shape 138"/>
          <p:cNvSpPr/>
          <p:nvPr/>
        </p:nvSpPr>
        <p:spPr>
          <a:xfrm>
            <a:off x="1270000" y="1610214"/>
            <a:ext cx="104648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Formación del plural</a:t>
            </a:r>
          </a:p>
        </p:txBody>
      </p:sp>
      <p:graphicFrame>
        <p:nvGraphicFramePr>
          <p:cNvPr id="139" name="Table 139"/>
          <p:cNvGraphicFramePr/>
          <p:nvPr/>
        </p:nvGraphicFramePr>
        <p:xfrm>
          <a:off x="1485269" y="3720288"/>
          <a:ext cx="10713426" cy="532446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356713"/>
                <a:gridCol w="5356713"/>
              </a:tblGrid>
              <a:tr h="569273">
                <a:tc>
                  <a:txBody>
                    <a:bodyPr/>
                    <a:lstStyle/>
                    <a:p>
                      <a:pPr lvl="2" indent="457200" algn="l">
                        <a:defRPr b="1" sz="32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SINGULAR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2" indent="457200" algn="l">
                        <a:defRPr b="1" sz="32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PLURAL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4755192">
                <a:tc>
                  <a:txBody>
                    <a:bodyPr/>
                    <a:lstStyle/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Pen (bolígrafo)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Pencil (lápiz)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Book (libro)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Rubber (borrador)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Ruler (regla)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Boy (chico)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Girl (chica)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Toy (juguete)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Pen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s</a:t>
                      </a:r>
                      <a:endParaRPr>
                        <a:solidFill>
                          <a:schemeClr val="accent5"/>
                        </a:solidFill>
                      </a:endParaRP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Pencil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s</a:t>
                      </a:r>
                      <a:endParaRPr>
                        <a:solidFill>
                          <a:schemeClr val="accent5"/>
                        </a:solidFill>
                      </a:endParaRP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Book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s</a:t>
                      </a:r>
                      <a:endParaRPr>
                        <a:solidFill>
                          <a:schemeClr val="accent5"/>
                        </a:solidFill>
                      </a:endParaRP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Rubber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s</a:t>
                      </a:r>
                      <a:endParaRPr>
                        <a:solidFill>
                          <a:schemeClr val="accent5"/>
                        </a:solidFill>
                      </a:endParaRP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Ruler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s</a:t>
                      </a:r>
                      <a:endParaRPr>
                        <a:solidFill>
                          <a:schemeClr val="accent5"/>
                        </a:solidFill>
                      </a:endParaRP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Boy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s</a:t>
                      </a:r>
                      <a:endParaRPr>
                        <a:solidFill>
                          <a:schemeClr val="accent5"/>
                        </a:solidFill>
                      </a:endParaRP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Girl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s</a:t>
                      </a:r>
                      <a:endParaRPr>
                        <a:solidFill>
                          <a:schemeClr val="accent5"/>
                        </a:solidFill>
                      </a:endParaRP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Toy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40" name="Shape 140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21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2259" y="6076448"/>
            <a:ext cx="3967242" cy="2971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8361" y="2787612"/>
            <a:ext cx="3595038" cy="269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44236" y="6145376"/>
            <a:ext cx="3967239" cy="2833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6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57607" y="2648217"/>
            <a:ext cx="4340503" cy="307248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1054730" y="567959"/>
            <a:ext cx="104648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73201">
              <a:defRPr b="1" sz="6400">
                <a:solidFill>
                  <a:srgbClr val="D52D4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 SUSTANTIVO</a:t>
            </a:r>
          </a:p>
        </p:txBody>
      </p:sp>
      <p:sp>
        <p:nvSpPr>
          <p:cNvPr id="147" name="Shape 147"/>
          <p:cNvSpPr/>
          <p:nvPr/>
        </p:nvSpPr>
        <p:spPr>
          <a:xfrm>
            <a:off x="1260799" y="1774830"/>
            <a:ext cx="890578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Formación del plural</a:t>
            </a:r>
          </a:p>
        </p:txBody>
      </p:sp>
      <p:sp>
        <p:nvSpPr>
          <p:cNvPr id="148" name="Shape 148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ctrTitle"/>
          </p:nvPr>
        </p:nvSpPr>
        <p:spPr>
          <a:xfrm>
            <a:off x="1366630" y="2756928"/>
            <a:ext cx="10364310" cy="1490898"/>
          </a:xfrm>
          <a:prstGeom prst="rect">
            <a:avLst/>
          </a:prstGeom>
        </p:spPr>
        <p:txBody>
          <a:bodyPr/>
          <a:lstStyle/>
          <a:p>
            <a:pPr defTabSz="144880">
              <a:defRPr b="1" sz="1900">
                <a:solidFill>
                  <a:srgbClr val="F38F18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Las palabras terminadas en:</a:t>
            </a:r>
          </a:p>
          <a:p>
            <a:pPr defTabSz="144880">
              <a:defRPr b="1" sz="1900">
                <a:solidFill>
                  <a:schemeClr val="accent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-s, -ss, -sh, -ch, -x, -z</a:t>
            </a:r>
            <a:endParaRPr>
              <a:solidFill>
                <a:srgbClr val="F38F18"/>
              </a:solidFill>
            </a:endParaRPr>
          </a:p>
          <a:p>
            <a:pPr defTabSz="144880">
              <a:defRPr b="1" sz="1900">
                <a:solidFill>
                  <a:srgbClr val="F38F18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forman el plural añadiendo </a:t>
            </a:r>
            <a:r>
              <a:rPr>
                <a:solidFill>
                  <a:schemeClr val="accent5"/>
                </a:solidFill>
              </a:rPr>
              <a:t>-es</a:t>
            </a:r>
          </a:p>
        </p:txBody>
      </p:sp>
      <p:sp>
        <p:nvSpPr>
          <p:cNvPr id="151" name="Shape 151"/>
          <p:cNvSpPr/>
          <p:nvPr>
            <p:ph type="subTitle" sz="quarter" idx="1"/>
          </p:nvPr>
        </p:nvSpPr>
        <p:spPr>
          <a:xfrm>
            <a:off x="1270000" y="4214581"/>
            <a:ext cx="10464800" cy="132443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/>
        </p:nvSpPr>
        <p:spPr>
          <a:xfrm>
            <a:off x="1270000" y="441330"/>
            <a:ext cx="1046480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73201">
              <a:defRPr b="1" sz="6400">
                <a:solidFill>
                  <a:srgbClr val="D52D4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 SUSTANTIVO</a:t>
            </a:r>
          </a:p>
        </p:txBody>
      </p:sp>
      <p:sp>
        <p:nvSpPr>
          <p:cNvPr id="153" name="Shape 153"/>
          <p:cNvSpPr/>
          <p:nvPr/>
        </p:nvSpPr>
        <p:spPr>
          <a:xfrm>
            <a:off x="1270000" y="1483585"/>
            <a:ext cx="104648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Formación del plural</a:t>
            </a:r>
          </a:p>
        </p:txBody>
      </p:sp>
      <p:graphicFrame>
        <p:nvGraphicFramePr>
          <p:cNvPr id="154" name="Table 154"/>
          <p:cNvGraphicFramePr/>
          <p:nvPr/>
        </p:nvGraphicFramePr>
        <p:xfrm>
          <a:off x="1233281" y="4867116"/>
          <a:ext cx="10538239" cy="405750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512745"/>
                <a:gridCol w="3512745"/>
                <a:gridCol w="3512745"/>
              </a:tblGrid>
              <a:tr h="579643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Terminaciones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SINGULAR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PLURAL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579643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solidFill>
                            <a:schemeClr val="accent5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 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bus (autobús)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bus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79643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solidFill>
                            <a:schemeClr val="accent5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 ss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class (clase)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class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79643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solidFill>
                            <a:schemeClr val="accent5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 sh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(cepillo)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brush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79643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solidFill>
                            <a:schemeClr val="accent5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-ch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watch (reloj)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watch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79643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solidFill>
                            <a:schemeClr val="accent5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-x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box (caja)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box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79643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solidFill>
                            <a:schemeClr val="accent5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-z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buzz (zumbido)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buzz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5" name="Shape 155"/>
          <p:cNvSpPr/>
          <p:nvPr/>
        </p:nvSpPr>
        <p:spPr>
          <a:xfrm>
            <a:off x="1270000" y="2238874"/>
            <a:ext cx="10464800" cy="67849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Excepciones a la regla anterior</a:t>
            </a:r>
          </a:p>
        </p:txBody>
      </p:sp>
      <p:sp>
        <p:nvSpPr>
          <p:cNvPr id="156" name="Shape 156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0FF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7495261" y="2199070"/>
            <a:ext cx="4439396" cy="6784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2400"/>
            </a:lvl1pPr>
          </a:lstStyle>
          <a:p>
            <a:pPr/>
            <a:r>
              <a:t>Excepciones:</a:t>
            </a:r>
          </a:p>
        </p:txBody>
      </p:sp>
      <p:sp>
        <p:nvSpPr>
          <p:cNvPr id="159" name="Shape 159"/>
          <p:cNvSpPr/>
          <p:nvPr/>
        </p:nvSpPr>
        <p:spPr>
          <a:xfrm>
            <a:off x="1118119" y="428333"/>
            <a:ext cx="104648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73201">
              <a:defRPr b="1" sz="6400">
                <a:solidFill>
                  <a:srgbClr val="D52D4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 SUSTANTIVO</a:t>
            </a:r>
          </a:p>
        </p:txBody>
      </p:sp>
      <p:sp>
        <p:nvSpPr>
          <p:cNvPr id="160" name="Shape 160"/>
          <p:cNvSpPr/>
          <p:nvPr/>
        </p:nvSpPr>
        <p:spPr>
          <a:xfrm>
            <a:off x="-2197100" y="1597405"/>
            <a:ext cx="104648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Formación del plural</a:t>
            </a:r>
          </a:p>
        </p:txBody>
      </p:sp>
      <p:sp>
        <p:nvSpPr>
          <p:cNvPr id="161" name="Shape 161"/>
          <p:cNvSpPr/>
          <p:nvPr>
            <p:ph type="ctrTitle"/>
          </p:nvPr>
        </p:nvSpPr>
        <p:spPr>
          <a:xfrm>
            <a:off x="908323" y="2199070"/>
            <a:ext cx="6176681" cy="678498"/>
          </a:xfrm>
          <a:prstGeom prst="rect">
            <a:avLst/>
          </a:prstGeom>
        </p:spPr>
        <p:txBody>
          <a:bodyPr/>
          <a:lstStyle/>
          <a:p>
            <a:pPr defTabSz="95808">
              <a:defRPr b="1" sz="1500">
                <a:solidFill>
                  <a:srgbClr val="F38F18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Existen otras formaciones del plural para los sustantivos que acaban en:</a:t>
            </a:r>
            <a:r>
              <a:rPr b="0"/>
              <a:t> </a:t>
            </a:r>
          </a:p>
        </p:txBody>
      </p:sp>
      <p:graphicFrame>
        <p:nvGraphicFramePr>
          <p:cNvPr id="162" name="Table 162"/>
          <p:cNvGraphicFramePr/>
          <p:nvPr/>
        </p:nvGraphicFramePr>
        <p:xfrm>
          <a:off x="1094286" y="2907726"/>
          <a:ext cx="10816229" cy="469356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25882"/>
                <a:gridCol w="2195248"/>
                <a:gridCol w="2166538"/>
                <a:gridCol w="2265311"/>
                <a:gridCol w="2163245"/>
              </a:tblGrid>
              <a:tr h="608983">
                <a:tc>
                  <a:txBody>
                    <a:bodyPr/>
                    <a:lstStyle/>
                    <a:p>
                      <a:pPr algn="l" defTabSz="914400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SINGULAR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PLURAL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SINGULAR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PLURAL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885638">
                <a:tc>
                  <a:txBody>
                    <a:bodyPr/>
                    <a:lstStyle/>
                    <a:p>
                      <a:pPr algn="l" defTabSz="914400">
                        <a:def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(a veces)</a:t>
                      </a:r>
                    </a:p>
                    <a:p>
                      <a:pPr algn="l" defTabSz="914400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consonante + 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potat</a:t>
                      </a:r>
                      <a:r>
                        <a:rPr u="sng"/>
                        <a:t>o</a:t>
                      </a:r>
                      <a:r>
                        <a:t> (patata)</a:t>
                      </a:r>
                    </a:p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tomat</a:t>
                      </a:r>
                      <a:r>
                        <a:rPr u="sng"/>
                        <a:t>o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t>(tomate)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potat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oes</a:t>
                      </a:r>
                    </a:p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tomat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oes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photo</a:t>
                      </a:r>
                    </a:p>
                    <a:p>
                      <a:pPr algn="l" defTabSz="914400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kilo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photos</a:t>
                      </a:r>
                    </a:p>
                    <a:p>
                      <a:pPr algn="l" defTabSz="914400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kilos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92300">
                <a:tc>
                  <a:txBody>
                    <a:bodyPr/>
                    <a:lstStyle/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</a:p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consonante + 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la</a:t>
                      </a:r>
                      <a:r>
                        <a:rPr u="sng"/>
                        <a:t>dy</a:t>
                      </a:r>
                      <a:r>
                        <a:t> (señora) </a:t>
                      </a:r>
                    </a:p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sto</a:t>
                      </a:r>
                      <a:r>
                        <a:rPr u="sng"/>
                        <a:t>ry</a:t>
                      </a:r>
                      <a:r>
                        <a:t> (historia)</a:t>
                      </a:r>
                    </a:p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baby (bebé)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lad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ies </a:t>
                      </a:r>
                      <a:endParaRPr>
                        <a:solidFill>
                          <a:schemeClr val="accent5"/>
                        </a:solidFill>
                      </a:endParaRPr>
                    </a:p>
                    <a:p>
                      <a:pPr algn="l" defTabSz="914400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stor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ies</a:t>
                      </a:r>
                      <a:endParaRPr>
                        <a:solidFill>
                          <a:schemeClr val="accent5"/>
                        </a:solidFill>
                      </a:endParaRPr>
                    </a:p>
                    <a:p>
                      <a:pPr algn="l" defTabSz="914400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bab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306640">
                <a:tc>
                  <a:txBody>
                    <a:bodyPr/>
                    <a:lstStyle/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</a:p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-f, -fe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wi</a:t>
                      </a:r>
                      <a:r>
                        <a:rPr u="sng"/>
                        <a:t>fe</a:t>
                      </a:r>
                      <a:r>
                        <a:t> (esposa)</a:t>
                      </a:r>
                    </a:p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kni</a:t>
                      </a:r>
                      <a:r>
                        <a:rPr u="sng"/>
                        <a:t>fe</a:t>
                      </a:r>
                      <a:r>
                        <a:t> (cuchillo)</a:t>
                      </a:r>
                    </a:p>
                    <a:p>
                      <a:pPr algn="l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shel</a:t>
                      </a:r>
                      <a:r>
                        <a:rPr u="sng"/>
                        <a:t>f</a:t>
                      </a:r>
                      <a:r>
                        <a:t> (estante)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wi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ves</a:t>
                      </a:r>
                    </a:p>
                    <a:p>
                      <a:pPr algn="l" defTabSz="914400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kni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ves</a:t>
                      </a:r>
                    </a:p>
                    <a:p>
                      <a:pPr algn="l" defTabSz="914400">
                        <a:def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shel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ves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cliff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b="1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cliffs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63" name="Table 163"/>
          <p:cNvGraphicFramePr/>
          <p:nvPr/>
        </p:nvGraphicFramePr>
        <p:xfrm>
          <a:off x="1107060" y="7725725"/>
          <a:ext cx="6413659" cy="93980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217962"/>
                <a:gridCol w="2195695"/>
              </a:tblGrid>
              <a:tr h="939800">
                <a:tc>
                  <a:txBody>
                    <a:bodyPr/>
                    <a:lstStyle/>
                    <a:p>
                      <a:pPr algn="l" defTabSz="914400">
                        <a:def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* La palabra </a:t>
                      </a:r>
                      <a:r>
                        <a:rPr b="1"/>
                        <a:t>scar</a:t>
                      </a:r>
                      <a:r>
                        <a:rPr b="1" u="sng"/>
                        <a:t>f</a:t>
                      </a:r>
                      <a:r>
                        <a:rPr b="1"/>
                        <a:t> (bufanda)      </a:t>
                      </a:r>
                      <a:r>
                        <a:t>tiene dos plurales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scar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ves</a:t>
                      </a:r>
                      <a:r>
                        <a:t>, scarf</a:t>
                      </a:r>
                      <a:r>
                        <a:rPr>
                          <a:solidFill>
                            <a:schemeClr val="accent5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4" name="Shape 164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BFF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ctrTitle"/>
          </p:nvPr>
        </p:nvSpPr>
        <p:spPr>
          <a:xfrm>
            <a:off x="1270000" y="2820809"/>
            <a:ext cx="10464800" cy="723815"/>
          </a:xfrm>
          <a:prstGeom prst="rect">
            <a:avLst/>
          </a:prstGeom>
        </p:spPr>
        <p:txBody>
          <a:bodyPr/>
          <a:lstStyle>
            <a:lvl1pPr defTabSz="257047">
              <a:defRPr sz="3500">
                <a:solidFill>
                  <a:srgbClr val="F38F1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Algunos sustantivos tienen un plural irregular. </a:t>
            </a:r>
          </a:p>
        </p:txBody>
      </p:sp>
      <p:sp>
        <p:nvSpPr>
          <p:cNvPr id="167" name="Shape 167"/>
          <p:cNvSpPr/>
          <p:nvPr>
            <p:ph type="subTitle" sz="half" idx="1"/>
          </p:nvPr>
        </p:nvSpPr>
        <p:spPr>
          <a:xfrm>
            <a:off x="1270000" y="4584179"/>
            <a:ext cx="10464800" cy="419654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/>
        </p:nvSpPr>
        <p:spPr>
          <a:xfrm>
            <a:off x="1054730" y="567959"/>
            <a:ext cx="104648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73201">
              <a:defRPr b="1" sz="6400">
                <a:solidFill>
                  <a:srgbClr val="D52D4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 SUSTANTIVO</a:t>
            </a:r>
          </a:p>
        </p:txBody>
      </p:sp>
      <p:sp>
        <p:nvSpPr>
          <p:cNvPr id="169" name="Shape 169"/>
          <p:cNvSpPr/>
          <p:nvPr/>
        </p:nvSpPr>
        <p:spPr>
          <a:xfrm>
            <a:off x="1270000" y="1977438"/>
            <a:ext cx="104648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Formación del plural</a:t>
            </a:r>
          </a:p>
        </p:txBody>
      </p:sp>
      <p:graphicFrame>
        <p:nvGraphicFramePr>
          <p:cNvPr id="170" name="Table 170"/>
          <p:cNvGraphicFramePr/>
          <p:nvPr/>
        </p:nvGraphicFramePr>
        <p:xfrm>
          <a:off x="1202576" y="3959192"/>
          <a:ext cx="10599647" cy="481014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299823"/>
                <a:gridCol w="5299823"/>
              </a:tblGrid>
              <a:tr h="684232">
                <a:tc>
                  <a:txBody>
                    <a:bodyPr/>
                    <a:lstStyle/>
                    <a:p>
                      <a:pPr lvl="2" indent="457200" algn="l">
                        <a:defRPr b="1" sz="32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SINGULAR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2" indent="457200" algn="l">
                        <a:defRPr b="1" sz="32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PLURAL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4125911">
                <a:tc>
                  <a:txBody>
                    <a:bodyPr/>
                    <a:lstStyle/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child(niño)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man (hombre)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woman(mujer)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foot (pie)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tooth (diente)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mouse (ratón)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penny (penique)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children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men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woman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feet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teeth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mice</a:t>
                      </a:r>
                    </a:p>
                    <a:p>
                      <a:pPr lvl="2" indent="457200" algn="l">
                        <a:defRPr b="1" sz="32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pence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71" name="Shape 171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2FF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ctrTitle"/>
          </p:nvPr>
        </p:nvSpPr>
        <p:spPr>
          <a:xfrm>
            <a:off x="1270000" y="3175467"/>
            <a:ext cx="10464800" cy="4296922"/>
          </a:xfrm>
          <a:prstGeom prst="rect">
            <a:avLst/>
          </a:prstGeom>
        </p:spPr>
        <p:txBody>
          <a:bodyPr/>
          <a:lstStyle/>
          <a:p>
            <a:pPr algn="l" defTabSz="94219">
              <a:defRPr sz="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94219">
              <a:defRPr sz="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 defTabSz="94219">
              <a:defRPr b="1" sz="22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Homework</a:t>
            </a:r>
            <a:r>
              <a:rPr>
                <a:solidFill>
                  <a:srgbClr val="000000"/>
                </a:solidFill>
              </a:rPr>
              <a:t> (deberes)</a:t>
            </a:r>
          </a:p>
          <a:p>
            <a:pPr algn="l" defTabSz="94219">
              <a:defRPr b="1" sz="2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That is a lot of homework = Son muchos deberes</a:t>
            </a:r>
          </a:p>
          <a:p>
            <a:pPr algn="l" defTabSz="94219">
              <a:defRPr b="1" sz="22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Shopping</a:t>
            </a:r>
            <a:r>
              <a:rPr>
                <a:solidFill>
                  <a:srgbClr val="000000"/>
                </a:solidFill>
              </a:rPr>
              <a:t> (compra)</a:t>
            </a:r>
          </a:p>
          <a:p>
            <a:pPr algn="l" defTabSz="94219">
              <a:defRPr b="1" sz="2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 love going shopping = Me encanta ir de compras</a:t>
            </a:r>
          </a:p>
          <a:p>
            <a:pPr algn="l" defTabSz="94219">
              <a:defRPr b="1" sz="22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Fish </a:t>
            </a:r>
            <a:r>
              <a:rPr>
                <a:solidFill>
                  <a:srgbClr val="000000"/>
                </a:solidFill>
              </a:rPr>
              <a:t>(pez, peces, pescado)</a:t>
            </a:r>
          </a:p>
          <a:p>
            <a:pPr algn="l" defTabSz="94219">
              <a:defRPr b="1" sz="2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 like fish = Me gusta el pescado</a:t>
            </a:r>
          </a:p>
          <a:p>
            <a:pPr algn="l" defTabSz="94219">
              <a:defRPr b="1" sz="2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There are two fish in the fridge = Hay dos pescados en el frigorífico</a:t>
            </a:r>
          </a:p>
          <a:p>
            <a:pPr algn="l" defTabSz="94219">
              <a:defRPr b="1" sz="22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Sheep</a:t>
            </a:r>
            <a:r>
              <a:rPr>
                <a:solidFill>
                  <a:srgbClr val="000000"/>
                </a:solidFill>
              </a:rPr>
              <a:t> (oveja, ovejas)</a:t>
            </a:r>
          </a:p>
          <a:p>
            <a:pPr algn="l" defTabSz="94219">
              <a:defRPr b="1" sz="2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Sheep like eating grass</a:t>
            </a:r>
          </a:p>
        </p:txBody>
      </p:sp>
      <p:sp>
        <p:nvSpPr>
          <p:cNvPr id="174" name="Shape 174"/>
          <p:cNvSpPr/>
          <p:nvPr>
            <p:ph type="subTitle" sz="quarter" idx="1"/>
          </p:nvPr>
        </p:nvSpPr>
        <p:spPr>
          <a:xfrm>
            <a:off x="1270000" y="2528078"/>
            <a:ext cx="10464800" cy="81591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38F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Algunos sustantivos carecen de plural:</a:t>
            </a:r>
          </a:p>
        </p:txBody>
      </p:sp>
      <p:sp>
        <p:nvSpPr>
          <p:cNvPr id="175" name="Shape 175"/>
          <p:cNvSpPr/>
          <p:nvPr/>
        </p:nvSpPr>
        <p:spPr>
          <a:xfrm>
            <a:off x="1054730" y="567959"/>
            <a:ext cx="104648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73201">
              <a:defRPr b="1" sz="6400">
                <a:solidFill>
                  <a:srgbClr val="D52D4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 SUSTANTIVO</a:t>
            </a:r>
          </a:p>
        </p:txBody>
      </p:sp>
      <p:sp>
        <p:nvSpPr>
          <p:cNvPr id="176" name="Shape 176"/>
          <p:cNvSpPr/>
          <p:nvPr/>
        </p:nvSpPr>
        <p:spPr>
          <a:xfrm>
            <a:off x="1270000" y="1686192"/>
            <a:ext cx="104648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Formación del plural</a:t>
            </a:r>
          </a:p>
        </p:txBody>
      </p:sp>
      <p:sp>
        <p:nvSpPr>
          <p:cNvPr id="177" name="Shape 177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