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404" r:id="rId3"/>
    <p:sldId id="392" r:id="rId4"/>
    <p:sldId id="393" r:id="rId5"/>
    <p:sldId id="394" r:id="rId6"/>
    <p:sldId id="395" r:id="rId7"/>
    <p:sldId id="396" r:id="rId8"/>
    <p:sldId id="397" r:id="rId9"/>
    <p:sldId id="398" r:id="rId10"/>
    <p:sldId id="399" r:id="rId11"/>
    <p:sldId id="400" r:id="rId12"/>
    <p:sldId id="401" r:id="rId13"/>
    <p:sldId id="402" r:id="rId14"/>
    <p:sldId id="403" r:id="rId15"/>
    <p:sldId id="361" r:id="rId16"/>
    <p:sldId id="405" r:id="rId17"/>
    <p:sldId id="407" r:id="rId18"/>
    <p:sldId id="406" r:id="rId19"/>
    <p:sldId id="363" r:id="rId20"/>
    <p:sldId id="257" r:id="rId21"/>
    <p:sldId id="312" r:id="rId22"/>
    <p:sldId id="266" r:id="rId23"/>
    <p:sldId id="342"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5" r:id="rId60"/>
    <p:sldId id="448" r:id="rId61"/>
    <p:sldId id="450" r:id="rId62"/>
    <p:sldId id="302" r:id="rId63"/>
    <p:sldId id="365" r:id="rId64"/>
    <p:sldId id="330" r:id="rId65"/>
    <p:sldId id="331" r:id="rId66"/>
    <p:sldId id="332" r:id="rId67"/>
    <p:sldId id="333" r:id="rId68"/>
    <p:sldId id="335" r:id="rId69"/>
    <p:sldId id="336" r:id="rId70"/>
    <p:sldId id="337" r:id="rId71"/>
    <p:sldId id="338" r:id="rId72"/>
    <p:sldId id="339" r:id="rId73"/>
    <p:sldId id="341" r:id="rId74"/>
    <p:sldId id="327" r:id="rId75"/>
    <p:sldId id="326" r:id="rId76"/>
    <p:sldId id="325" r:id="rId77"/>
    <p:sldId id="324" r:id="rId78"/>
    <p:sldId id="304" r:id="rId79"/>
    <p:sldId id="305" r:id="rId80"/>
    <p:sldId id="306" r:id="rId81"/>
    <p:sldId id="323" r:id="rId82"/>
    <p:sldId id="322" r:id="rId83"/>
    <p:sldId id="319" r:id="rId84"/>
    <p:sldId id="317" r:id="rId85"/>
    <p:sldId id="318" r:id="rId86"/>
    <p:sldId id="313" r:id="rId87"/>
    <p:sldId id="314" r:id="rId88"/>
    <p:sldId id="383" r:id="rId89"/>
    <p:sldId id="384" r:id="rId90"/>
    <p:sldId id="385" r:id="rId91"/>
    <p:sldId id="386" r:id="rId92"/>
    <p:sldId id="387" r:id="rId93"/>
    <p:sldId id="388" r:id="rId94"/>
    <p:sldId id="389" r:id="rId95"/>
    <p:sldId id="390" r:id="rId96"/>
    <p:sldId id="391" r:id="rId97"/>
    <p:sldId id="354" r:id="rId98"/>
    <p:sldId id="309" r:id="rId99"/>
    <p:sldId id="446" r:id="rId10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78"/>
      </p:cViewPr>
      <p:guideLst>
        <p:guide orient="horz" pos="2160"/>
        <p:guide pos="2880"/>
      </p:guideLst>
    </p:cSldViewPr>
  </p:slideViewPr>
  <p:notesTextViewPr>
    <p:cViewPr>
      <p:scale>
        <a:sx n="1" d="1"/>
        <a:sy n="1" d="1"/>
      </p:scale>
      <p:origin x="0" y="0"/>
    </p:cViewPr>
  </p:notesTextViewPr>
  <p:sorterViewPr>
    <p:cViewPr>
      <p:scale>
        <a:sx n="100" d="100"/>
        <a:sy n="100" d="100"/>
      </p:scale>
      <p:origin x="0" y="2530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37C13-C1B0-42CF-8E4B-E1A8AA6D9498}" type="datetimeFigureOut">
              <a:rPr lang="es-ES" smtClean="0"/>
              <a:pPr/>
              <a:t>06/06/2014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2AACA-BB74-4327-82A1-9D5E43CF4A60}" type="slidenum">
              <a:rPr lang="es-ES" smtClean="0"/>
              <a:pPr/>
              <a:t>‹Nº›</a:t>
            </a:fld>
            <a:endParaRPr lang="es-ES" dirty="0"/>
          </a:p>
        </p:txBody>
      </p:sp>
    </p:spTree>
    <p:extLst>
      <p:ext uri="{BB962C8B-B14F-4D97-AF65-F5344CB8AC3E}">
        <p14:creationId xmlns:p14="http://schemas.microsoft.com/office/powerpoint/2010/main" xmlns="" val="365679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F575A7-31A6-4239-A019-491A2E4EF546}" type="slidenum">
              <a:rPr lang="es-ES" smtClean="0"/>
              <a:pPr fontAlgn="base">
                <a:spcBef>
                  <a:spcPct val="0"/>
                </a:spcBef>
                <a:spcAft>
                  <a:spcPct val="0"/>
                </a:spcAft>
                <a:defRPr/>
              </a:pPr>
              <a:t>2</a:t>
            </a:fld>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ln/>
        </p:spPr>
      </p:sp>
      <p:sp>
        <p:nvSpPr>
          <p:cNvPr id="5837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5837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B7908BD3-D6F1-4509-88A7-18DB481D073C}" type="slidenum">
              <a:rPr lang="es-ES" altLang="es-ES" sz="1200" smtClean="0"/>
              <a:pPr/>
              <a:t>31</a:t>
            </a:fld>
            <a:endParaRPr lang="es-ES" altLang="es-E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939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5939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FFCA1D21-BDAE-4A0D-803A-91B333A74A8B}" type="slidenum">
              <a:rPr lang="es-ES" altLang="es-ES" sz="1200" smtClean="0"/>
              <a:pPr/>
              <a:t>32</a:t>
            </a:fld>
            <a:endParaRPr lang="es-ES" altLang="es-E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ln/>
        </p:spPr>
      </p:sp>
      <p:sp>
        <p:nvSpPr>
          <p:cNvPr id="6041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042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1F99CBFC-D8D2-4CF1-A3BF-7958E05A7197}" type="slidenum">
              <a:rPr lang="es-ES" altLang="es-ES" sz="1200" smtClean="0"/>
              <a:pPr/>
              <a:t>33</a:t>
            </a:fld>
            <a:endParaRPr lang="es-ES" altLang="es-E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a:ln/>
        </p:spPr>
      </p:sp>
      <p:sp>
        <p:nvSpPr>
          <p:cNvPr id="6144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144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401D511F-67AE-4312-A839-B50C0E6258F5}" type="slidenum">
              <a:rPr lang="es-ES" altLang="es-ES" sz="1200" smtClean="0"/>
              <a:pPr/>
              <a:t>34</a:t>
            </a:fld>
            <a:endParaRPr lang="es-ES" altLang="es-E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246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33EE3141-DD35-4E7C-8308-E90C44D21AA4}" type="slidenum">
              <a:rPr lang="es-ES" altLang="es-ES" sz="1200" smtClean="0"/>
              <a:pPr/>
              <a:t>35</a:t>
            </a:fld>
            <a:endParaRPr lang="es-ES" altLang="es-E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349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8D0DDF16-117E-4DBA-9C7B-573668F08176}" type="slidenum">
              <a:rPr lang="es-ES" altLang="es-ES" sz="1200" smtClean="0"/>
              <a:pPr/>
              <a:t>37</a:t>
            </a:fld>
            <a:endParaRPr lang="es-ES" altLang="es-E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656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6855C952-43A4-42A1-952E-7E2CB97279CE}" type="slidenum">
              <a:rPr lang="es-ES" altLang="es-ES" sz="1200" smtClean="0"/>
              <a:pPr/>
              <a:t>40</a:t>
            </a:fld>
            <a:endParaRPr lang="es-ES" altLang="es-E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451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2D7D3EE2-210C-453E-A34F-9045EAC1ED0D}" type="slidenum">
              <a:rPr lang="es-ES" altLang="es-ES" sz="1200" smtClean="0"/>
              <a:pPr/>
              <a:t>45</a:t>
            </a:fld>
            <a:endParaRPr lang="es-ES" altLang="es-E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DD4424B1-EE51-48FB-9264-B53B43441CB3}" type="slidenum">
              <a:rPr lang="es-ES" altLang="es-ES" sz="1200" smtClean="0"/>
              <a:pPr/>
              <a:t>46</a:t>
            </a:fld>
            <a:endParaRPr lang="es-ES" altLang="es-E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dirty="0" smtClean="0"/>
          </a:p>
        </p:txBody>
      </p:sp>
      <p:sp>
        <p:nvSpPr>
          <p:cNvPr id="6963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F7FBC0A7-ADC8-4830-A22D-A4998EC85568}" type="slidenum">
              <a:rPr lang="es-ES" altLang="es-ES" sz="1200" smtClean="0"/>
              <a:pPr/>
              <a:t>47</a:t>
            </a:fld>
            <a:endParaRPr lang="es-ES" altLang="es-E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7DF99CD-A427-4BD8-8004-65C90B026C37}" type="slidenum">
              <a:rPr lang="es-ES" smtClean="0"/>
              <a:pPr>
                <a:defRPr/>
              </a:pPr>
              <a:t>16</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7168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510BEA8E-CF77-4221-9E8B-021C93073448}" type="slidenum">
              <a:rPr lang="es-ES" altLang="es-ES" sz="1200" smtClean="0"/>
              <a:pPr/>
              <a:t>48</a:t>
            </a:fld>
            <a:endParaRPr lang="es-ES" altLang="es-E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758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2A909FEE-8BE3-48C2-9072-93D50F81A66A}" type="slidenum">
              <a:rPr lang="es-ES" altLang="es-ES" sz="1200" smtClean="0"/>
              <a:pPr/>
              <a:t>49</a:t>
            </a:fld>
            <a:endParaRPr lang="es-ES" altLang="es-E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6861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2802B3F7-37E3-43EC-9286-0F4C40D23F1E}" type="slidenum">
              <a:rPr lang="es-ES" altLang="es-ES" sz="1200" smtClean="0"/>
              <a:pPr/>
              <a:t>50</a:t>
            </a:fld>
            <a:endParaRPr lang="es-ES" altLang="es-E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7066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750CCD23-B55A-49B0-8ADC-E14E3A97E4B9}" type="slidenum">
              <a:rPr lang="es-ES" altLang="es-ES" sz="1200" smtClean="0"/>
              <a:pPr/>
              <a:t>52</a:t>
            </a:fld>
            <a:endParaRPr lang="es-ES" altLang="es-E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7270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FE5AA6FA-58FB-45AF-8D8B-7AA9B2359866}" type="slidenum">
              <a:rPr lang="es-ES" altLang="es-ES" sz="1200" smtClean="0"/>
              <a:pPr/>
              <a:t>56</a:t>
            </a:fld>
            <a:endParaRPr lang="es-ES" altLang="es-E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7373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504F7730-3062-4B7E-A8D8-4319CFC3101F}" type="slidenum">
              <a:rPr lang="es-ES" altLang="es-ES" sz="1200" smtClean="0"/>
              <a:pPr/>
              <a:t>57</a:t>
            </a:fld>
            <a:endParaRPr lang="es-ES" altLang="es-E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7475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1A584BDD-9EAE-46B6-B058-DEAD5B768835}" type="slidenum">
              <a:rPr lang="es-ES" altLang="es-ES" sz="1200" smtClean="0"/>
              <a:pPr/>
              <a:t>58</a:t>
            </a:fld>
            <a:endParaRPr lang="es-ES" altLang="es-E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EA38B25-00AE-45E5-AD31-ABE1FA21357E}" type="slidenum">
              <a:rPr lang="es-ES" smtClean="0"/>
              <a:pPr/>
              <a:t>17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EA38B25-00AE-45E5-AD31-ABE1FA21357E}" type="slidenum">
              <a:rPr lang="es-ES" smtClean="0"/>
              <a:pPr/>
              <a:t>18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5427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57695D27-2E24-49D9-9E13-211BA65501B5}" type="slidenum">
              <a:rPr lang="es-ES" altLang="es-ES" sz="1200" smtClean="0"/>
              <a:pPr/>
              <a:t>27</a:t>
            </a:fld>
            <a:endParaRPr lang="es-ES" altLang="es-E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5530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B60E69AD-A5FC-47B6-BFFB-64E95CE8857E}" type="slidenum">
              <a:rPr lang="es-ES" altLang="es-ES" sz="1200" smtClean="0"/>
              <a:pPr/>
              <a:t>28</a:t>
            </a:fld>
            <a:endParaRPr lang="es-ES" altLang="es-E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5632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4C5E2BD4-8D61-4486-ABA8-CBDB7917001A}" type="slidenum">
              <a:rPr lang="es-ES" altLang="es-ES" sz="1200" smtClean="0"/>
              <a:pPr/>
              <a:t>29</a:t>
            </a:fld>
            <a:endParaRPr lang="es-ES" altLang="es-E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5734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5734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fld id="{377ABC2D-38A7-4529-BAD7-7F015A6F5CA5}" type="slidenum">
              <a:rPr lang="es-ES" altLang="es-ES" sz="1200" smtClean="0"/>
              <a:pPr/>
              <a:t>30</a:t>
            </a:fld>
            <a:endParaRPr lang="es-ES" altLang="es-E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60821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285303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147177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81000"/>
            <a:ext cx="76200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1752600"/>
            <a:ext cx="3733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953000" y="1752600"/>
            <a:ext cx="3733800" cy="4114800"/>
          </a:xfrm>
        </p:spPr>
        <p:txBody>
          <a:bodyPr/>
          <a:lstStyle/>
          <a:p>
            <a:pPr lvl="0"/>
            <a:endParaRPr lang="es-ES" noProof="0" dirty="0" smtClean="0"/>
          </a:p>
        </p:txBody>
      </p:sp>
      <p:sp>
        <p:nvSpPr>
          <p:cNvPr id="5" name="Rectangle 47"/>
          <p:cNvSpPr>
            <a:spLocks noGrp="1" noChangeArrowheads="1"/>
          </p:cNvSpPr>
          <p:nvPr>
            <p:ph type="dt" sz="half" idx="10"/>
          </p:nvPr>
        </p:nvSpPr>
        <p:spPr/>
        <p:txBody>
          <a:bodyPr/>
          <a:lstStyle>
            <a:lvl1pPr>
              <a:defRPr/>
            </a:lvl1pPr>
          </a:lstStyle>
          <a:p>
            <a:pPr>
              <a:defRPr/>
            </a:pPr>
            <a:endParaRPr lang="es-ES" dirty="0"/>
          </a:p>
        </p:txBody>
      </p:sp>
      <p:sp>
        <p:nvSpPr>
          <p:cNvPr id="6" name="Rectangle 48"/>
          <p:cNvSpPr>
            <a:spLocks noGrp="1" noChangeArrowheads="1"/>
          </p:cNvSpPr>
          <p:nvPr>
            <p:ph type="ftr" sz="quarter" idx="11"/>
          </p:nvPr>
        </p:nvSpPr>
        <p:spPr/>
        <p:txBody>
          <a:bodyPr/>
          <a:lstStyle>
            <a:lvl1pPr>
              <a:defRPr/>
            </a:lvl1pPr>
          </a:lstStyle>
          <a:p>
            <a:pPr>
              <a:defRPr/>
            </a:pPr>
            <a:endParaRPr lang="es-ES" dirty="0"/>
          </a:p>
        </p:txBody>
      </p:sp>
      <p:sp>
        <p:nvSpPr>
          <p:cNvPr id="7" name="Rectangle 49"/>
          <p:cNvSpPr>
            <a:spLocks noGrp="1" noChangeArrowheads="1"/>
          </p:cNvSpPr>
          <p:nvPr>
            <p:ph type="sldNum" sz="quarter" idx="12"/>
          </p:nvPr>
        </p:nvSpPr>
        <p:spPr/>
        <p:txBody>
          <a:bodyPr/>
          <a:lstStyle>
            <a:lvl1pPr>
              <a:defRPr/>
            </a:lvl1pPr>
          </a:lstStyle>
          <a:p>
            <a:pPr>
              <a:defRPr/>
            </a:pPr>
            <a:fld id="{0B7F77D6-DA2F-4067-80C2-524480760E70}" type="slidenum">
              <a:rPr lang="es-ES"/>
              <a:pPr>
                <a:defRPr/>
              </a:pPr>
              <a:t>‹Nº›</a:t>
            </a:fld>
            <a:endParaRPr lang="es-ES" dirty="0"/>
          </a:p>
        </p:txBody>
      </p:sp>
    </p:spTree>
    <p:extLst>
      <p:ext uri="{BB962C8B-B14F-4D97-AF65-F5344CB8AC3E}">
        <p14:creationId xmlns:p14="http://schemas.microsoft.com/office/powerpoint/2010/main" xmlns="" val="599282843"/>
      </p:ext>
    </p:extLst>
  </p:cSld>
  <p:clrMapOvr>
    <a:masterClrMapping/>
  </p:clrMapOvr>
  <p:transition spd="slow" advClick="0">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81000"/>
            <a:ext cx="76200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1752600"/>
            <a:ext cx="762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066800" y="3886200"/>
            <a:ext cx="762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7"/>
          <p:cNvSpPr>
            <a:spLocks noGrp="1" noChangeArrowheads="1"/>
          </p:cNvSpPr>
          <p:nvPr>
            <p:ph type="dt" sz="half" idx="10"/>
          </p:nvPr>
        </p:nvSpPr>
        <p:spPr/>
        <p:txBody>
          <a:bodyPr/>
          <a:lstStyle>
            <a:lvl1pPr>
              <a:defRPr/>
            </a:lvl1pPr>
          </a:lstStyle>
          <a:p>
            <a:pPr>
              <a:defRPr/>
            </a:pPr>
            <a:endParaRPr lang="es-ES" dirty="0"/>
          </a:p>
        </p:txBody>
      </p:sp>
      <p:sp>
        <p:nvSpPr>
          <p:cNvPr id="6" name="Rectangle 48"/>
          <p:cNvSpPr>
            <a:spLocks noGrp="1" noChangeArrowheads="1"/>
          </p:cNvSpPr>
          <p:nvPr>
            <p:ph type="ftr" sz="quarter" idx="11"/>
          </p:nvPr>
        </p:nvSpPr>
        <p:spPr/>
        <p:txBody>
          <a:bodyPr/>
          <a:lstStyle>
            <a:lvl1pPr>
              <a:defRPr/>
            </a:lvl1pPr>
          </a:lstStyle>
          <a:p>
            <a:pPr>
              <a:defRPr/>
            </a:pPr>
            <a:endParaRPr lang="es-ES" dirty="0"/>
          </a:p>
        </p:txBody>
      </p:sp>
      <p:sp>
        <p:nvSpPr>
          <p:cNvPr id="7" name="Rectangle 49"/>
          <p:cNvSpPr>
            <a:spLocks noGrp="1" noChangeArrowheads="1"/>
          </p:cNvSpPr>
          <p:nvPr>
            <p:ph type="sldNum" sz="quarter" idx="12"/>
          </p:nvPr>
        </p:nvSpPr>
        <p:spPr/>
        <p:txBody>
          <a:bodyPr/>
          <a:lstStyle>
            <a:lvl1pPr>
              <a:defRPr/>
            </a:lvl1pPr>
          </a:lstStyle>
          <a:p>
            <a:pPr>
              <a:defRPr/>
            </a:pPr>
            <a:fld id="{D77D6F4C-F81F-4767-B210-5A47D70AE0D2}" type="slidenum">
              <a:rPr lang="es-ES"/>
              <a:pPr>
                <a:defRPr/>
              </a:pPr>
              <a:t>‹Nº›</a:t>
            </a:fld>
            <a:endParaRPr lang="es-ES" dirty="0"/>
          </a:p>
        </p:txBody>
      </p:sp>
    </p:spTree>
    <p:extLst>
      <p:ext uri="{BB962C8B-B14F-4D97-AF65-F5344CB8AC3E}">
        <p14:creationId xmlns:p14="http://schemas.microsoft.com/office/powerpoint/2010/main" xmlns="" val="3641569111"/>
      </p:ext>
    </p:extLst>
  </p:cSld>
  <p:clrMapOvr>
    <a:masterClrMapping/>
  </p:clrMapOvr>
  <p:transition spd="slow" advClick="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343724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386869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145219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243157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191089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311912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398882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D37F26-6B32-4DD2-9163-2C7225FD7256}" type="datetimeFigureOut">
              <a:rPr lang="es-ES" smtClean="0"/>
              <a:pPr/>
              <a:t>06/06/2014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425369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37F26-6B32-4DD2-9163-2C7225FD7256}" type="datetimeFigureOut">
              <a:rPr lang="es-ES" smtClean="0"/>
              <a:pPr/>
              <a:t>06/06/2014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38F7A-C170-419E-AA95-C4D173A86A0B}" type="slidenum">
              <a:rPr lang="es-ES" smtClean="0"/>
              <a:pPr/>
              <a:t>‹Nº›</a:t>
            </a:fld>
            <a:endParaRPr lang="es-ES" dirty="0"/>
          </a:p>
        </p:txBody>
      </p:sp>
    </p:spTree>
    <p:extLst>
      <p:ext uri="{BB962C8B-B14F-4D97-AF65-F5344CB8AC3E}">
        <p14:creationId xmlns:p14="http://schemas.microsoft.com/office/powerpoint/2010/main" xmlns="" val="3757396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http://mypage.bluewin.ch/pallez/files/tomate.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http://www.passionmatilda.com/tag_m/mateo.gi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http://www.zappybaby.be/images/user_images/forum/Mama%20en%20zyborah.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http://images.google.es/url?q=http://www.apadescalvado.cnpm.embrapa.br/images/pag59.jp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http://robertix.nerim.net/ponge_fichiers/ete.jpg" TargetMode="External"/><Relationship Id="rId3" Type="http://schemas.openxmlformats.org/officeDocument/2006/relationships/image" Target="http://www.zappybaby.be/images/user_images/forum/Mama%20en%20zyborah.jpg" TargetMode="External"/><Relationship Id="rId7" Type="http://schemas.openxmlformats.org/officeDocument/2006/relationships/image" Target="http://www.ciudaddegijon.org/fotos/viesques%2005(jorge%20en%20meta).jpg" TargetMode="External"/><Relationship Id="rId12"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http://members.jcom.home.ne.jp/skysuka/cg/toto.jpg" TargetMode="External"/><Relationship Id="rId5" Type="http://schemas.openxmlformats.org/officeDocument/2006/relationships/image" Target="http://www.mundorare.com/juegos/ghoulies/renders/gbtg_momia.jpg" TargetMode="External"/><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http://www1.hellocrazy.com/reserved/cards/200501090809100.deadvirus.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mypage.bluewin.ch/pallez/files/tomate.jpg" TargetMode="External"/><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2.jpe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http://elseptimosuenyo.blogsome.com/uploads/elseptimosuenyo/atar.JPG" TargetMode="External"/><Relationship Id="rId11" Type="http://schemas.openxmlformats.org/officeDocument/2006/relationships/image" Target="http://www.mundorare.com/juegos/ghoulies/renders/gbtg_momia.jpg" TargetMode="External"/><Relationship Id="rId5" Type="http://schemas.openxmlformats.org/officeDocument/2006/relationships/image" Target="../media/image43.jpeg"/><Relationship Id="rId10" Type="http://schemas.openxmlformats.org/officeDocument/2006/relationships/image" Target="../media/image45.jpeg"/><Relationship Id="rId4" Type="http://schemas.openxmlformats.org/officeDocument/2006/relationships/image" Target="http://www.americatv.com.pe/mariapiatimoteo/galeria/timoteo.jpg" TargetMode="External"/><Relationship Id="rId9" Type="http://schemas.openxmlformats.org/officeDocument/2006/relationships/image" Target="http://members.jcom.home.ne.jp/skysuka/cg/toto.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es/url?sa=i&amp;rct=j&amp;q=&amp;esrc=s&amp;frm=1&amp;source=images&amp;cd=&amp;cad=rja&amp;docid=E4vgxUKhiQk55M&amp;tbnid=C1BMtEFPayJsiM:&amp;ved=0CAUQjRw&amp;url=http%3A%2F%2Flopsico.com%2Flogopedia-y-logopeda.html&amp;ei=JpxhUs_9MeSZ0QWLo4CgDg&amp;bvm=bv.54934254,d.Yms&amp;psig=AFQjCNFWRXjRzxx6NSo4X7yPe8zKVb3PKg&amp;ust=138221507190369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http://robertix.nerim.net/ponge_fichiers/ete.jpg" TargetMode="External"/><Relationship Id="rId3" Type="http://schemas.openxmlformats.org/officeDocument/2006/relationships/image" Target="http://www.zappybaby.be/images/user_images/forum/Mama%20en%20zyborah.jpg" TargetMode="External"/><Relationship Id="rId7" Type="http://schemas.openxmlformats.org/officeDocument/2006/relationships/image" Target="http://www.ciudaddegijon.org/fotos/viesques%2005(jorge%20en%20meta).jpg" TargetMode="External"/><Relationship Id="rId12"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http://members.jcom.home.ne.jp/skysuka/cg/toto.jpg" TargetMode="External"/><Relationship Id="rId5" Type="http://schemas.openxmlformats.org/officeDocument/2006/relationships/image" Target="http://www.mundorare.com/juegos/ghoulies/renders/gbtg_momia.jpg" TargetMode="External"/><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http://www1.hellocrazy.com/reserved/cards/200501090809100.deadvirus.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es/url?sa=i&amp;rct=j&amp;q=&amp;esrc=s&amp;frm=1&amp;source=images&amp;cd=&amp;cad=rja&amp;docid=E4vgxUKhiQk55M&amp;tbnid=C1BMtEFPayJsiM:&amp;ved=0CAUQjRw&amp;url=http%3A%2F%2Flopsico.com%2Flogopedia-y-logopeda.html&amp;ei=JpxhUs_9MeSZ0QWLo4CgDg&amp;bvm=bv.54934254,d.Yms&amp;psig=AFQjCNFWRXjRzxx6NSo4X7yPe8zKVb3PKg&amp;ust=1382215071903695"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image" Target="../media/image16.wmf"/><Relationship Id="rId7" Type="http://schemas.openxmlformats.org/officeDocument/2006/relationships/image" Target="../media/image55.wmf"/><Relationship Id="rId12"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58.wmf"/><Relationship Id="rId5" Type="http://schemas.openxmlformats.org/officeDocument/2006/relationships/image" Target="../media/image17.wmf"/><Relationship Id="rId10" Type="http://schemas.openxmlformats.org/officeDocument/2006/relationships/image" Target="../media/image57.wmf"/><Relationship Id="rId4" Type="http://schemas.openxmlformats.org/officeDocument/2006/relationships/image" Target="../media/image19.wmf"/><Relationship Id="rId9" Type="http://schemas.openxmlformats.org/officeDocument/2006/relationships/image" Target="../media/image56.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9.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58.wmf"/><Relationship Id="rId2"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57.wmf"/><Relationship Id="rId5" Type="http://schemas.openxmlformats.org/officeDocument/2006/relationships/image" Target="../media/image17.wmf"/><Relationship Id="rId10" Type="http://schemas.openxmlformats.org/officeDocument/2006/relationships/image" Target="../media/image56.wmf"/><Relationship Id="rId4" Type="http://schemas.openxmlformats.org/officeDocument/2006/relationships/image" Target="../media/image19.wmf"/><Relationship Id="rId9" Type="http://schemas.openxmlformats.org/officeDocument/2006/relationships/image" Target="../media/image1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6.wmf"/><Relationship Id="rId2"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59.wmf"/><Relationship Id="rId4" Type="http://schemas.openxmlformats.org/officeDocument/2006/relationships/image" Target="../media/image56.wmf"/></Relationships>
</file>

<file path=ppt/slides/_rels/slide6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6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9.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58.wmf"/><Relationship Id="rId2"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57.wmf"/><Relationship Id="rId5" Type="http://schemas.openxmlformats.org/officeDocument/2006/relationships/image" Target="../media/image17.wmf"/><Relationship Id="rId10" Type="http://schemas.openxmlformats.org/officeDocument/2006/relationships/image" Target="../media/image56.wmf"/><Relationship Id="rId4" Type="http://schemas.openxmlformats.org/officeDocument/2006/relationships/image" Target="../media/image19.wmf"/><Relationship Id="rId9" Type="http://schemas.openxmlformats.org/officeDocument/2006/relationships/image" Target="../media/image15.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google.es/search?q=transportes&amp;source=lnms&amp;tbm=isch&amp;sa=X&amp;ei=YcCMU5ONN_OrsQSSuYDgCg&amp;ved=0CAcQ_AUoAg&amp;biw=1188&amp;bih=530"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15.wmf"/><Relationship Id="rId7" Type="http://schemas.openxmlformats.org/officeDocument/2006/relationships/image" Target="../media/image73.jpeg"/><Relationship Id="rId2" Type="http://schemas.openxmlformats.org/officeDocument/2006/relationships/image" Target="../media/image57.wmf"/><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56.wmf"/><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81.jpeg"/></Relationships>
</file>

<file path=ppt/slides/_rels/slide91.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58.wmf"/><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18.wmf"/><Relationship Id="rId4" Type="http://schemas.openxmlformats.org/officeDocument/2006/relationships/image" Target="../media/image55.wmf"/></Relationships>
</file>

<file path=ppt/slides/_rels/slide92.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gif"/><Relationship Id="rId7" Type="http://schemas.openxmlformats.org/officeDocument/2006/relationships/image" Target="../media/image91.jpeg"/><Relationship Id="rId2" Type="http://schemas.openxmlformats.org/officeDocument/2006/relationships/hyperlink" Target="transportes%202.ppt" TargetMode="Externa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9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7.gif"/><Relationship Id="rId7" Type="http://schemas.openxmlformats.org/officeDocument/2006/relationships/image" Target="../media/image92.jpeg"/><Relationship Id="rId2" Type="http://schemas.openxmlformats.org/officeDocument/2006/relationships/hyperlink" Target="transportes%202.ppt" TargetMode="External"/><Relationship Id="rId1" Type="http://schemas.openxmlformats.org/officeDocument/2006/relationships/slideLayout" Target="../slideLayouts/slideLayout6.xml"/><Relationship Id="rId6" Type="http://schemas.openxmlformats.org/officeDocument/2006/relationships/image" Target="../media/image89.jpeg"/><Relationship Id="rId5" Type="http://schemas.openxmlformats.org/officeDocument/2006/relationships/image" Target="../media/image91.jpeg"/><Relationship Id="rId4" Type="http://schemas.openxmlformats.org/officeDocument/2006/relationships/image" Target="../media/image88.jpeg"/></Relationships>
</file>

<file path=ppt/slides/_rels/slide9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gif"/><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96.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89.jpeg"/><Relationship Id="rId7" Type="http://schemas.openxmlformats.org/officeDocument/2006/relationships/image" Target="../media/image93.gif"/><Relationship Id="rId2" Type="http://schemas.openxmlformats.org/officeDocument/2006/relationships/hyperlink" Target="transportes%202.ppt" TargetMode="External"/><Relationship Id="rId1" Type="http://schemas.openxmlformats.org/officeDocument/2006/relationships/slideLayout" Target="../slideLayouts/slideLayout6.xml"/><Relationship Id="rId6" Type="http://schemas.openxmlformats.org/officeDocument/2006/relationships/image" Target="../media/image94.jpeg"/><Relationship Id="rId5" Type="http://schemas.openxmlformats.org/officeDocument/2006/relationships/image" Target="../media/image96.gif"/><Relationship Id="rId4" Type="http://schemas.openxmlformats.org/officeDocument/2006/relationships/image" Target="../media/image78.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1784" y="332656"/>
            <a:ext cx="7990656" cy="1080120"/>
          </a:xfrm>
          <a:solidFill>
            <a:schemeClr val="accent1">
              <a:lumMod val="40000"/>
              <a:lumOff val="60000"/>
            </a:schemeClr>
          </a:solidFill>
        </p:spPr>
        <p:txBody>
          <a:bodyPr>
            <a:normAutofit fontScale="90000"/>
          </a:bodyPr>
          <a:lstStyle/>
          <a:p>
            <a:r>
              <a:rPr lang="es-ES" b="1" dirty="0" smtClean="0">
                <a:solidFill>
                  <a:srgbClr val="0033CC"/>
                </a:solidFill>
              </a:rPr>
              <a:t>ALFABETIZACIÓN A INMIGRANTES.- </a:t>
            </a:r>
            <a:br>
              <a:rPr lang="es-ES" b="1" dirty="0" smtClean="0">
                <a:solidFill>
                  <a:srgbClr val="0033CC"/>
                </a:solidFill>
              </a:rPr>
            </a:br>
            <a:r>
              <a:rPr lang="es-ES" b="1" dirty="0" smtClean="0">
                <a:solidFill>
                  <a:srgbClr val="0033CC"/>
                </a:solidFill>
              </a:rPr>
              <a:t>ESPAÑOL L2 </a:t>
            </a:r>
            <a:endParaRPr lang="es-ES" b="1" dirty="0">
              <a:solidFill>
                <a:srgbClr val="0033CC"/>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325534">
            <a:off x="2287087" y="1872066"/>
            <a:ext cx="4379736" cy="2490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611560" y="6093296"/>
            <a:ext cx="8136904"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0033CC"/>
                </a:solidFill>
              </a:rPr>
              <a:t>Una propuesta </a:t>
            </a:r>
            <a:r>
              <a:rPr lang="es-ES" sz="2400" b="1" dirty="0" smtClean="0">
                <a:solidFill>
                  <a:srgbClr val="0033CC"/>
                </a:solidFill>
              </a:rPr>
              <a:t>comunicativa. </a:t>
            </a:r>
            <a:r>
              <a:rPr lang="es-ES" sz="2400" b="1" dirty="0" smtClean="0">
                <a:solidFill>
                  <a:srgbClr val="0033CC"/>
                </a:solidFill>
              </a:rPr>
              <a:t>Un e</a:t>
            </a:r>
            <a:r>
              <a:rPr lang="es-ES" sz="2400" b="1" dirty="0" smtClean="0">
                <a:solidFill>
                  <a:srgbClr val="0033CC"/>
                </a:solidFill>
              </a:rPr>
              <a:t>spacio para la reflexi</a:t>
            </a:r>
            <a:r>
              <a:rPr lang="es-ES" sz="2400" b="1" dirty="0" smtClean="0">
                <a:solidFill>
                  <a:srgbClr val="0033CC"/>
                </a:solidFill>
              </a:rPr>
              <a:t>ón</a:t>
            </a:r>
            <a:endParaRPr lang="es-ES" sz="2400" b="1" dirty="0">
              <a:solidFill>
                <a:srgbClr val="0033CC"/>
              </a:solidFill>
            </a:endParaRPr>
          </a:p>
        </p:txBody>
      </p:sp>
      <p:sp>
        <p:nvSpPr>
          <p:cNvPr id="9" name="8 Rectángulo"/>
          <p:cNvSpPr/>
          <p:nvPr/>
        </p:nvSpPr>
        <p:spPr>
          <a:xfrm>
            <a:off x="2123728" y="5013176"/>
            <a:ext cx="4487533"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0033CC"/>
                </a:solidFill>
              </a:rPr>
              <a:t>Juan Cristóbal Ruiz González</a:t>
            </a:r>
          </a:p>
          <a:p>
            <a:pPr algn="ctr"/>
            <a:r>
              <a:rPr lang="es-ES" sz="2400" b="1" dirty="0" smtClean="0">
                <a:solidFill>
                  <a:srgbClr val="0033CC"/>
                </a:solidFill>
              </a:rPr>
              <a:t>Ceper Cehel </a:t>
            </a:r>
            <a:endParaRPr lang="es-ES" sz="2400" b="1" dirty="0">
              <a:solidFill>
                <a:srgbClr val="0033CC"/>
              </a:solidFill>
            </a:endParaRPr>
          </a:p>
        </p:txBody>
      </p:sp>
    </p:spTree>
    <p:extLst>
      <p:ext uri="{BB962C8B-B14F-4D97-AF65-F5344CB8AC3E}">
        <p14:creationId xmlns:p14="http://schemas.microsoft.com/office/powerpoint/2010/main" xmlns="" val="4083657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s-ES" sz="3200" b="1" dirty="0" smtClean="0">
                <a:solidFill>
                  <a:srgbClr val="0033CC"/>
                </a:solidFill>
              </a:rPr>
              <a:t>NOS PREGUNTAMOS</a:t>
            </a:r>
          </a:p>
        </p:txBody>
      </p:sp>
      <p:sp>
        <p:nvSpPr>
          <p:cNvPr id="131075" name="Rectangle 3"/>
          <p:cNvSpPr>
            <a:spLocks noGrp="1" noChangeArrowheads="1"/>
          </p:cNvSpPr>
          <p:nvPr>
            <p:ph type="body" sz="half" idx="1"/>
          </p:nvPr>
        </p:nvSpPr>
        <p:spPr>
          <a:xfrm>
            <a:off x="1066800" y="1752600"/>
            <a:ext cx="3735388" cy="4114800"/>
          </a:xfrm>
        </p:spPr>
        <p:txBody>
          <a:bodyPr>
            <a:normAutofit lnSpcReduction="10000"/>
          </a:bodyPr>
          <a:lstStyle/>
          <a:p>
            <a:pPr eaLnBrk="1" hangingPunct="1">
              <a:lnSpc>
                <a:spcPct val="90000"/>
              </a:lnSpc>
              <a:buFont typeface="Wingdings" pitchFamily="2" charset="2"/>
              <a:buChar char="q"/>
            </a:pPr>
            <a:r>
              <a:rPr lang="es-ES" sz="2400" b="1" dirty="0" smtClean="0"/>
              <a:t> ¿Qué hacemos los Centros de </a:t>
            </a:r>
            <a:r>
              <a:rPr lang="es-ES" sz="2400" b="1" dirty="0" smtClean="0"/>
              <a:t>Educación Permanente </a:t>
            </a:r>
            <a:r>
              <a:rPr lang="es-ES" sz="2400" b="1" dirty="0" smtClean="0"/>
              <a:t>?</a:t>
            </a:r>
          </a:p>
          <a:p>
            <a:pPr eaLnBrk="1" hangingPunct="1">
              <a:lnSpc>
                <a:spcPct val="90000"/>
              </a:lnSpc>
              <a:buFont typeface="Wingdings" pitchFamily="2" charset="2"/>
              <a:buChar char="q"/>
            </a:pPr>
            <a:endParaRPr lang="es-ES" sz="2400" b="1" dirty="0" smtClean="0"/>
          </a:p>
          <a:p>
            <a:pPr eaLnBrk="1" hangingPunct="1">
              <a:lnSpc>
                <a:spcPct val="90000"/>
              </a:lnSpc>
              <a:buFont typeface="Wingdings" pitchFamily="2" charset="2"/>
              <a:buChar char="q"/>
            </a:pPr>
            <a:r>
              <a:rPr lang="es-ES" sz="2400" b="1" dirty="0" smtClean="0"/>
              <a:t>¿ Qué hacen los mediadores/as  ?</a:t>
            </a:r>
          </a:p>
          <a:p>
            <a:pPr eaLnBrk="1" hangingPunct="1">
              <a:lnSpc>
                <a:spcPct val="90000"/>
              </a:lnSpc>
              <a:buFont typeface="Wingdings" pitchFamily="2" charset="2"/>
              <a:buNone/>
            </a:pPr>
            <a:endParaRPr lang="es-ES" sz="2400" b="1" dirty="0" smtClean="0"/>
          </a:p>
          <a:p>
            <a:pPr eaLnBrk="1" hangingPunct="1">
              <a:lnSpc>
                <a:spcPct val="90000"/>
              </a:lnSpc>
              <a:buFont typeface="Wingdings" pitchFamily="2" charset="2"/>
              <a:buChar char="q"/>
            </a:pPr>
            <a:r>
              <a:rPr lang="es-ES" sz="2400" b="1" dirty="0" smtClean="0"/>
              <a:t>¿ En qué campos trabajamos ?</a:t>
            </a:r>
          </a:p>
          <a:p>
            <a:pPr eaLnBrk="1" hangingPunct="1">
              <a:lnSpc>
                <a:spcPct val="90000"/>
              </a:lnSpc>
              <a:buFont typeface="Wingdings" pitchFamily="2" charset="2"/>
              <a:buNone/>
            </a:pPr>
            <a:endParaRPr lang="es-ES" sz="2400" b="1" dirty="0" smtClean="0"/>
          </a:p>
          <a:p>
            <a:pPr eaLnBrk="1" hangingPunct="1">
              <a:lnSpc>
                <a:spcPct val="90000"/>
              </a:lnSpc>
              <a:buFont typeface="Wingdings" pitchFamily="2" charset="2"/>
              <a:buChar char="q"/>
            </a:pPr>
            <a:r>
              <a:rPr lang="es-ES" sz="2400" b="1" dirty="0" smtClean="0"/>
              <a:t>¿ Qué actividades llevamos a cabo ?</a:t>
            </a:r>
          </a:p>
          <a:p>
            <a:pPr eaLnBrk="1" hangingPunct="1">
              <a:lnSpc>
                <a:spcPct val="90000"/>
              </a:lnSpc>
              <a:buFontTx/>
              <a:buNone/>
            </a:pPr>
            <a:endParaRPr lang="es-ES" sz="2400" b="1" dirty="0" smtClean="0"/>
          </a:p>
        </p:txBody>
      </p:sp>
      <p:pic>
        <p:nvPicPr>
          <p:cNvPr id="131076" name="Picture 4"/>
          <p:cNvPicPr>
            <a:picLocks noChangeAspect="1" noChangeArrowheads="1"/>
          </p:cNvPicPr>
          <p:nvPr>
            <p:ph type="clipArt" sz="half" idx="2"/>
          </p:nvPr>
        </p:nvPicPr>
        <p:blipFill>
          <a:blip r:embed="rId2" cstate="print"/>
          <a:srcRect/>
          <a:stretch>
            <a:fillRect/>
          </a:stretch>
        </p:blipFill>
        <p:spPr>
          <a:xfrm>
            <a:off x="4951413" y="1752600"/>
            <a:ext cx="3735387" cy="4114800"/>
          </a:xfrm>
        </p:spPr>
      </p:pic>
    </p:spTree>
  </p:cSld>
  <p:clrMapOvr>
    <a:masterClrMapping/>
  </p:clrMapOvr>
  <p:transition spd="slow"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0-#ppt_w/2"/>
                                          </p:val>
                                        </p:tav>
                                        <p:tav tm="100000">
                                          <p:val>
                                            <p:strVal val="#ppt_x"/>
                                          </p:val>
                                        </p:tav>
                                      </p:tavLst>
                                    </p:anim>
                                    <p:anim calcmode="lin" valueType="num">
                                      <p:cBhvr additive="base">
                                        <p:cTn id="8" dur="500" fill="hold"/>
                                        <p:tgtEl>
                                          <p:spTgt spid="131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Effect transition="in" filter="blinds(horizontal)">
                                      <p:cBhvr>
                                        <p:cTn id="13" dur="500"/>
                                        <p:tgtEl>
                                          <p:spTgt spid="1310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1075">
                                            <p:txEl>
                                              <p:pRg st="2" end="2"/>
                                            </p:txEl>
                                          </p:spTgt>
                                        </p:tgtEl>
                                        <p:attrNameLst>
                                          <p:attrName>style.visibility</p:attrName>
                                        </p:attrNameLst>
                                      </p:cBhvr>
                                      <p:to>
                                        <p:strVal val="visible"/>
                                      </p:to>
                                    </p:set>
                                    <p:animEffect transition="in" filter="blinds(horizontal)">
                                      <p:cBhvr>
                                        <p:cTn id="18" dur="500"/>
                                        <p:tgtEl>
                                          <p:spTgt spid="1310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1075">
                                            <p:txEl>
                                              <p:pRg st="4" end="4"/>
                                            </p:txEl>
                                          </p:spTgt>
                                        </p:tgtEl>
                                        <p:attrNameLst>
                                          <p:attrName>style.visibility</p:attrName>
                                        </p:attrNameLst>
                                      </p:cBhvr>
                                      <p:to>
                                        <p:strVal val="visible"/>
                                      </p:to>
                                    </p:set>
                                    <p:animEffect transition="in" filter="blinds(horizontal)">
                                      <p:cBhvr>
                                        <p:cTn id="23" dur="500"/>
                                        <p:tgtEl>
                                          <p:spTgt spid="1310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1075">
                                            <p:txEl>
                                              <p:pRg st="6" end="6"/>
                                            </p:txEl>
                                          </p:spTgt>
                                        </p:tgtEl>
                                        <p:attrNameLst>
                                          <p:attrName>style.visibility</p:attrName>
                                        </p:attrNameLst>
                                      </p:cBhvr>
                                      <p:to>
                                        <p:strVal val="visible"/>
                                      </p:to>
                                    </p:set>
                                    <p:animEffect transition="in" filter="blinds(horizontal)">
                                      <p:cBhvr>
                                        <p:cTn id="28" dur="500"/>
                                        <p:tgtEl>
                                          <p:spTgt spid="131075">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nodePh="1">
                                  <p:stCondLst>
                                    <p:cond delay="0"/>
                                  </p:stCondLst>
                                  <p:endCondLst>
                                    <p:cond evt="begin" delay="0">
                                      <p:tn val="31"/>
                                    </p:cond>
                                  </p:endCondLst>
                                  <p:childTnLst>
                                    <p:set>
                                      <p:cBhvr>
                                        <p:cTn id="32" dur="1" fill="hold">
                                          <p:stCondLst>
                                            <p:cond delay="0"/>
                                          </p:stCondLst>
                                        </p:cTn>
                                        <p:tgtEl>
                                          <p:spTgt spid="131076"/>
                                        </p:tgtEl>
                                        <p:attrNameLst>
                                          <p:attrName>style.visibility</p:attrName>
                                        </p:attrNameLst>
                                      </p:cBhvr>
                                      <p:to>
                                        <p:strVal val="visible"/>
                                      </p:to>
                                    </p:set>
                                    <p:anim calcmode="lin" valueType="num">
                                      <p:cBhvr additive="base">
                                        <p:cTn id="33" dur="500" fill="hold"/>
                                        <p:tgtEl>
                                          <p:spTgt spid="131076"/>
                                        </p:tgtEl>
                                        <p:attrNameLst>
                                          <p:attrName>ppt_x</p:attrName>
                                        </p:attrNameLst>
                                      </p:cBhvr>
                                      <p:tavLst>
                                        <p:tav tm="0">
                                          <p:val>
                                            <p:strVal val="1+#ppt_w/2"/>
                                          </p:val>
                                        </p:tav>
                                        <p:tav tm="100000">
                                          <p:val>
                                            <p:strVal val="#ppt_x"/>
                                          </p:val>
                                        </p:tav>
                                      </p:tavLst>
                                    </p:anim>
                                    <p:anim calcmode="lin" valueType="num">
                                      <p:cBhvr additive="base">
                                        <p:cTn id="34" dur="500" fill="hold"/>
                                        <p:tgtEl>
                                          <p:spTgt spid="131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P spid="131075" grpId="0" build="p" autoUpdateAnimBg="0"/>
      <p:bldP spid="13107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066800" y="720725"/>
            <a:ext cx="7620000" cy="461963"/>
          </a:xfrm>
        </p:spPr>
        <p:txBody>
          <a:bodyPr>
            <a:normAutofit fontScale="90000"/>
          </a:bodyPr>
          <a:lstStyle/>
          <a:p>
            <a:pPr eaLnBrk="1" hangingPunct="1"/>
            <a:r>
              <a:rPr lang="es-ES" sz="3200" b="1" dirty="0" smtClean="0">
                <a:solidFill>
                  <a:srgbClr val="0033CC"/>
                </a:solidFill>
              </a:rPr>
              <a:t>PRODUCTOS ESPERADOS ( 1 )</a:t>
            </a:r>
          </a:p>
        </p:txBody>
      </p:sp>
      <p:sp>
        <p:nvSpPr>
          <p:cNvPr id="212995" name="Rectangle 3"/>
          <p:cNvSpPr>
            <a:spLocks noGrp="1" noChangeArrowheads="1"/>
          </p:cNvSpPr>
          <p:nvPr>
            <p:ph type="body" idx="1"/>
          </p:nvPr>
        </p:nvSpPr>
        <p:spPr/>
        <p:txBody>
          <a:bodyPr/>
          <a:lstStyle/>
          <a:p>
            <a:pPr algn="just" eaLnBrk="1" hangingPunct="1"/>
            <a:r>
              <a:rPr lang="es-ES" sz="2400" b="1" dirty="0" smtClean="0">
                <a:solidFill>
                  <a:srgbClr val="111117"/>
                </a:solidFill>
              </a:rPr>
              <a:t>Análisis y reflexión sobre la realidad del inmigrante. </a:t>
            </a:r>
          </a:p>
          <a:p>
            <a:pPr algn="just" eaLnBrk="1" hangingPunct="1"/>
            <a:r>
              <a:rPr lang="es-ES" sz="2400" dirty="0" smtClean="0">
                <a:solidFill>
                  <a:srgbClr val="111117"/>
                </a:solidFill>
              </a:rPr>
              <a:t>Divulgar e informar sobre la normativa y el marco legal correspondiente al alumnado inmigrante.</a:t>
            </a:r>
          </a:p>
          <a:p>
            <a:pPr algn="just" eaLnBrk="1" hangingPunct="1"/>
            <a:r>
              <a:rPr lang="es-ES" sz="2400" b="1" dirty="0" smtClean="0">
                <a:solidFill>
                  <a:srgbClr val="111117"/>
                </a:solidFill>
              </a:rPr>
              <a:t>Análisis y reflexión sobre las medidas tanto a nivel educativo como institucionales</a:t>
            </a:r>
            <a:r>
              <a:rPr lang="es-ES" sz="2400" dirty="0" smtClean="0">
                <a:solidFill>
                  <a:srgbClr val="111117"/>
                </a:solidFill>
              </a:rPr>
              <a:t> que debemos desarrollar con la población inmigrante.</a:t>
            </a:r>
          </a:p>
          <a:p>
            <a:pPr algn="just" eaLnBrk="1" hangingPunct="1"/>
            <a:r>
              <a:rPr lang="es-ES" sz="2400" b="1" dirty="0" smtClean="0">
                <a:solidFill>
                  <a:srgbClr val="111117"/>
                </a:solidFill>
              </a:rPr>
              <a:t>Atender a los alumnos / as dentro de cada etapa formativa en que se encuentre </a:t>
            </a:r>
            <a:r>
              <a:rPr lang="es-ES" sz="2400" dirty="0" smtClean="0">
                <a:solidFill>
                  <a:srgbClr val="111117"/>
                </a:solidFill>
              </a:rPr>
              <a:t>en base a su desarrollo personal, poniendo en practica la propia pedagogía intercultural.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p:cTn id="7" dur="1000" fill="hold"/>
                                        <p:tgtEl>
                                          <p:spTgt spid="212994"/>
                                        </p:tgtEl>
                                        <p:attrNameLst>
                                          <p:attrName>ppt_w</p:attrName>
                                        </p:attrNameLst>
                                      </p:cBhvr>
                                      <p:tavLst>
                                        <p:tav tm="0">
                                          <p:val>
                                            <p:fltVal val="0"/>
                                          </p:val>
                                        </p:tav>
                                        <p:tav tm="100000">
                                          <p:val>
                                            <p:strVal val="#ppt_w"/>
                                          </p:val>
                                        </p:tav>
                                      </p:tavLst>
                                    </p:anim>
                                    <p:anim calcmode="lin" valueType="num">
                                      <p:cBhvr>
                                        <p:cTn id="8" dur="1000" fill="hold"/>
                                        <p:tgtEl>
                                          <p:spTgt spid="212994"/>
                                        </p:tgtEl>
                                        <p:attrNameLst>
                                          <p:attrName>ppt_h</p:attrName>
                                        </p:attrNameLst>
                                      </p:cBhvr>
                                      <p:tavLst>
                                        <p:tav tm="0">
                                          <p:val>
                                            <p:fltVal val="0"/>
                                          </p:val>
                                        </p:tav>
                                        <p:tav tm="100000">
                                          <p:val>
                                            <p:strVal val="#ppt_h"/>
                                          </p:val>
                                        </p:tav>
                                      </p:tavLst>
                                    </p:anim>
                                    <p:anim calcmode="lin" valueType="num">
                                      <p:cBhvr>
                                        <p:cTn id="9" dur="1000" fill="hold"/>
                                        <p:tgtEl>
                                          <p:spTgt spid="2129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29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12995">
                                            <p:txEl>
                                              <p:pRg st="0" end="0"/>
                                            </p:txEl>
                                          </p:spTgt>
                                        </p:tgtEl>
                                        <p:attrNameLst>
                                          <p:attrName>style.visibility</p:attrName>
                                        </p:attrNameLst>
                                      </p:cBhvr>
                                      <p:to>
                                        <p:strVal val="visible"/>
                                      </p:to>
                                    </p:set>
                                    <p:anim calcmode="lin" valueType="num">
                                      <p:cBhvr>
                                        <p:cTn id="15" dur="500" fill="hold"/>
                                        <p:tgtEl>
                                          <p:spTgt spid="2129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2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12995">
                                            <p:txEl>
                                              <p:pRg st="1" end="1"/>
                                            </p:txEl>
                                          </p:spTgt>
                                        </p:tgtEl>
                                        <p:attrNameLst>
                                          <p:attrName>style.visibility</p:attrName>
                                        </p:attrNameLst>
                                      </p:cBhvr>
                                      <p:to>
                                        <p:strVal val="visible"/>
                                      </p:to>
                                    </p:set>
                                    <p:anim calcmode="lin" valueType="num">
                                      <p:cBhvr>
                                        <p:cTn id="21" dur="500" fill="hold"/>
                                        <p:tgtEl>
                                          <p:spTgt spid="21299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129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12995">
                                            <p:txEl>
                                              <p:pRg st="2" end="2"/>
                                            </p:txEl>
                                          </p:spTgt>
                                        </p:tgtEl>
                                        <p:attrNameLst>
                                          <p:attrName>style.visibility</p:attrName>
                                        </p:attrNameLst>
                                      </p:cBhvr>
                                      <p:to>
                                        <p:strVal val="visible"/>
                                      </p:to>
                                    </p:set>
                                    <p:anim calcmode="lin" valueType="num">
                                      <p:cBhvr>
                                        <p:cTn id="27" dur="500" fill="hold"/>
                                        <p:tgtEl>
                                          <p:spTgt spid="21299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129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12995">
                                            <p:txEl>
                                              <p:pRg st="3" end="3"/>
                                            </p:txEl>
                                          </p:spTgt>
                                        </p:tgtEl>
                                        <p:attrNameLst>
                                          <p:attrName>style.visibility</p:attrName>
                                        </p:attrNameLst>
                                      </p:cBhvr>
                                      <p:to>
                                        <p:strVal val="visible"/>
                                      </p:to>
                                    </p:set>
                                    <p:anim calcmode="lin" valueType="num">
                                      <p:cBhvr>
                                        <p:cTn id="33" dur="500" fill="hold"/>
                                        <p:tgtEl>
                                          <p:spTgt spid="21299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1299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utoUpdateAnimBg="0"/>
      <p:bldP spid="21299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066800" y="720725"/>
            <a:ext cx="7620000" cy="461963"/>
          </a:xfrm>
        </p:spPr>
        <p:txBody>
          <a:bodyPr>
            <a:normAutofit fontScale="90000"/>
          </a:bodyPr>
          <a:lstStyle/>
          <a:p>
            <a:pPr eaLnBrk="1" hangingPunct="1"/>
            <a:r>
              <a:rPr lang="es-ES" sz="3200" b="1" dirty="0" smtClean="0">
                <a:solidFill>
                  <a:srgbClr val="0033CC"/>
                </a:solidFill>
              </a:rPr>
              <a:t>PRODUCTOS ESPERADOS ( 2 )</a:t>
            </a:r>
          </a:p>
        </p:txBody>
      </p:sp>
      <p:sp>
        <p:nvSpPr>
          <p:cNvPr id="214019" name="Rectangle 3"/>
          <p:cNvSpPr>
            <a:spLocks noGrp="1" noChangeArrowheads="1"/>
          </p:cNvSpPr>
          <p:nvPr>
            <p:ph type="body" idx="1"/>
          </p:nvPr>
        </p:nvSpPr>
        <p:spPr>
          <a:xfrm>
            <a:off x="1066800" y="1600200"/>
            <a:ext cx="7391400" cy="4637088"/>
          </a:xfrm>
        </p:spPr>
        <p:txBody>
          <a:bodyPr/>
          <a:lstStyle/>
          <a:p>
            <a:pPr algn="just" eaLnBrk="1" hangingPunct="1">
              <a:lnSpc>
                <a:spcPct val="90000"/>
              </a:lnSpc>
            </a:pPr>
            <a:r>
              <a:rPr lang="es-ES" sz="2400" b="1" dirty="0" smtClean="0">
                <a:solidFill>
                  <a:srgbClr val="111117"/>
                </a:solidFill>
              </a:rPr>
              <a:t>Centros como lugar idóneo para la reflexión </a:t>
            </a:r>
            <a:r>
              <a:rPr lang="es-ES" sz="2400" dirty="0" smtClean="0">
                <a:solidFill>
                  <a:srgbClr val="111117"/>
                </a:solidFill>
              </a:rPr>
              <a:t>en cuanto a diferencias </a:t>
            </a:r>
            <a:r>
              <a:rPr lang="es-ES" sz="2400" dirty="0" smtClean="0">
                <a:solidFill>
                  <a:srgbClr val="111117"/>
                </a:solidFill>
              </a:rPr>
              <a:t>y </a:t>
            </a:r>
            <a:r>
              <a:rPr lang="es-ES" sz="2400" dirty="0" smtClean="0">
                <a:solidFill>
                  <a:srgbClr val="111117"/>
                </a:solidFill>
              </a:rPr>
              <a:t>similitudes con otras culturas.</a:t>
            </a:r>
          </a:p>
          <a:p>
            <a:pPr algn="just" eaLnBrk="1" hangingPunct="1">
              <a:lnSpc>
                <a:spcPct val="90000"/>
              </a:lnSpc>
            </a:pPr>
            <a:r>
              <a:rPr lang="es-ES" sz="2400" b="1" dirty="0" smtClean="0">
                <a:solidFill>
                  <a:srgbClr val="111117"/>
                </a:solidFill>
              </a:rPr>
              <a:t>Conocimiento </a:t>
            </a:r>
            <a:r>
              <a:rPr lang="es-ES" sz="2400" dirty="0" smtClean="0">
                <a:solidFill>
                  <a:srgbClr val="111117"/>
                </a:solidFill>
              </a:rPr>
              <a:t>más </a:t>
            </a:r>
            <a:r>
              <a:rPr lang="es-ES" sz="2400" dirty="0" smtClean="0">
                <a:solidFill>
                  <a:srgbClr val="111117"/>
                </a:solidFill>
              </a:rPr>
              <a:t>profundo de </a:t>
            </a:r>
            <a:r>
              <a:rPr lang="es-ES" sz="2400" b="1" dirty="0" smtClean="0">
                <a:solidFill>
                  <a:srgbClr val="111117"/>
                </a:solidFill>
              </a:rPr>
              <a:t>materiales existentes</a:t>
            </a:r>
            <a:r>
              <a:rPr lang="es-ES" sz="2400" dirty="0" smtClean="0">
                <a:solidFill>
                  <a:srgbClr val="111117"/>
                </a:solidFill>
              </a:rPr>
              <a:t>.</a:t>
            </a:r>
          </a:p>
          <a:p>
            <a:pPr algn="just" eaLnBrk="1" hangingPunct="1">
              <a:lnSpc>
                <a:spcPct val="90000"/>
              </a:lnSpc>
            </a:pPr>
            <a:r>
              <a:rPr lang="es-ES" sz="2400" dirty="0" smtClean="0">
                <a:solidFill>
                  <a:srgbClr val="111117"/>
                </a:solidFill>
              </a:rPr>
              <a:t>Conocimiento del marco de referencia europeo en el aprendizaje de las lenguas.</a:t>
            </a:r>
          </a:p>
          <a:p>
            <a:pPr algn="just" eaLnBrk="1" hangingPunct="1">
              <a:lnSpc>
                <a:spcPct val="90000"/>
              </a:lnSpc>
            </a:pPr>
            <a:r>
              <a:rPr lang="es-ES" sz="2400" b="1" dirty="0" smtClean="0">
                <a:solidFill>
                  <a:srgbClr val="111117"/>
                </a:solidFill>
              </a:rPr>
              <a:t>Realización de </a:t>
            </a:r>
            <a:r>
              <a:rPr lang="es-ES" sz="2400" dirty="0" smtClean="0">
                <a:solidFill>
                  <a:srgbClr val="111117"/>
                </a:solidFill>
              </a:rPr>
              <a:t>actividades que mejoren las relaciones entre las diferentes culturas existentes en nuestro municipio. </a:t>
            </a:r>
          </a:p>
          <a:p>
            <a:pPr algn="just" eaLnBrk="1" hangingPunct="1">
              <a:lnSpc>
                <a:spcPct val="90000"/>
              </a:lnSpc>
            </a:pPr>
            <a:r>
              <a:rPr lang="es-ES" sz="2400" b="1" dirty="0" smtClean="0">
                <a:solidFill>
                  <a:srgbClr val="111117"/>
                </a:solidFill>
              </a:rPr>
              <a:t>Puesta en practica de un proyecto dedicado a la atención de las personas inmigrantes </a:t>
            </a:r>
            <a:r>
              <a:rPr lang="es-ES" sz="2400" dirty="0" smtClean="0">
                <a:solidFill>
                  <a:srgbClr val="111117"/>
                </a:solidFill>
              </a:rPr>
              <a:t>adultas , con el fin de combatir la marginación , la discriminación y la exclusión social.</a:t>
            </a:r>
          </a:p>
          <a:p>
            <a:pPr algn="just" eaLnBrk="1" hangingPunct="1">
              <a:lnSpc>
                <a:spcPct val="90000"/>
              </a:lnSpc>
              <a:buFontTx/>
              <a:buNone/>
            </a:pPr>
            <a:endParaRPr lang="es-ES" sz="2400" b="1" dirty="0" smtClean="0">
              <a:solidFill>
                <a:srgbClr val="11111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p:cTn id="7" dur="1000" fill="hold"/>
                                        <p:tgtEl>
                                          <p:spTgt spid="214018"/>
                                        </p:tgtEl>
                                        <p:attrNameLst>
                                          <p:attrName>ppt_w</p:attrName>
                                        </p:attrNameLst>
                                      </p:cBhvr>
                                      <p:tavLst>
                                        <p:tav tm="0">
                                          <p:val>
                                            <p:fltVal val="0"/>
                                          </p:val>
                                        </p:tav>
                                        <p:tav tm="100000">
                                          <p:val>
                                            <p:strVal val="#ppt_w"/>
                                          </p:val>
                                        </p:tav>
                                      </p:tavLst>
                                    </p:anim>
                                    <p:anim calcmode="lin" valueType="num">
                                      <p:cBhvr>
                                        <p:cTn id="8" dur="1000" fill="hold"/>
                                        <p:tgtEl>
                                          <p:spTgt spid="214018"/>
                                        </p:tgtEl>
                                        <p:attrNameLst>
                                          <p:attrName>ppt_h</p:attrName>
                                        </p:attrNameLst>
                                      </p:cBhvr>
                                      <p:tavLst>
                                        <p:tav tm="0">
                                          <p:val>
                                            <p:fltVal val="0"/>
                                          </p:val>
                                        </p:tav>
                                        <p:tav tm="100000">
                                          <p:val>
                                            <p:strVal val="#ppt_h"/>
                                          </p:val>
                                        </p:tav>
                                      </p:tavLst>
                                    </p:anim>
                                    <p:anim calcmode="lin" valueType="num">
                                      <p:cBhvr>
                                        <p:cTn id="9" dur="1000" fill="hold"/>
                                        <p:tgtEl>
                                          <p:spTgt spid="2140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40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14019">
                                            <p:txEl>
                                              <p:pRg st="0" end="0"/>
                                            </p:txEl>
                                          </p:spTgt>
                                        </p:tgtEl>
                                        <p:attrNameLst>
                                          <p:attrName>style.visibility</p:attrName>
                                        </p:attrNameLst>
                                      </p:cBhvr>
                                      <p:to>
                                        <p:strVal val="visible"/>
                                      </p:to>
                                    </p:set>
                                    <p:anim calcmode="lin" valueType="num">
                                      <p:cBhvr>
                                        <p:cTn id="15" dur="500" fill="hold"/>
                                        <p:tgtEl>
                                          <p:spTgt spid="21401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40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14019">
                                            <p:txEl>
                                              <p:pRg st="1" end="1"/>
                                            </p:txEl>
                                          </p:spTgt>
                                        </p:tgtEl>
                                        <p:attrNameLst>
                                          <p:attrName>style.visibility</p:attrName>
                                        </p:attrNameLst>
                                      </p:cBhvr>
                                      <p:to>
                                        <p:strVal val="visible"/>
                                      </p:to>
                                    </p:set>
                                    <p:anim calcmode="lin" valueType="num">
                                      <p:cBhvr>
                                        <p:cTn id="21" dur="500" fill="hold"/>
                                        <p:tgtEl>
                                          <p:spTgt spid="21401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140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14019">
                                            <p:txEl>
                                              <p:pRg st="2" end="2"/>
                                            </p:txEl>
                                          </p:spTgt>
                                        </p:tgtEl>
                                        <p:attrNameLst>
                                          <p:attrName>style.visibility</p:attrName>
                                        </p:attrNameLst>
                                      </p:cBhvr>
                                      <p:to>
                                        <p:strVal val="visible"/>
                                      </p:to>
                                    </p:set>
                                    <p:anim calcmode="lin" valueType="num">
                                      <p:cBhvr>
                                        <p:cTn id="27" dur="500" fill="hold"/>
                                        <p:tgtEl>
                                          <p:spTgt spid="21401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140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14019">
                                            <p:txEl>
                                              <p:pRg st="3" end="3"/>
                                            </p:txEl>
                                          </p:spTgt>
                                        </p:tgtEl>
                                        <p:attrNameLst>
                                          <p:attrName>style.visibility</p:attrName>
                                        </p:attrNameLst>
                                      </p:cBhvr>
                                      <p:to>
                                        <p:strVal val="visible"/>
                                      </p:to>
                                    </p:set>
                                    <p:anim calcmode="lin" valueType="num">
                                      <p:cBhvr>
                                        <p:cTn id="33" dur="500" fill="hold"/>
                                        <p:tgtEl>
                                          <p:spTgt spid="2140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140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14019">
                                            <p:txEl>
                                              <p:pRg st="4" end="4"/>
                                            </p:txEl>
                                          </p:spTgt>
                                        </p:tgtEl>
                                        <p:attrNameLst>
                                          <p:attrName>style.visibility</p:attrName>
                                        </p:attrNameLst>
                                      </p:cBhvr>
                                      <p:to>
                                        <p:strVal val="visible"/>
                                      </p:to>
                                    </p:set>
                                    <p:anim calcmode="lin" valueType="num">
                                      <p:cBhvr>
                                        <p:cTn id="39" dur="500" fill="hold"/>
                                        <p:tgtEl>
                                          <p:spTgt spid="21401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1401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066800" y="647700"/>
            <a:ext cx="7620000" cy="609600"/>
          </a:xfrm>
        </p:spPr>
        <p:txBody>
          <a:bodyPr/>
          <a:lstStyle/>
          <a:p>
            <a:pPr eaLnBrk="1" hangingPunct="1"/>
            <a:r>
              <a:rPr lang="es-ES" sz="3200" b="1" dirty="0" smtClean="0">
                <a:solidFill>
                  <a:srgbClr val="0033CC"/>
                </a:solidFill>
              </a:rPr>
              <a:t>FASES SEGUIDAS ( 1 ) </a:t>
            </a:r>
          </a:p>
        </p:txBody>
      </p:sp>
      <p:sp>
        <p:nvSpPr>
          <p:cNvPr id="216067" name="Rectangle 3"/>
          <p:cNvSpPr>
            <a:spLocks noGrp="1" noChangeArrowheads="1"/>
          </p:cNvSpPr>
          <p:nvPr>
            <p:ph type="body" idx="1"/>
          </p:nvPr>
        </p:nvSpPr>
        <p:spPr>
          <a:xfrm>
            <a:off x="1219200" y="1752600"/>
            <a:ext cx="7239000" cy="4343400"/>
          </a:xfrm>
        </p:spPr>
        <p:txBody>
          <a:bodyPr>
            <a:normAutofit lnSpcReduction="10000"/>
          </a:bodyPr>
          <a:lstStyle/>
          <a:p>
            <a:pPr algn="just" eaLnBrk="1" hangingPunct="1">
              <a:lnSpc>
                <a:spcPct val="90000"/>
              </a:lnSpc>
              <a:buFontTx/>
              <a:buNone/>
            </a:pPr>
            <a:r>
              <a:rPr lang="es-ES" sz="2400" dirty="0" smtClean="0">
                <a:solidFill>
                  <a:srgbClr val="111117"/>
                </a:solidFill>
              </a:rPr>
              <a:t>01.- </a:t>
            </a:r>
            <a:r>
              <a:rPr lang="es-ES" sz="2400" b="1" dirty="0" smtClean="0">
                <a:solidFill>
                  <a:srgbClr val="111117"/>
                </a:solidFill>
              </a:rPr>
              <a:t>Campaña de captación </a:t>
            </a:r>
            <a:r>
              <a:rPr lang="es-ES" sz="2400" dirty="0" smtClean="0">
                <a:solidFill>
                  <a:srgbClr val="111117"/>
                </a:solidFill>
              </a:rPr>
              <a:t>del alumnado.</a:t>
            </a:r>
          </a:p>
          <a:p>
            <a:pPr algn="just" eaLnBrk="1" hangingPunct="1">
              <a:lnSpc>
                <a:spcPct val="90000"/>
              </a:lnSpc>
              <a:buFontTx/>
              <a:buNone/>
            </a:pPr>
            <a:r>
              <a:rPr lang="es-ES" sz="2400" dirty="0" smtClean="0">
                <a:solidFill>
                  <a:srgbClr val="111117"/>
                </a:solidFill>
              </a:rPr>
              <a:t>02.- Estudio social de la población inmigrante en el municipio.</a:t>
            </a:r>
          </a:p>
          <a:p>
            <a:pPr algn="just" eaLnBrk="1" hangingPunct="1">
              <a:lnSpc>
                <a:spcPct val="90000"/>
              </a:lnSpc>
              <a:buFontTx/>
              <a:buNone/>
            </a:pPr>
            <a:r>
              <a:rPr lang="es-ES" sz="2400" dirty="0" smtClean="0">
                <a:solidFill>
                  <a:srgbClr val="111117"/>
                </a:solidFill>
              </a:rPr>
              <a:t>03.- </a:t>
            </a:r>
            <a:r>
              <a:rPr lang="es-ES" sz="2400" b="1" dirty="0" smtClean="0">
                <a:solidFill>
                  <a:srgbClr val="111117"/>
                </a:solidFill>
              </a:rPr>
              <a:t>Estudio de las dificultades individuales y de  colectivo.</a:t>
            </a:r>
          </a:p>
          <a:p>
            <a:pPr algn="just" eaLnBrk="1" hangingPunct="1">
              <a:lnSpc>
                <a:spcPct val="90000"/>
              </a:lnSpc>
              <a:buFontTx/>
              <a:buNone/>
            </a:pPr>
            <a:r>
              <a:rPr lang="es-ES" sz="2400" dirty="0" smtClean="0">
                <a:solidFill>
                  <a:srgbClr val="111117"/>
                </a:solidFill>
              </a:rPr>
              <a:t>04.- Búsqueda de información.</a:t>
            </a:r>
          </a:p>
          <a:p>
            <a:pPr algn="just" eaLnBrk="1" hangingPunct="1">
              <a:lnSpc>
                <a:spcPct val="90000"/>
              </a:lnSpc>
              <a:buFontTx/>
              <a:buNone/>
            </a:pPr>
            <a:r>
              <a:rPr lang="es-ES" sz="2400" dirty="0" smtClean="0">
                <a:solidFill>
                  <a:srgbClr val="111117"/>
                </a:solidFill>
              </a:rPr>
              <a:t>06.- Inicio de </a:t>
            </a:r>
            <a:r>
              <a:rPr lang="es-ES" sz="2400" b="1" dirty="0" smtClean="0">
                <a:solidFill>
                  <a:srgbClr val="111117"/>
                </a:solidFill>
              </a:rPr>
              <a:t>actividades </a:t>
            </a:r>
            <a:r>
              <a:rPr lang="es-ES" sz="2400" dirty="0" smtClean="0">
                <a:solidFill>
                  <a:srgbClr val="111117"/>
                </a:solidFill>
              </a:rPr>
              <a:t>de forma puntual para la </a:t>
            </a:r>
            <a:r>
              <a:rPr lang="es-ES" sz="2400" b="1" dirty="0" smtClean="0">
                <a:solidFill>
                  <a:srgbClr val="111117"/>
                </a:solidFill>
              </a:rPr>
              <a:t>sensibilización </a:t>
            </a:r>
            <a:r>
              <a:rPr lang="es-ES" sz="2400" dirty="0" smtClean="0">
                <a:solidFill>
                  <a:srgbClr val="111117"/>
                </a:solidFill>
              </a:rPr>
              <a:t>de la población frente al racismo y la xenofobia .</a:t>
            </a:r>
          </a:p>
          <a:p>
            <a:pPr algn="just" eaLnBrk="1" hangingPunct="1">
              <a:lnSpc>
                <a:spcPct val="90000"/>
              </a:lnSpc>
              <a:buFontTx/>
              <a:buNone/>
            </a:pPr>
            <a:r>
              <a:rPr lang="es-ES" sz="2400" dirty="0" smtClean="0">
                <a:solidFill>
                  <a:srgbClr val="111117"/>
                </a:solidFill>
              </a:rPr>
              <a:t>07.- </a:t>
            </a:r>
            <a:r>
              <a:rPr lang="es-ES" sz="2400" b="1" dirty="0" smtClean="0">
                <a:solidFill>
                  <a:srgbClr val="111117"/>
                </a:solidFill>
              </a:rPr>
              <a:t>Facilitar el aprendizaje del idioma español </a:t>
            </a:r>
            <a:r>
              <a:rPr lang="es-ES" sz="2400" dirty="0" smtClean="0">
                <a:solidFill>
                  <a:srgbClr val="111117"/>
                </a:solidFill>
              </a:rPr>
              <a:t>como medio integrador de su desarrollo personal, social, cultural . </a:t>
            </a:r>
          </a:p>
          <a:p>
            <a:pPr eaLnBrk="1" hangingPunct="1">
              <a:lnSpc>
                <a:spcPct val="90000"/>
              </a:lnSpc>
              <a:buFontTx/>
              <a:buNone/>
            </a:pPr>
            <a:endParaRPr lang="es-ES" sz="2400" b="1" dirty="0" smtClean="0">
              <a:solidFill>
                <a:srgbClr val="111117"/>
              </a:solidFill>
            </a:endParaRPr>
          </a:p>
        </p:txBody>
      </p:sp>
      <p:pic>
        <p:nvPicPr>
          <p:cNvPr id="4" name="3 Imagen"/>
          <p:cNvPicPr>
            <a:picLocks noChangeAspect="1"/>
          </p:cNvPicPr>
          <p:nvPr/>
        </p:nvPicPr>
        <p:blipFill>
          <a:blip r:embed="rId2" cstate="print"/>
          <a:stretch>
            <a:fillRect/>
          </a:stretch>
        </p:blipFill>
        <p:spPr>
          <a:xfrm rot="2223750">
            <a:off x="7159625" y="561975"/>
            <a:ext cx="1487488" cy="879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6066"/>
                                        </p:tgtEl>
                                        <p:attrNameLst>
                                          <p:attrName>style.visibility</p:attrName>
                                        </p:attrNameLst>
                                      </p:cBhvr>
                                      <p:to>
                                        <p:strVal val="visible"/>
                                      </p:to>
                                    </p:set>
                                    <p:anim calcmode="lin" valueType="num">
                                      <p:cBhvr additive="base">
                                        <p:cTn id="7" dur="5000" fill="hold"/>
                                        <p:tgtEl>
                                          <p:spTgt spid="216066"/>
                                        </p:tgtEl>
                                        <p:attrNameLst>
                                          <p:attrName>ppt_x</p:attrName>
                                        </p:attrNameLst>
                                      </p:cBhvr>
                                      <p:tavLst>
                                        <p:tav tm="0">
                                          <p:val>
                                            <p:strVal val="#ppt_x"/>
                                          </p:val>
                                        </p:tav>
                                        <p:tav tm="100000">
                                          <p:val>
                                            <p:strVal val="#ppt_x"/>
                                          </p:val>
                                        </p:tav>
                                      </p:tavLst>
                                    </p:anim>
                                    <p:anim calcmode="lin" valueType="num">
                                      <p:cBhvr additive="base">
                                        <p:cTn id="8" dur="5000" fill="hold"/>
                                        <p:tgtEl>
                                          <p:spTgt spid="2160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216067">
                                            <p:txEl>
                                              <p:pRg st="0" end="0"/>
                                            </p:txEl>
                                          </p:spTgt>
                                        </p:tgtEl>
                                        <p:attrNameLst>
                                          <p:attrName>style.visibility</p:attrName>
                                        </p:attrNameLst>
                                      </p:cBhvr>
                                      <p:to>
                                        <p:strVal val="visible"/>
                                      </p:to>
                                    </p:set>
                                    <p:anim calcmode="lin" valueType="num">
                                      <p:cBhvr>
                                        <p:cTn id="13" dur="500" fill="hold"/>
                                        <p:tgtEl>
                                          <p:spTgt spid="216067">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216067">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160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60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216067">
                                            <p:txEl>
                                              <p:pRg st="1" end="1"/>
                                            </p:txEl>
                                          </p:spTgt>
                                        </p:tgtEl>
                                        <p:attrNameLst>
                                          <p:attrName>style.visibility</p:attrName>
                                        </p:attrNameLst>
                                      </p:cBhvr>
                                      <p:to>
                                        <p:strVal val="visible"/>
                                      </p:to>
                                    </p:set>
                                    <p:anim calcmode="lin" valueType="num">
                                      <p:cBhvr>
                                        <p:cTn id="21" dur="500" fill="hold"/>
                                        <p:tgtEl>
                                          <p:spTgt spid="216067">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21606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1606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1606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16067">
                                            <p:txEl>
                                              <p:pRg st="2" end="2"/>
                                            </p:txEl>
                                          </p:spTgt>
                                        </p:tgtEl>
                                        <p:attrNameLst>
                                          <p:attrName>style.visibility</p:attrName>
                                        </p:attrNameLst>
                                      </p:cBhvr>
                                      <p:to>
                                        <p:strVal val="visible"/>
                                      </p:to>
                                    </p:set>
                                    <p:anim calcmode="lin" valueType="num">
                                      <p:cBhvr>
                                        <p:cTn id="29" dur="500" fill="hold"/>
                                        <p:tgtEl>
                                          <p:spTgt spid="216067">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216067">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21606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1606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16067">
                                            <p:txEl>
                                              <p:pRg st="3" end="3"/>
                                            </p:txEl>
                                          </p:spTgt>
                                        </p:tgtEl>
                                        <p:attrNameLst>
                                          <p:attrName>style.visibility</p:attrName>
                                        </p:attrNameLst>
                                      </p:cBhvr>
                                      <p:to>
                                        <p:strVal val="visible"/>
                                      </p:to>
                                    </p:set>
                                    <p:anim calcmode="lin" valueType="num">
                                      <p:cBhvr>
                                        <p:cTn id="37" dur="500" fill="hold"/>
                                        <p:tgtEl>
                                          <p:spTgt spid="216067">
                                            <p:txEl>
                                              <p:pRg st="3" end="3"/>
                                            </p:txEl>
                                          </p:spTgt>
                                        </p:tgtEl>
                                        <p:attrNameLst>
                                          <p:attrName>ppt_x</p:attrName>
                                        </p:attrNameLst>
                                      </p:cBhvr>
                                      <p:tavLst>
                                        <p:tav tm="0">
                                          <p:val>
                                            <p:strVal val="#ppt_x-#ppt_w/2"/>
                                          </p:val>
                                        </p:tav>
                                        <p:tav tm="100000">
                                          <p:val>
                                            <p:strVal val="#ppt_x"/>
                                          </p:val>
                                        </p:tav>
                                      </p:tavLst>
                                    </p:anim>
                                    <p:anim calcmode="lin" valueType="num">
                                      <p:cBhvr>
                                        <p:cTn id="38" dur="500" fill="hold"/>
                                        <p:tgtEl>
                                          <p:spTgt spid="216067">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21606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1606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216067">
                                            <p:txEl>
                                              <p:pRg st="4" end="4"/>
                                            </p:txEl>
                                          </p:spTgt>
                                        </p:tgtEl>
                                        <p:attrNameLst>
                                          <p:attrName>style.visibility</p:attrName>
                                        </p:attrNameLst>
                                      </p:cBhvr>
                                      <p:to>
                                        <p:strVal val="visible"/>
                                      </p:to>
                                    </p:set>
                                    <p:anim calcmode="lin" valueType="num">
                                      <p:cBhvr>
                                        <p:cTn id="45" dur="500" fill="hold"/>
                                        <p:tgtEl>
                                          <p:spTgt spid="216067">
                                            <p:txEl>
                                              <p:pRg st="4" end="4"/>
                                            </p:txEl>
                                          </p:spTgt>
                                        </p:tgtEl>
                                        <p:attrNameLst>
                                          <p:attrName>ppt_x</p:attrName>
                                        </p:attrNameLst>
                                      </p:cBhvr>
                                      <p:tavLst>
                                        <p:tav tm="0">
                                          <p:val>
                                            <p:strVal val="#ppt_x-#ppt_w/2"/>
                                          </p:val>
                                        </p:tav>
                                        <p:tav tm="100000">
                                          <p:val>
                                            <p:strVal val="#ppt_x"/>
                                          </p:val>
                                        </p:tav>
                                      </p:tavLst>
                                    </p:anim>
                                    <p:anim calcmode="lin" valueType="num">
                                      <p:cBhvr>
                                        <p:cTn id="46" dur="500" fill="hold"/>
                                        <p:tgtEl>
                                          <p:spTgt spid="216067">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21606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1606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216067">
                                            <p:txEl>
                                              <p:pRg st="5" end="5"/>
                                            </p:txEl>
                                          </p:spTgt>
                                        </p:tgtEl>
                                        <p:attrNameLst>
                                          <p:attrName>style.visibility</p:attrName>
                                        </p:attrNameLst>
                                      </p:cBhvr>
                                      <p:to>
                                        <p:strVal val="visible"/>
                                      </p:to>
                                    </p:set>
                                    <p:anim calcmode="lin" valueType="num">
                                      <p:cBhvr>
                                        <p:cTn id="53" dur="500" fill="hold"/>
                                        <p:tgtEl>
                                          <p:spTgt spid="216067">
                                            <p:txEl>
                                              <p:pRg st="5" end="5"/>
                                            </p:txEl>
                                          </p:spTgt>
                                        </p:tgtEl>
                                        <p:attrNameLst>
                                          <p:attrName>ppt_x</p:attrName>
                                        </p:attrNameLst>
                                      </p:cBhvr>
                                      <p:tavLst>
                                        <p:tav tm="0">
                                          <p:val>
                                            <p:strVal val="#ppt_x-#ppt_w/2"/>
                                          </p:val>
                                        </p:tav>
                                        <p:tav tm="100000">
                                          <p:val>
                                            <p:strVal val="#ppt_x"/>
                                          </p:val>
                                        </p:tav>
                                      </p:tavLst>
                                    </p:anim>
                                    <p:anim calcmode="lin" valueType="num">
                                      <p:cBhvr>
                                        <p:cTn id="54" dur="500" fill="hold"/>
                                        <p:tgtEl>
                                          <p:spTgt spid="216067">
                                            <p:txEl>
                                              <p:pRg st="5" end="5"/>
                                            </p:txEl>
                                          </p:spTgt>
                                        </p:tgtEl>
                                        <p:attrNameLst>
                                          <p:attrName>ppt_y</p:attrName>
                                        </p:attrNameLst>
                                      </p:cBhvr>
                                      <p:tavLst>
                                        <p:tav tm="0">
                                          <p:val>
                                            <p:strVal val="#ppt_y"/>
                                          </p:val>
                                        </p:tav>
                                        <p:tav tm="100000">
                                          <p:val>
                                            <p:strVal val="#ppt_y"/>
                                          </p:val>
                                        </p:tav>
                                      </p:tavLst>
                                    </p:anim>
                                    <p:anim calcmode="lin" valueType="num">
                                      <p:cBhvr>
                                        <p:cTn id="55" dur="500" fill="hold"/>
                                        <p:tgtEl>
                                          <p:spTgt spid="216067">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21606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P spid="21606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066800" y="647700"/>
            <a:ext cx="7620000" cy="609600"/>
          </a:xfrm>
        </p:spPr>
        <p:txBody>
          <a:bodyPr/>
          <a:lstStyle/>
          <a:p>
            <a:pPr eaLnBrk="1" hangingPunct="1"/>
            <a:r>
              <a:rPr lang="es-ES" sz="3200" b="1" dirty="0" smtClean="0">
                <a:solidFill>
                  <a:srgbClr val="0033CC"/>
                </a:solidFill>
              </a:rPr>
              <a:t>FASES SEGUIDAS ( 2 ) </a:t>
            </a:r>
          </a:p>
        </p:txBody>
      </p:sp>
      <p:sp>
        <p:nvSpPr>
          <p:cNvPr id="217091" name="Rectangle 3"/>
          <p:cNvSpPr>
            <a:spLocks noGrp="1" noChangeArrowheads="1"/>
          </p:cNvSpPr>
          <p:nvPr>
            <p:ph type="body" idx="1"/>
          </p:nvPr>
        </p:nvSpPr>
        <p:spPr>
          <a:xfrm>
            <a:off x="1066800" y="1752600"/>
            <a:ext cx="7391400" cy="4343400"/>
          </a:xfrm>
        </p:spPr>
        <p:txBody>
          <a:bodyPr/>
          <a:lstStyle/>
          <a:p>
            <a:pPr algn="just" eaLnBrk="1" hangingPunct="1">
              <a:buFontTx/>
              <a:buNone/>
            </a:pPr>
            <a:r>
              <a:rPr lang="es-ES" sz="2400" dirty="0" smtClean="0">
                <a:solidFill>
                  <a:srgbClr val="111117"/>
                </a:solidFill>
              </a:rPr>
              <a:t>08.- Elaboración de Proyectos de Innovación. </a:t>
            </a:r>
          </a:p>
          <a:p>
            <a:pPr algn="just" eaLnBrk="1" hangingPunct="1">
              <a:buFontTx/>
              <a:buNone/>
            </a:pPr>
            <a:r>
              <a:rPr lang="es-ES" sz="2400" dirty="0" smtClean="0">
                <a:solidFill>
                  <a:srgbClr val="111117"/>
                </a:solidFill>
              </a:rPr>
              <a:t>09.- </a:t>
            </a:r>
            <a:r>
              <a:rPr lang="es-ES" sz="2400" b="1" dirty="0" smtClean="0">
                <a:solidFill>
                  <a:srgbClr val="111117"/>
                </a:solidFill>
              </a:rPr>
              <a:t>Elaboración de Planes institucionales. </a:t>
            </a:r>
          </a:p>
          <a:p>
            <a:pPr algn="just" eaLnBrk="1" hangingPunct="1">
              <a:buFontTx/>
              <a:buNone/>
            </a:pPr>
            <a:r>
              <a:rPr lang="es-ES" sz="2400" dirty="0" smtClean="0">
                <a:solidFill>
                  <a:srgbClr val="111117"/>
                </a:solidFill>
              </a:rPr>
              <a:t>10.- Elaboración de </a:t>
            </a:r>
            <a:r>
              <a:rPr lang="es-ES" sz="2400" b="1" dirty="0" smtClean="0">
                <a:solidFill>
                  <a:srgbClr val="111117"/>
                </a:solidFill>
              </a:rPr>
              <a:t>proyectos europeos </a:t>
            </a:r>
            <a:r>
              <a:rPr lang="es-ES" sz="2400" b="1" dirty="0" err="1" smtClean="0">
                <a:solidFill>
                  <a:srgbClr val="111117"/>
                </a:solidFill>
              </a:rPr>
              <a:t>Grundtvig</a:t>
            </a:r>
            <a:r>
              <a:rPr lang="es-ES" sz="2400" b="1" dirty="0" smtClean="0">
                <a:solidFill>
                  <a:srgbClr val="111117"/>
                </a:solidFill>
              </a:rPr>
              <a:t> </a:t>
            </a:r>
            <a:r>
              <a:rPr lang="es-ES" sz="2400" dirty="0" smtClean="0">
                <a:solidFill>
                  <a:srgbClr val="111117"/>
                </a:solidFill>
              </a:rPr>
              <a:t> </a:t>
            </a:r>
            <a:endParaRPr lang="es-ES" sz="2400" dirty="0" smtClean="0">
              <a:solidFill>
                <a:srgbClr val="111117"/>
              </a:solidFill>
            </a:endParaRPr>
          </a:p>
          <a:p>
            <a:pPr algn="just" eaLnBrk="1" hangingPunct="1">
              <a:buFontTx/>
              <a:buNone/>
            </a:pPr>
            <a:r>
              <a:rPr lang="es-ES" sz="2400" dirty="0" smtClean="0">
                <a:solidFill>
                  <a:srgbClr val="111117"/>
                </a:solidFill>
              </a:rPr>
              <a:t>11.- </a:t>
            </a:r>
            <a:r>
              <a:rPr lang="es-ES" sz="2400" b="1" dirty="0" smtClean="0">
                <a:solidFill>
                  <a:srgbClr val="111117"/>
                </a:solidFill>
              </a:rPr>
              <a:t>Colaboración con proyectos transnacionales </a:t>
            </a:r>
            <a:r>
              <a:rPr lang="es-ES" sz="2400" dirty="0" smtClean="0">
                <a:solidFill>
                  <a:srgbClr val="111117"/>
                </a:solidFill>
              </a:rPr>
              <a:t>desde el punto de vista institucional.  </a:t>
            </a:r>
          </a:p>
          <a:p>
            <a:pPr algn="just" eaLnBrk="1" hangingPunct="1">
              <a:buFontTx/>
              <a:buNone/>
            </a:pPr>
            <a:r>
              <a:rPr lang="es-ES" sz="2400" dirty="0" smtClean="0">
                <a:solidFill>
                  <a:srgbClr val="111117"/>
                </a:solidFill>
              </a:rPr>
              <a:t>12.- </a:t>
            </a:r>
            <a:r>
              <a:rPr lang="es-ES" sz="2400" dirty="0" smtClean="0">
                <a:solidFill>
                  <a:srgbClr val="111117"/>
                </a:solidFill>
              </a:rPr>
              <a:t>Valoración y reajuste.</a:t>
            </a:r>
          </a:p>
          <a:p>
            <a:pPr eaLnBrk="1" hangingPunct="1">
              <a:buFontTx/>
              <a:buNone/>
            </a:pPr>
            <a:endParaRPr lang="es-ES" sz="3000" b="1" dirty="0" smtClean="0">
              <a:solidFill>
                <a:srgbClr val="111117"/>
              </a:solidFill>
            </a:endParaRPr>
          </a:p>
        </p:txBody>
      </p:sp>
      <p:pic>
        <p:nvPicPr>
          <p:cNvPr id="2" name="1 Imagen"/>
          <p:cNvPicPr>
            <a:picLocks noChangeAspect="1"/>
          </p:cNvPicPr>
          <p:nvPr/>
        </p:nvPicPr>
        <p:blipFill>
          <a:blip r:embed="rId2" cstate="print"/>
          <a:stretch>
            <a:fillRect/>
          </a:stretch>
        </p:blipFill>
        <p:spPr>
          <a:xfrm rot="790901">
            <a:off x="5076825" y="4652963"/>
            <a:ext cx="2889250" cy="14112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5000" fill="hold"/>
                                        <p:tgtEl>
                                          <p:spTgt spid="217090"/>
                                        </p:tgtEl>
                                        <p:attrNameLst>
                                          <p:attrName>ppt_x</p:attrName>
                                        </p:attrNameLst>
                                      </p:cBhvr>
                                      <p:tavLst>
                                        <p:tav tm="0">
                                          <p:val>
                                            <p:strVal val="#ppt_x"/>
                                          </p:val>
                                        </p:tav>
                                        <p:tav tm="100000">
                                          <p:val>
                                            <p:strVal val="#ppt_x"/>
                                          </p:val>
                                        </p:tav>
                                      </p:tavLst>
                                    </p:anim>
                                    <p:anim calcmode="lin" valueType="num">
                                      <p:cBhvr additive="base">
                                        <p:cTn id="8" dur="5000" fill="hold"/>
                                        <p:tgtEl>
                                          <p:spTgt spid="2170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217091">
                                            <p:txEl>
                                              <p:pRg st="0" end="0"/>
                                            </p:txEl>
                                          </p:spTgt>
                                        </p:tgtEl>
                                        <p:attrNameLst>
                                          <p:attrName>style.visibility</p:attrName>
                                        </p:attrNameLst>
                                      </p:cBhvr>
                                      <p:to>
                                        <p:strVal val="visible"/>
                                      </p:to>
                                    </p:set>
                                    <p:anim calcmode="lin" valueType="num">
                                      <p:cBhvr>
                                        <p:cTn id="13" dur="500" fill="hold"/>
                                        <p:tgtEl>
                                          <p:spTgt spid="217091">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217091">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170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70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217091">
                                            <p:txEl>
                                              <p:pRg st="1" end="1"/>
                                            </p:txEl>
                                          </p:spTgt>
                                        </p:tgtEl>
                                        <p:attrNameLst>
                                          <p:attrName>style.visibility</p:attrName>
                                        </p:attrNameLst>
                                      </p:cBhvr>
                                      <p:to>
                                        <p:strVal val="visible"/>
                                      </p:to>
                                    </p:set>
                                    <p:anim calcmode="lin" valueType="num">
                                      <p:cBhvr>
                                        <p:cTn id="21" dur="500" fill="hold"/>
                                        <p:tgtEl>
                                          <p:spTgt spid="217091">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21709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170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1709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17091">
                                            <p:txEl>
                                              <p:pRg st="2" end="2"/>
                                            </p:txEl>
                                          </p:spTgt>
                                        </p:tgtEl>
                                        <p:attrNameLst>
                                          <p:attrName>style.visibility</p:attrName>
                                        </p:attrNameLst>
                                      </p:cBhvr>
                                      <p:to>
                                        <p:strVal val="visible"/>
                                      </p:to>
                                    </p:set>
                                    <p:anim calcmode="lin" valueType="num">
                                      <p:cBhvr>
                                        <p:cTn id="29" dur="500" fill="hold"/>
                                        <p:tgtEl>
                                          <p:spTgt spid="217091">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217091">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21709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170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17091">
                                            <p:txEl>
                                              <p:pRg st="3" end="3"/>
                                            </p:txEl>
                                          </p:spTgt>
                                        </p:tgtEl>
                                        <p:attrNameLst>
                                          <p:attrName>style.visibility</p:attrName>
                                        </p:attrNameLst>
                                      </p:cBhvr>
                                      <p:to>
                                        <p:strVal val="visible"/>
                                      </p:to>
                                    </p:set>
                                    <p:anim calcmode="lin" valueType="num">
                                      <p:cBhvr>
                                        <p:cTn id="37" dur="500" fill="hold"/>
                                        <p:tgtEl>
                                          <p:spTgt spid="217091">
                                            <p:txEl>
                                              <p:pRg st="3" end="3"/>
                                            </p:txEl>
                                          </p:spTgt>
                                        </p:tgtEl>
                                        <p:attrNameLst>
                                          <p:attrName>ppt_x</p:attrName>
                                        </p:attrNameLst>
                                      </p:cBhvr>
                                      <p:tavLst>
                                        <p:tav tm="0">
                                          <p:val>
                                            <p:strVal val="#ppt_x-#ppt_w/2"/>
                                          </p:val>
                                        </p:tav>
                                        <p:tav tm="100000">
                                          <p:val>
                                            <p:strVal val="#ppt_x"/>
                                          </p:val>
                                        </p:tav>
                                      </p:tavLst>
                                    </p:anim>
                                    <p:anim calcmode="lin" valueType="num">
                                      <p:cBhvr>
                                        <p:cTn id="38" dur="500" fill="hold"/>
                                        <p:tgtEl>
                                          <p:spTgt spid="217091">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21709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1709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217091">
                                            <p:txEl>
                                              <p:pRg st="4" end="4"/>
                                            </p:txEl>
                                          </p:spTgt>
                                        </p:tgtEl>
                                        <p:attrNameLst>
                                          <p:attrName>style.visibility</p:attrName>
                                        </p:attrNameLst>
                                      </p:cBhvr>
                                      <p:to>
                                        <p:strVal val="visible"/>
                                      </p:to>
                                    </p:set>
                                    <p:anim calcmode="lin" valueType="num">
                                      <p:cBhvr>
                                        <p:cTn id="45" dur="500" fill="hold"/>
                                        <p:tgtEl>
                                          <p:spTgt spid="217091">
                                            <p:txEl>
                                              <p:pRg st="4" end="4"/>
                                            </p:txEl>
                                          </p:spTgt>
                                        </p:tgtEl>
                                        <p:attrNameLst>
                                          <p:attrName>ppt_x</p:attrName>
                                        </p:attrNameLst>
                                      </p:cBhvr>
                                      <p:tavLst>
                                        <p:tav tm="0">
                                          <p:val>
                                            <p:strVal val="#ppt_x-#ppt_w/2"/>
                                          </p:val>
                                        </p:tav>
                                        <p:tav tm="100000">
                                          <p:val>
                                            <p:strVal val="#ppt_x"/>
                                          </p:val>
                                        </p:tav>
                                      </p:tavLst>
                                    </p:anim>
                                    <p:anim calcmode="lin" valueType="num">
                                      <p:cBhvr>
                                        <p:cTn id="46" dur="500" fill="hold"/>
                                        <p:tgtEl>
                                          <p:spTgt spid="217091">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21709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1709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utoUpdateAnimBg="0"/>
      <p:bldP spid="2170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19256" cy="864096"/>
          </a:xfrm>
          <a:solidFill>
            <a:schemeClr val="accent1">
              <a:lumMod val="20000"/>
              <a:lumOff val="80000"/>
            </a:schemeClr>
          </a:solidFill>
        </p:spPr>
        <p:txBody>
          <a:bodyPr>
            <a:normAutofit/>
          </a:bodyPr>
          <a:lstStyle/>
          <a:p>
            <a:r>
              <a:rPr lang="es-ES" b="1" dirty="0" smtClean="0">
                <a:solidFill>
                  <a:srgbClr val="0033CC"/>
                </a:solidFill>
              </a:rPr>
              <a:t>1</a:t>
            </a:r>
            <a:r>
              <a:rPr lang="es-ES" b="1" dirty="0">
                <a:solidFill>
                  <a:srgbClr val="0033CC"/>
                </a:solidFill>
              </a:rPr>
              <a:t>. Cuestiones </a:t>
            </a:r>
            <a:r>
              <a:rPr lang="es-ES" b="1" dirty="0" smtClean="0">
                <a:solidFill>
                  <a:srgbClr val="0033CC"/>
                </a:solidFill>
              </a:rPr>
              <a:t>o reflexiones previas</a:t>
            </a:r>
            <a:endParaRPr lang="es-ES" dirty="0"/>
          </a:p>
        </p:txBody>
      </p:sp>
      <p:sp>
        <p:nvSpPr>
          <p:cNvPr id="3" name="2 Marcador de contenido"/>
          <p:cNvSpPr>
            <a:spLocks noGrp="1"/>
          </p:cNvSpPr>
          <p:nvPr>
            <p:ph idx="1"/>
          </p:nvPr>
        </p:nvSpPr>
        <p:spPr>
          <a:xfrm>
            <a:off x="457200" y="1600201"/>
            <a:ext cx="5842992" cy="2260848"/>
          </a:xfrm>
        </p:spPr>
        <p:txBody>
          <a:bodyPr>
            <a:normAutofit/>
          </a:bodyPr>
          <a:lstStyle/>
          <a:p>
            <a:pPr>
              <a:buNone/>
            </a:pPr>
            <a:endParaRPr lang="es-ES" sz="2000" b="1" dirty="0" smtClean="0">
              <a:solidFill>
                <a:srgbClr val="0033CC"/>
              </a:solidFill>
            </a:endParaRPr>
          </a:p>
          <a:p>
            <a:pPr>
              <a:buFont typeface="Wingdings" panose="05000000000000000000" pitchFamily="2" charset="2"/>
              <a:buChar char="q"/>
            </a:pPr>
            <a:r>
              <a:rPr lang="es-ES" sz="2000" b="1" dirty="0">
                <a:solidFill>
                  <a:srgbClr val="0033CC"/>
                </a:solidFill>
              </a:rPr>
              <a:t> ¿Cuáles son sus intereses para aprender </a:t>
            </a:r>
            <a:r>
              <a:rPr lang="es-ES" sz="2000" b="1" dirty="0" smtClean="0">
                <a:solidFill>
                  <a:srgbClr val="0033CC"/>
                </a:solidFill>
              </a:rPr>
              <a:t>una L2? </a:t>
            </a:r>
          </a:p>
          <a:p>
            <a:pPr>
              <a:buFont typeface="Wingdings" panose="05000000000000000000" pitchFamily="2" charset="2"/>
              <a:buChar char="q"/>
            </a:pPr>
            <a:r>
              <a:rPr lang="es-ES" sz="2000" b="1" dirty="0">
                <a:solidFill>
                  <a:srgbClr val="0033CC"/>
                </a:solidFill>
              </a:rPr>
              <a:t> </a:t>
            </a:r>
            <a:r>
              <a:rPr lang="es-ES" sz="2000" b="1" dirty="0" smtClean="0">
                <a:solidFill>
                  <a:srgbClr val="0033CC"/>
                </a:solidFill>
              </a:rPr>
              <a:t>¿ Qué puede aprender?</a:t>
            </a:r>
          </a:p>
          <a:p>
            <a:pPr>
              <a:buFont typeface="Wingdings" panose="05000000000000000000" pitchFamily="2" charset="2"/>
              <a:buChar char="q"/>
            </a:pPr>
            <a:r>
              <a:rPr lang="es-ES" sz="2000" b="1" dirty="0">
                <a:solidFill>
                  <a:srgbClr val="0033CC"/>
                </a:solidFill>
              </a:rPr>
              <a:t> </a:t>
            </a:r>
            <a:r>
              <a:rPr lang="es-ES" sz="2000" b="1" dirty="0" smtClean="0">
                <a:solidFill>
                  <a:srgbClr val="0033CC"/>
                </a:solidFill>
              </a:rPr>
              <a:t>¿Qué debe de aprender?</a:t>
            </a:r>
          </a:p>
          <a:p>
            <a:pPr>
              <a:buFont typeface="Wingdings" panose="05000000000000000000" pitchFamily="2" charset="2"/>
              <a:buChar char="q"/>
            </a:pPr>
            <a:r>
              <a:rPr lang="es-ES" sz="2000" b="1" dirty="0" smtClean="0">
                <a:solidFill>
                  <a:srgbClr val="0033CC"/>
                </a:solidFill>
              </a:rPr>
              <a:t>¿Para qué alfabetizar?</a:t>
            </a:r>
          </a:p>
          <a:p>
            <a:pPr>
              <a:buFont typeface="Wingdings" panose="05000000000000000000" pitchFamily="2" charset="2"/>
              <a:buChar char="q"/>
            </a:pPr>
            <a:r>
              <a:rPr lang="es-ES" sz="2000" b="1" dirty="0" smtClean="0">
                <a:solidFill>
                  <a:srgbClr val="0033CC"/>
                </a:solidFill>
              </a:rPr>
              <a:t>¿ Qué temas le  interesa trabajar en clase?</a:t>
            </a:r>
            <a:endParaRPr lang="es-ES" sz="2000" b="1" dirty="0">
              <a:solidFill>
                <a:srgbClr val="0033CC"/>
              </a:solidFill>
            </a:endParaRPr>
          </a:p>
          <a:p>
            <a:pPr marL="0" indent="0">
              <a:buNone/>
            </a:pPr>
            <a:endParaRPr lang="es-ES" b="1" dirty="0">
              <a:solidFill>
                <a:srgbClr val="0033CC"/>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491020">
            <a:off x="5508104" y="3861048"/>
            <a:ext cx="3072882" cy="2705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71915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428625" y="1198264"/>
            <a:ext cx="8358188" cy="5399088"/>
          </a:xfrm>
          <a:prstGeom prst="rect">
            <a:avLst/>
          </a:prstGeom>
          <a:noFill/>
          <a:ln w="9525">
            <a:noFill/>
            <a:miter lim="800000"/>
            <a:headEnd/>
            <a:tailEnd/>
          </a:ln>
        </p:spPr>
      </p:pic>
      <p:sp>
        <p:nvSpPr>
          <p:cNvPr id="5" name="4 Rectángulo"/>
          <p:cNvSpPr/>
          <p:nvPr/>
        </p:nvSpPr>
        <p:spPr>
          <a:xfrm>
            <a:off x="0" y="0"/>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a:latin typeface="Calibri" pitchFamily="34" charset="0"/>
              </a:rPr>
              <a:t>ANALISIS DE NECESIDADES.- </a:t>
            </a:r>
          </a:p>
        </p:txBody>
      </p:sp>
      <p:pic>
        <p:nvPicPr>
          <p:cNvPr id="4" name="Picture 2"/>
          <p:cNvPicPr>
            <a:picLocks noChangeAspect="1" noChangeArrowheads="1"/>
          </p:cNvPicPr>
          <p:nvPr/>
        </p:nvPicPr>
        <p:blipFill>
          <a:blip r:embed="rId4" cstate="print"/>
          <a:srcRect/>
          <a:stretch>
            <a:fillRect/>
          </a:stretch>
        </p:blipFill>
        <p:spPr bwMode="auto">
          <a:xfrm>
            <a:off x="323528" y="1124744"/>
            <a:ext cx="8568952" cy="5425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7384"/>
            <a:ext cx="918051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smtClean="0">
                <a:latin typeface="Calibri" pitchFamily="34" charset="0"/>
              </a:rPr>
              <a:t>SITUACIONES INTERACTUAR II .- </a:t>
            </a:r>
            <a:endParaRPr lang="es-ES" sz="4000" b="1" dirty="0">
              <a:latin typeface="Calibri"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395536" y="1556792"/>
            <a:ext cx="8358188" cy="12477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rot="504070">
            <a:off x="2684378" y="3132237"/>
            <a:ext cx="4046850" cy="304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4282" y="1285860"/>
            <a:ext cx="8358246" cy="5170646"/>
          </a:xfrm>
          <a:prstGeom prst="rect">
            <a:avLst/>
          </a:prstGeom>
        </p:spPr>
        <p:txBody>
          <a:bodyPr wrap="square">
            <a:spAutoFit/>
          </a:bodyPr>
          <a:lstStyle/>
          <a:p>
            <a:r>
              <a:rPr lang="es-ES" sz="2200" b="1" dirty="0" smtClean="0">
                <a:solidFill>
                  <a:srgbClr val="060FBA"/>
                </a:solidFill>
              </a:rPr>
              <a:t>Asuntos </a:t>
            </a:r>
            <a:r>
              <a:rPr lang="es-ES" sz="2200" b="1" dirty="0">
                <a:solidFill>
                  <a:srgbClr val="060FBA"/>
                </a:solidFill>
              </a:rPr>
              <a:t>de la </a:t>
            </a:r>
            <a:r>
              <a:rPr lang="es-ES" sz="2200" b="1" dirty="0" smtClean="0">
                <a:solidFill>
                  <a:srgbClr val="060FBA"/>
                </a:solidFill>
              </a:rPr>
              <a:t>conversación .- </a:t>
            </a:r>
            <a:r>
              <a:rPr lang="es-ES" sz="2200" b="1" i="1" dirty="0" smtClean="0">
                <a:solidFill>
                  <a:srgbClr val="060FBA"/>
                </a:solidFill>
              </a:rPr>
              <a:t>Marco </a:t>
            </a:r>
            <a:r>
              <a:rPr lang="es-ES" sz="2200" b="1" i="1" dirty="0">
                <a:solidFill>
                  <a:srgbClr val="060FBA"/>
                </a:solidFill>
              </a:rPr>
              <a:t>común europeo </a:t>
            </a:r>
            <a:r>
              <a:rPr lang="es-ES" sz="2200" b="1" i="1" dirty="0" smtClean="0">
                <a:solidFill>
                  <a:srgbClr val="060FBA"/>
                </a:solidFill>
              </a:rPr>
              <a:t>de referencia. </a:t>
            </a:r>
            <a:endParaRPr lang="es-ES" sz="2200" b="1" i="1" dirty="0">
              <a:solidFill>
                <a:srgbClr val="060FBA"/>
              </a:solidFill>
            </a:endParaRPr>
          </a:p>
          <a:p>
            <a:pPr>
              <a:buFont typeface="Wingdings" pitchFamily="2" charset="2"/>
              <a:buChar char="q"/>
            </a:pPr>
            <a:r>
              <a:rPr lang="es-ES" sz="2200" dirty="0" smtClean="0"/>
              <a:t> </a:t>
            </a:r>
            <a:r>
              <a:rPr lang="es-ES" sz="2200" b="1" dirty="0" smtClean="0"/>
              <a:t>Identificación </a:t>
            </a:r>
            <a:r>
              <a:rPr lang="es-ES" sz="2200" b="1" dirty="0"/>
              <a:t>personal</a:t>
            </a:r>
          </a:p>
          <a:p>
            <a:pPr>
              <a:buFont typeface="Wingdings" pitchFamily="2" charset="2"/>
              <a:buChar char="q"/>
            </a:pPr>
            <a:r>
              <a:rPr lang="es-ES" sz="2200" b="1" dirty="0"/>
              <a:t> </a:t>
            </a:r>
            <a:r>
              <a:rPr lang="es-ES" sz="2200" b="1" dirty="0" smtClean="0"/>
              <a:t>Vivienda</a:t>
            </a:r>
            <a:r>
              <a:rPr lang="es-ES" sz="2200" b="1" dirty="0"/>
              <a:t>, hogar y entorno</a:t>
            </a:r>
          </a:p>
          <a:p>
            <a:pPr>
              <a:buFont typeface="Wingdings" pitchFamily="2" charset="2"/>
              <a:buChar char="q"/>
            </a:pPr>
            <a:r>
              <a:rPr lang="es-ES" sz="2200" b="1" dirty="0"/>
              <a:t> </a:t>
            </a:r>
            <a:r>
              <a:rPr lang="es-ES" sz="2200" b="1" dirty="0" smtClean="0"/>
              <a:t>Vida </a:t>
            </a:r>
            <a:r>
              <a:rPr lang="es-ES" sz="2200" b="1" dirty="0"/>
              <a:t>cotidiana</a:t>
            </a:r>
          </a:p>
          <a:p>
            <a:pPr>
              <a:buFont typeface="Wingdings" pitchFamily="2" charset="2"/>
              <a:buChar char="q"/>
            </a:pPr>
            <a:r>
              <a:rPr lang="es-ES" sz="2200" b="1" dirty="0"/>
              <a:t> </a:t>
            </a:r>
            <a:r>
              <a:rPr lang="es-ES" sz="2200" b="1" dirty="0" smtClean="0"/>
              <a:t>Tiempo </a:t>
            </a:r>
            <a:r>
              <a:rPr lang="es-ES" sz="2200" b="1" dirty="0"/>
              <a:t>libre y ocio</a:t>
            </a:r>
          </a:p>
          <a:p>
            <a:pPr>
              <a:buFont typeface="Wingdings" pitchFamily="2" charset="2"/>
              <a:buChar char="q"/>
            </a:pPr>
            <a:r>
              <a:rPr lang="es-ES" sz="2200" b="1" dirty="0"/>
              <a:t> </a:t>
            </a:r>
            <a:r>
              <a:rPr lang="es-ES" sz="2200" b="1" dirty="0" smtClean="0"/>
              <a:t>Viajes</a:t>
            </a:r>
            <a:endParaRPr lang="es-ES" sz="2200" b="1" dirty="0"/>
          </a:p>
          <a:p>
            <a:pPr>
              <a:buFont typeface="Wingdings" pitchFamily="2" charset="2"/>
              <a:buChar char="q"/>
            </a:pPr>
            <a:r>
              <a:rPr lang="es-ES" sz="2200" b="1" dirty="0"/>
              <a:t> </a:t>
            </a:r>
            <a:r>
              <a:rPr lang="es-ES" sz="2200" b="1" dirty="0" smtClean="0"/>
              <a:t>Relaciones </a:t>
            </a:r>
            <a:r>
              <a:rPr lang="es-ES" sz="2200" b="1" dirty="0"/>
              <a:t>con otras personas</a:t>
            </a:r>
          </a:p>
          <a:p>
            <a:pPr>
              <a:buFont typeface="Wingdings" pitchFamily="2" charset="2"/>
              <a:buChar char="q"/>
            </a:pPr>
            <a:r>
              <a:rPr lang="es-ES" sz="2200" b="1" dirty="0"/>
              <a:t> </a:t>
            </a:r>
            <a:r>
              <a:rPr lang="es-ES" sz="2200" b="1" dirty="0" smtClean="0"/>
              <a:t>Salud </a:t>
            </a:r>
            <a:r>
              <a:rPr lang="es-ES" sz="2200" b="1" dirty="0"/>
              <a:t>y cuidado personal</a:t>
            </a:r>
          </a:p>
          <a:p>
            <a:pPr>
              <a:buFont typeface="Wingdings" pitchFamily="2" charset="2"/>
              <a:buChar char="q"/>
            </a:pPr>
            <a:r>
              <a:rPr lang="es-ES" sz="2200" b="1" dirty="0"/>
              <a:t> </a:t>
            </a:r>
            <a:r>
              <a:rPr lang="es-ES" sz="2200" b="1" dirty="0" smtClean="0"/>
              <a:t>Educación</a:t>
            </a:r>
            <a:endParaRPr lang="es-ES" sz="2200" b="1" dirty="0"/>
          </a:p>
          <a:p>
            <a:pPr>
              <a:buFont typeface="Wingdings" pitchFamily="2" charset="2"/>
              <a:buChar char="q"/>
            </a:pPr>
            <a:r>
              <a:rPr lang="es-ES" sz="2200" b="1" dirty="0"/>
              <a:t> </a:t>
            </a:r>
            <a:r>
              <a:rPr lang="es-ES" sz="2200" b="1" dirty="0" smtClean="0"/>
              <a:t>Compras</a:t>
            </a:r>
            <a:endParaRPr lang="es-ES" sz="2200" b="1" dirty="0"/>
          </a:p>
          <a:p>
            <a:pPr>
              <a:buFont typeface="Wingdings" pitchFamily="2" charset="2"/>
              <a:buChar char="q"/>
            </a:pPr>
            <a:r>
              <a:rPr lang="es-ES" sz="2200" b="1" dirty="0"/>
              <a:t> </a:t>
            </a:r>
            <a:r>
              <a:rPr lang="es-ES" sz="2200" b="1" dirty="0" smtClean="0"/>
              <a:t>Comidas </a:t>
            </a:r>
            <a:r>
              <a:rPr lang="es-ES" sz="2200" b="1" dirty="0"/>
              <a:t>y bebidas</a:t>
            </a:r>
          </a:p>
          <a:p>
            <a:pPr>
              <a:buFont typeface="Wingdings" pitchFamily="2" charset="2"/>
              <a:buChar char="q"/>
            </a:pPr>
            <a:r>
              <a:rPr lang="es-ES" sz="2200" b="1" dirty="0"/>
              <a:t> </a:t>
            </a:r>
            <a:r>
              <a:rPr lang="es-ES" sz="2200" b="1" dirty="0" smtClean="0"/>
              <a:t>Servicios </a:t>
            </a:r>
            <a:r>
              <a:rPr lang="es-ES" sz="2200" b="1" dirty="0"/>
              <a:t>públicos</a:t>
            </a:r>
          </a:p>
          <a:p>
            <a:pPr>
              <a:buFont typeface="Wingdings" pitchFamily="2" charset="2"/>
              <a:buChar char="q"/>
            </a:pPr>
            <a:r>
              <a:rPr lang="es-ES" sz="2200" b="1" dirty="0"/>
              <a:t> </a:t>
            </a:r>
            <a:r>
              <a:rPr lang="es-ES" sz="2200" b="1" dirty="0" smtClean="0"/>
              <a:t>Lugares</a:t>
            </a:r>
            <a:endParaRPr lang="es-ES" sz="2200" b="1" dirty="0"/>
          </a:p>
          <a:p>
            <a:pPr>
              <a:buFont typeface="Wingdings" pitchFamily="2" charset="2"/>
              <a:buChar char="q"/>
            </a:pPr>
            <a:r>
              <a:rPr lang="es-ES" sz="2200" b="1" dirty="0"/>
              <a:t> </a:t>
            </a:r>
            <a:r>
              <a:rPr lang="es-ES" sz="2200" b="1" dirty="0" smtClean="0"/>
              <a:t> </a:t>
            </a:r>
            <a:r>
              <a:rPr lang="es-ES" sz="2200" b="1" dirty="0"/>
              <a:t>Lengua extranjera</a:t>
            </a:r>
          </a:p>
          <a:p>
            <a:pPr>
              <a:buFont typeface="Wingdings" pitchFamily="2" charset="2"/>
              <a:buChar char="q"/>
            </a:pPr>
            <a:r>
              <a:rPr lang="es-ES" sz="2200" b="1" dirty="0"/>
              <a:t> </a:t>
            </a:r>
            <a:r>
              <a:rPr lang="es-ES" sz="2200" b="1" dirty="0" smtClean="0"/>
              <a:t>Condiciones </a:t>
            </a:r>
            <a:r>
              <a:rPr lang="es-ES" sz="2200" b="1" dirty="0"/>
              <a:t>atmosféricas</a:t>
            </a:r>
          </a:p>
        </p:txBody>
      </p:sp>
      <p:sp>
        <p:nvSpPr>
          <p:cNvPr id="6" name="5 Rectángulo"/>
          <p:cNvSpPr/>
          <p:nvPr/>
        </p:nvSpPr>
        <p:spPr>
          <a:xfrm>
            <a:off x="0" y="-27384"/>
            <a:ext cx="918051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b="1" dirty="0" smtClean="0">
                <a:latin typeface="Calibri" pitchFamily="34" charset="0"/>
              </a:rPr>
              <a:t>OBJETIVOS TEMÁTICOS.- </a:t>
            </a:r>
            <a:endParaRPr lang="es-ES" sz="4000" b="1"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60648"/>
            <a:ext cx="8229600" cy="677108"/>
          </a:xfrm>
          <a:prstGeom prst="rect">
            <a:avLst/>
          </a:prstGeom>
          <a:solidFill>
            <a:schemeClr val="accent1">
              <a:lumMod val="20000"/>
              <a:lumOff val="80000"/>
            </a:schemeClr>
          </a:solidFill>
        </p:spPr>
        <p:txBody>
          <a:bodyPr vert="horz" wrap="square" lIns="0" tIns="0" rIns="0" bIns="0" rtlCol="0">
            <a:spAutoFit/>
          </a:bodyPr>
          <a:lstStyle/>
          <a:p>
            <a:pPr marL="1541145">
              <a:lnSpc>
                <a:spcPct val="100000"/>
              </a:lnSpc>
            </a:pPr>
            <a:r>
              <a:rPr b="1" spc="-25" dirty="0">
                <a:solidFill>
                  <a:srgbClr val="0033CC"/>
                </a:solidFill>
              </a:rPr>
              <a:t>TIPO</a:t>
            </a:r>
            <a:r>
              <a:rPr b="1" spc="5" dirty="0">
                <a:solidFill>
                  <a:srgbClr val="0033CC"/>
                </a:solidFill>
              </a:rPr>
              <a:t> </a:t>
            </a:r>
            <a:r>
              <a:rPr b="1" spc="-5" dirty="0">
                <a:solidFill>
                  <a:srgbClr val="0033CC"/>
                </a:solidFill>
              </a:rPr>
              <a:t>D</a:t>
            </a:r>
            <a:r>
              <a:rPr b="1" dirty="0">
                <a:solidFill>
                  <a:srgbClr val="0033CC"/>
                </a:solidFill>
              </a:rPr>
              <a:t>E</a:t>
            </a:r>
            <a:r>
              <a:rPr b="1" spc="15" dirty="0">
                <a:solidFill>
                  <a:srgbClr val="0033CC"/>
                </a:solidFill>
              </a:rPr>
              <a:t> </a:t>
            </a:r>
            <a:r>
              <a:rPr b="1" spc="-25" dirty="0">
                <a:solidFill>
                  <a:srgbClr val="0033CC"/>
                </a:solidFill>
              </a:rPr>
              <a:t>ALUMNADO</a:t>
            </a:r>
          </a:p>
        </p:txBody>
      </p:sp>
      <p:sp>
        <p:nvSpPr>
          <p:cNvPr id="3" name="object 3"/>
          <p:cNvSpPr/>
          <p:nvPr/>
        </p:nvSpPr>
        <p:spPr>
          <a:xfrm>
            <a:off x="424484" y="1223347"/>
            <a:ext cx="8215122" cy="4154424"/>
          </a:xfrm>
          <a:prstGeom prst="rect">
            <a:avLst/>
          </a:prstGeom>
          <a:solidFill>
            <a:schemeClr val="accent2">
              <a:lumMod val="20000"/>
              <a:lumOff val="80000"/>
            </a:schemeClr>
          </a:solidFill>
        </p:spPr>
        <p:txBody>
          <a:bodyPr wrap="square" lIns="0" tIns="0" rIns="0" bIns="0" rtlCol="0"/>
          <a:lstStyle/>
          <a:p>
            <a:endParaRPr/>
          </a:p>
        </p:txBody>
      </p:sp>
      <p:sp>
        <p:nvSpPr>
          <p:cNvPr id="4" name="object 4"/>
          <p:cNvSpPr/>
          <p:nvPr/>
        </p:nvSpPr>
        <p:spPr>
          <a:xfrm>
            <a:off x="459685" y="5589240"/>
            <a:ext cx="8072755" cy="1016000"/>
          </a:xfrm>
          <a:custGeom>
            <a:avLst/>
            <a:gdLst/>
            <a:ahLst/>
            <a:cxnLst/>
            <a:rect l="l" t="t" r="r" b="b"/>
            <a:pathLst>
              <a:path w="8072755" h="1016000">
                <a:moveTo>
                  <a:pt x="0" y="0"/>
                </a:moveTo>
                <a:lnTo>
                  <a:pt x="0" y="1015746"/>
                </a:lnTo>
                <a:lnTo>
                  <a:pt x="8072628" y="1015746"/>
                </a:lnTo>
                <a:lnTo>
                  <a:pt x="8072628" y="0"/>
                </a:lnTo>
                <a:lnTo>
                  <a:pt x="0" y="0"/>
                </a:lnTo>
                <a:close/>
              </a:path>
            </a:pathLst>
          </a:custGeom>
          <a:solidFill>
            <a:srgbClr val="FFFF00"/>
          </a:solidFill>
        </p:spPr>
        <p:txBody>
          <a:bodyPr wrap="square" lIns="0" tIns="0" rIns="0" bIns="0" rtlCol="0"/>
          <a:lstStyle/>
          <a:p>
            <a:r>
              <a:rPr lang="es-ES" b="1" spc="-15" dirty="0">
                <a:cs typeface="Calibri"/>
              </a:rPr>
              <a:t>E</a:t>
            </a:r>
            <a:r>
              <a:rPr lang="es-ES" b="1" spc="-5" dirty="0">
                <a:cs typeface="Calibri"/>
              </a:rPr>
              <a:t>l</a:t>
            </a:r>
            <a:r>
              <a:rPr lang="es-ES" b="1" spc="120" dirty="0">
                <a:cs typeface="Calibri"/>
              </a:rPr>
              <a:t> </a:t>
            </a:r>
            <a:r>
              <a:rPr lang="es-ES" b="1" spc="-15" dirty="0">
                <a:cs typeface="Calibri"/>
              </a:rPr>
              <a:t>analfa</a:t>
            </a:r>
            <a:r>
              <a:rPr lang="es-ES" b="1" spc="-10" dirty="0">
                <a:cs typeface="Calibri"/>
              </a:rPr>
              <a:t>be</a:t>
            </a:r>
            <a:r>
              <a:rPr lang="es-ES" b="1" spc="-15" dirty="0">
                <a:cs typeface="Calibri"/>
              </a:rPr>
              <a:t>to</a:t>
            </a:r>
            <a:r>
              <a:rPr lang="es-ES" b="1" spc="125" dirty="0">
                <a:cs typeface="Calibri"/>
              </a:rPr>
              <a:t> </a:t>
            </a:r>
            <a:r>
              <a:rPr lang="es-ES" b="1" spc="-10" dirty="0">
                <a:cs typeface="Calibri"/>
              </a:rPr>
              <a:t>funcional</a:t>
            </a:r>
            <a:r>
              <a:rPr lang="es-ES" b="1" spc="130" dirty="0">
                <a:cs typeface="Calibri"/>
              </a:rPr>
              <a:t> </a:t>
            </a:r>
            <a:r>
              <a:rPr lang="es-ES" b="1" spc="-10" dirty="0">
                <a:cs typeface="Calibri"/>
              </a:rPr>
              <a:t>se</a:t>
            </a:r>
            <a:r>
              <a:rPr lang="es-ES" b="1" spc="130" dirty="0">
                <a:cs typeface="Calibri"/>
              </a:rPr>
              <a:t> </a:t>
            </a:r>
            <a:r>
              <a:rPr lang="es-ES" b="1" spc="-10" dirty="0">
                <a:cs typeface="Calibri"/>
              </a:rPr>
              <a:t>define</a:t>
            </a:r>
            <a:r>
              <a:rPr lang="es-ES" b="1" spc="140" dirty="0">
                <a:cs typeface="Calibri"/>
              </a:rPr>
              <a:t> </a:t>
            </a:r>
            <a:r>
              <a:rPr lang="es-ES" b="1" spc="-10" dirty="0">
                <a:cs typeface="Calibri"/>
              </a:rPr>
              <a:t>porque</a:t>
            </a:r>
            <a:r>
              <a:rPr lang="es-ES" b="1" spc="135" dirty="0">
                <a:cs typeface="Calibri"/>
              </a:rPr>
              <a:t> </a:t>
            </a:r>
            <a:r>
              <a:rPr lang="es-ES" b="1" spc="-15" dirty="0">
                <a:cs typeface="Calibri"/>
              </a:rPr>
              <a:t>no</a:t>
            </a:r>
            <a:r>
              <a:rPr lang="es-ES" b="1" spc="130" dirty="0">
                <a:cs typeface="Calibri"/>
              </a:rPr>
              <a:t> </a:t>
            </a:r>
            <a:r>
              <a:rPr lang="es-ES" b="1" spc="-15" dirty="0">
                <a:cs typeface="Calibri"/>
              </a:rPr>
              <a:t>domina</a:t>
            </a:r>
            <a:r>
              <a:rPr lang="es-ES" b="1" spc="125" dirty="0">
                <a:cs typeface="Calibri"/>
              </a:rPr>
              <a:t> </a:t>
            </a:r>
            <a:r>
              <a:rPr lang="es-ES" b="1" spc="-10" dirty="0">
                <a:cs typeface="Calibri"/>
              </a:rPr>
              <a:t>es</a:t>
            </a:r>
            <a:r>
              <a:rPr lang="es-ES" b="1" spc="-15" dirty="0">
                <a:cs typeface="Calibri"/>
              </a:rPr>
              <a:t>ta</a:t>
            </a:r>
            <a:r>
              <a:rPr lang="es-ES" b="1" spc="-10" dirty="0">
                <a:cs typeface="Calibri"/>
              </a:rPr>
              <a:t>s</a:t>
            </a:r>
            <a:r>
              <a:rPr lang="es-ES" b="1" spc="140" dirty="0">
                <a:cs typeface="Calibri"/>
              </a:rPr>
              <a:t> </a:t>
            </a:r>
            <a:r>
              <a:rPr lang="es-ES" b="1" spc="-10" dirty="0">
                <a:cs typeface="Calibri"/>
              </a:rPr>
              <a:t>estrategias.</a:t>
            </a:r>
            <a:r>
              <a:rPr lang="es-ES" b="1" spc="145" dirty="0">
                <a:cs typeface="Calibri"/>
              </a:rPr>
              <a:t> </a:t>
            </a:r>
            <a:r>
              <a:rPr lang="es-ES" b="1" spc="-10" dirty="0">
                <a:cs typeface="Calibri"/>
              </a:rPr>
              <a:t>Sin embargo,</a:t>
            </a:r>
            <a:r>
              <a:rPr lang="es-ES" b="1" dirty="0">
                <a:cs typeface="Calibri"/>
              </a:rPr>
              <a:t> </a:t>
            </a:r>
            <a:r>
              <a:rPr lang="es-ES" b="1" spc="114" dirty="0">
                <a:cs typeface="Calibri"/>
              </a:rPr>
              <a:t> </a:t>
            </a:r>
            <a:r>
              <a:rPr lang="es-ES" b="1" spc="-10" dirty="0">
                <a:cs typeface="Calibri"/>
              </a:rPr>
              <a:t>se</a:t>
            </a:r>
            <a:r>
              <a:rPr lang="es-ES" b="1" dirty="0">
                <a:cs typeface="Calibri"/>
              </a:rPr>
              <a:t> </a:t>
            </a:r>
            <a:r>
              <a:rPr lang="es-ES" b="1" spc="114" dirty="0">
                <a:cs typeface="Calibri"/>
              </a:rPr>
              <a:t> </a:t>
            </a:r>
            <a:r>
              <a:rPr lang="es-ES" b="1" spc="-10" dirty="0">
                <a:cs typeface="Calibri"/>
              </a:rPr>
              <a:t>diferencian</a:t>
            </a:r>
            <a:r>
              <a:rPr lang="es-ES" b="1" dirty="0">
                <a:cs typeface="Calibri"/>
              </a:rPr>
              <a:t> </a:t>
            </a:r>
            <a:r>
              <a:rPr lang="es-ES" b="1" spc="105" dirty="0">
                <a:cs typeface="Calibri"/>
              </a:rPr>
              <a:t> </a:t>
            </a:r>
            <a:r>
              <a:rPr lang="es-ES" b="1" spc="-15" dirty="0">
                <a:cs typeface="Calibri"/>
              </a:rPr>
              <a:t>de</a:t>
            </a:r>
            <a:r>
              <a:rPr lang="es-ES" b="1" dirty="0">
                <a:cs typeface="Calibri"/>
              </a:rPr>
              <a:t> </a:t>
            </a:r>
            <a:r>
              <a:rPr lang="es-ES" b="1" spc="95" dirty="0">
                <a:cs typeface="Calibri"/>
              </a:rPr>
              <a:t> </a:t>
            </a:r>
            <a:r>
              <a:rPr lang="es-ES" b="1" spc="-10" dirty="0">
                <a:cs typeface="Calibri"/>
              </a:rPr>
              <a:t>los</a:t>
            </a:r>
            <a:r>
              <a:rPr lang="es-ES" b="1" dirty="0">
                <a:cs typeface="Calibri"/>
              </a:rPr>
              <a:t> </a:t>
            </a:r>
            <a:r>
              <a:rPr lang="es-ES" b="1" spc="95" dirty="0">
                <a:cs typeface="Calibri"/>
              </a:rPr>
              <a:t> </a:t>
            </a:r>
            <a:r>
              <a:rPr lang="es-ES" b="1" spc="-15" dirty="0">
                <a:cs typeface="Calibri"/>
              </a:rPr>
              <a:t>no</a:t>
            </a:r>
            <a:r>
              <a:rPr lang="es-ES" b="1" dirty="0">
                <a:cs typeface="Calibri"/>
              </a:rPr>
              <a:t> </a:t>
            </a:r>
            <a:r>
              <a:rPr lang="es-ES" b="1" spc="95" dirty="0">
                <a:cs typeface="Calibri"/>
              </a:rPr>
              <a:t> </a:t>
            </a:r>
            <a:r>
              <a:rPr lang="es-ES" b="1" spc="-10" dirty="0">
                <a:cs typeface="Calibri"/>
              </a:rPr>
              <a:t>alfabetizados,</a:t>
            </a:r>
            <a:r>
              <a:rPr lang="es-ES" b="1" dirty="0">
                <a:cs typeface="Calibri"/>
              </a:rPr>
              <a:t> </a:t>
            </a:r>
            <a:r>
              <a:rPr lang="es-ES" b="1" spc="85" dirty="0">
                <a:cs typeface="Calibri"/>
              </a:rPr>
              <a:t> </a:t>
            </a:r>
            <a:r>
              <a:rPr lang="es-ES" b="1" spc="-10" dirty="0">
                <a:cs typeface="Calibri"/>
              </a:rPr>
              <a:t>porque</a:t>
            </a:r>
            <a:r>
              <a:rPr lang="es-ES" b="1" dirty="0">
                <a:cs typeface="Calibri"/>
              </a:rPr>
              <a:t> </a:t>
            </a:r>
            <a:r>
              <a:rPr lang="es-ES" b="1" spc="95" dirty="0">
                <a:cs typeface="Calibri"/>
              </a:rPr>
              <a:t> </a:t>
            </a:r>
            <a:r>
              <a:rPr lang="es-ES" b="1" spc="-15" dirty="0">
                <a:cs typeface="Calibri"/>
              </a:rPr>
              <a:t>dominan</a:t>
            </a:r>
            <a:r>
              <a:rPr lang="es-ES" b="1" dirty="0">
                <a:cs typeface="Calibri"/>
              </a:rPr>
              <a:t> </a:t>
            </a:r>
            <a:r>
              <a:rPr lang="es-ES" b="1" spc="95" dirty="0">
                <a:cs typeface="Calibri"/>
              </a:rPr>
              <a:t> </a:t>
            </a:r>
            <a:r>
              <a:rPr lang="es-ES" b="1" spc="-10" dirty="0">
                <a:cs typeface="Calibri"/>
              </a:rPr>
              <a:t>las </a:t>
            </a:r>
            <a:r>
              <a:rPr lang="es-ES" b="1" spc="-10" dirty="0" err="1">
                <a:cs typeface="Calibri"/>
              </a:rPr>
              <a:t>microhabilidades</a:t>
            </a:r>
            <a:r>
              <a:rPr lang="es-ES" b="1" spc="15" dirty="0">
                <a:cs typeface="Calibri"/>
              </a:rPr>
              <a:t> </a:t>
            </a:r>
            <a:r>
              <a:rPr lang="es-ES" b="1" spc="-15" dirty="0">
                <a:cs typeface="Calibri"/>
              </a:rPr>
              <a:t>más</a:t>
            </a:r>
            <a:r>
              <a:rPr lang="es-ES" b="1" spc="-5" dirty="0">
                <a:cs typeface="Calibri"/>
              </a:rPr>
              <a:t> </a:t>
            </a:r>
            <a:r>
              <a:rPr lang="es-ES" b="1" spc="-10" dirty="0">
                <a:cs typeface="Calibri"/>
              </a:rPr>
              <a:t>primarias.</a:t>
            </a:r>
            <a:endParaRPr lang="es-ES" dirty="0">
              <a:cs typeface="Calibri"/>
            </a:endParaRPr>
          </a:p>
          <a:p>
            <a:endParaRPr dirty="0"/>
          </a:p>
        </p:txBody>
      </p:sp>
      <p:sp>
        <p:nvSpPr>
          <p:cNvPr id="6" name="object 5"/>
          <p:cNvSpPr txBox="1"/>
          <p:nvPr/>
        </p:nvSpPr>
        <p:spPr>
          <a:xfrm>
            <a:off x="505642" y="1340768"/>
            <a:ext cx="8058784" cy="4037003"/>
          </a:xfrm>
          <a:prstGeom prst="rect">
            <a:avLst/>
          </a:prstGeom>
        </p:spPr>
        <p:txBody>
          <a:bodyPr vert="horz" wrap="square" lIns="0" tIns="0" rIns="0" bIns="0" rtlCol="0">
            <a:spAutoFit/>
          </a:bodyPr>
          <a:lstStyle/>
          <a:p>
            <a:pPr marL="156210" indent="-141605" algn="just">
              <a:lnSpc>
                <a:spcPts val="2635"/>
              </a:lnSpc>
              <a:buFont typeface="Calibri"/>
              <a:buAutoNum type="arabicPlain"/>
              <a:tabLst>
                <a:tab pos="156845" algn="l"/>
              </a:tabLst>
            </a:pPr>
            <a:r>
              <a:rPr sz="2200" b="1" spc="-5" dirty="0">
                <a:latin typeface="Calibri"/>
                <a:cs typeface="Calibri"/>
              </a:rPr>
              <a:t>.</a:t>
            </a:r>
            <a:r>
              <a:rPr sz="2200" b="1" dirty="0">
                <a:latin typeface="Calibri"/>
                <a:cs typeface="Calibri"/>
              </a:rPr>
              <a:t>‐</a:t>
            </a:r>
            <a:r>
              <a:rPr sz="2200" b="1" spc="-5" dirty="0">
                <a:latin typeface="Calibri"/>
                <a:cs typeface="Calibri"/>
              </a:rPr>
              <a:t> </a:t>
            </a:r>
            <a:r>
              <a:rPr sz="2200" b="1" dirty="0">
                <a:latin typeface="Calibri"/>
                <a:cs typeface="Calibri"/>
              </a:rPr>
              <a:t>No </a:t>
            </a:r>
            <a:r>
              <a:rPr sz="2200" b="1" spc="-5" dirty="0">
                <a:latin typeface="Calibri"/>
                <a:cs typeface="Calibri"/>
              </a:rPr>
              <a:t>está</a:t>
            </a:r>
            <a:r>
              <a:rPr sz="2200" b="1" dirty="0">
                <a:latin typeface="Calibri"/>
                <a:cs typeface="Calibri"/>
              </a:rPr>
              <a:t>n alfabetizados</a:t>
            </a:r>
            <a:r>
              <a:rPr sz="2200" b="1" spc="-15" dirty="0">
                <a:latin typeface="Calibri"/>
                <a:cs typeface="Calibri"/>
              </a:rPr>
              <a:t> </a:t>
            </a:r>
            <a:r>
              <a:rPr sz="2200" b="1" dirty="0">
                <a:latin typeface="Calibri"/>
                <a:cs typeface="Calibri"/>
              </a:rPr>
              <a:t>en </a:t>
            </a:r>
            <a:r>
              <a:rPr sz="2200" b="1" spc="-5" dirty="0">
                <a:latin typeface="Calibri"/>
                <a:cs typeface="Calibri"/>
              </a:rPr>
              <a:t>s</a:t>
            </a:r>
            <a:r>
              <a:rPr sz="2200" b="1" dirty="0">
                <a:latin typeface="Calibri"/>
                <a:cs typeface="Calibri"/>
              </a:rPr>
              <a:t>u </a:t>
            </a:r>
            <a:r>
              <a:rPr sz="2200" b="1" spc="-5" dirty="0">
                <a:latin typeface="Calibri"/>
                <a:cs typeface="Calibri"/>
              </a:rPr>
              <a:t>lengu</a:t>
            </a:r>
            <a:r>
              <a:rPr sz="2200" b="1" dirty="0">
                <a:latin typeface="Calibri"/>
                <a:cs typeface="Calibri"/>
              </a:rPr>
              <a:t>a</a:t>
            </a:r>
            <a:r>
              <a:rPr sz="2200" b="1" spc="-15" dirty="0">
                <a:latin typeface="Calibri"/>
                <a:cs typeface="Calibri"/>
              </a:rPr>
              <a:t> </a:t>
            </a:r>
            <a:r>
              <a:rPr sz="2200" b="1" spc="-5" dirty="0">
                <a:latin typeface="Calibri"/>
                <a:cs typeface="Calibri"/>
              </a:rPr>
              <a:t>materna</a:t>
            </a:r>
            <a:endParaRPr sz="2200" dirty="0">
              <a:latin typeface="Calibri"/>
              <a:cs typeface="Calibri"/>
            </a:endParaRPr>
          </a:p>
          <a:p>
            <a:pPr marL="15240" marR="5080" indent="-1270" algn="just">
              <a:lnSpc>
                <a:spcPts val="2640"/>
              </a:lnSpc>
              <a:spcBef>
                <a:spcPts val="85"/>
              </a:spcBef>
            </a:pPr>
            <a:r>
              <a:rPr sz="2200" spc="-5" dirty="0">
                <a:latin typeface="Calibri"/>
                <a:cs typeface="Calibri"/>
              </a:rPr>
              <a:t>E</a:t>
            </a:r>
            <a:r>
              <a:rPr sz="2200" dirty="0">
                <a:latin typeface="Calibri"/>
                <a:cs typeface="Calibri"/>
              </a:rPr>
              <a:t>l</a:t>
            </a:r>
            <a:r>
              <a:rPr sz="2200" spc="114" dirty="0">
                <a:latin typeface="Calibri"/>
                <a:cs typeface="Calibri"/>
              </a:rPr>
              <a:t> </a:t>
            </a:r>
            <a:r>
              <a:rPr sz="2200" spc="-5" dirty="0">
                <a:latin typeface="Calibri"/>
                <a:cs typeface="Calibri"/>
              </a:rPr>
              <a:t>alumn</a:t>
            </a:r>
            <a:r>
              <a:rPr sz="2200" dirty="0">
                <a:latin typeface="Calibri"/>
                <a:cs typeface="Calibri"/>
              </a:rPr>
              <a:t>o</a:t>
            </a:r>
            <a:r>
              <a:rPr sz="2200" spc="105" dirty="0">
                <a:latin typeface="Calibri"/>
                <a:cs typeface="Calibri"/>
              </a:rPr>
              <a:t> </a:t>
            </a:r>
            <a:r>
              <a:rPr sz="2200" spc="-5" dirty="0">
                <a:latin typeface="Calibri"/>
                <a:cs typeface="Calibri"/>
              </a:rPr>
              <a:t>deb</a:t>
            </a:r>
            <a:r>
              <a:rPr sz="2200" dirty="0">
                <a:latin typeface="Calibri"/>
                <a:cs typeface="Calibri"/>
              </a:rPr>
              <a:t>e</a:t>
            </a:r>
            <a:r>
              <a:rPr sz="2200" spc="130" dirty="0">
                <a:latin typeface="Calibri"/>
                <a:cs typeface="Calibri"/>
              </a:rPr>
              <a:t> </a:t>
            </a:r>
            <a:r>
              <a:rPr sz="2200" spc="-5" dirty="0">
                <a:latin typeface="Calibri"/>
                <a:cs typeface="Calibri"/>
              </a:rPr>
              <a:t>aprende</a:t>
            </a:r>
            <a:r>
              <a:rPr sz="2200" dirty="0">
                <a:latin typeface="Calibri"/>
                <a:cs typeface="Calibri"/>
              </a:rPr>
              <a:t>r</a:t>
            </a:r>
            <a:r>
              <a:rPr sz="2200" spc="120" dirty="0">
                <a:latin typeface="Calibri"/>
                <a:cs typeface="Calibri"/>
              </a:rPr>
              <a:t> </a:t>
            </a:r>
            <a:r>
              <a:rPr sz="2200" spc="-10" dirty="0">
                <a:latin typeface="Calibri"/>
                <a:cs typeface="Calibri"/>
              </a:rPr>
              <a:t>u</a:t>
            </a:r>
            <a:r>
              <a:rPr sz="2200" dirty="0">
                <a:latin typeface="Calibri"/>
                <a:cs typeface="Calibri"/>
              </a:rPr>
              <a:t>n</a:t>
            </a:r>
            <a:r>
              <a:rPr sz="2200" spc="120" dirty="0">
                <a:latin typeface="Calibri"/>
                <a:cs typeface="Calibri"/>
              </a:rPr>
              <a:t> </a:t>
            </a:r>
            <a:r>
              <a:rPr sz="2200" dirty="0">
                <a:latin typeface="Calibri"/>
                <a:cs typeface="Calibri"/>
              </a:rPr>
              <a:t>sistema</a:t>
            </a:r>
            <a:r>
              <a:rPr sz="2200" spc="125" dirty="0">
                <a:latin typeface="Calibri"/>
                <a:cs typeface="Calibri"/>
              </a:rPr>
              <a:t> </a:t>
            </a:r>
            <a:r>
              <a:rPr sz="2200" spc="-5" dirty="0">
                <a:latin typeface="Calibri"/>
                <a:cs typeface="Calibri"/>
              </a:rPr>
              <a:t>fonológic</a:t>
            </a:r>
            <a:r>
              <a:rPr sz="2200" dirty="0">
                <a:latin typeface="Calibri"/>
                <a:cs typeface="Calibri"/>
              </a:rPr>
              <a:t>o</a:t>
            </a:r>
            <a:r>
              <a:rPr sz="2200" spc="130" dirty="0">
                <a:latin typeface="Calibri"/>
                <a:cs typeface="Calibri"/>
              </a:rPr>
              <a:t> </a:t>
            </a:r>
            <a:r>
              <a:rPr sz="2200" spc="-5" dirty="0">
                <a:latin typeface="Calibri"/>
                <a:cs typeface="Calibri"/>
              </a:rPr>
              <a:t>diferent</a:t>
            </a:r>
            <a:r>
              <a:rPr sz="2200" dirty="0">
                <a:latin typeface="Calibri"/>
                <a:cs typeface="Calibri"/>
              </a:rPr>
              <a:t>e</a:t>
            </a:r>
            <a:r>
              <a:rPr sz="2200" spc="130" dirty="0">
                <a:latin typeface="Calibri"/>
                <a:cs typeface="Calibri"/>
              </a:rPr>
              <a:t> </a:t>
            </a:r>
            <a:r>
              <a:rPr sz="2200" dirty="0">
                <a:latin typeface="Calibri"/>
                <a:cs typeface="Calibri"/>
              </a:rPr>
              <a:t>a</a:t>
            </a:r>
            <a:r>
              <a:rPr sz="2200" spc="120" dirty="0">
                <a:latin typeface="Calibri"/>
                <a:cs typeface="Calibri"/>
              </a:rPr>
              <a:t> </a:t>
            </a:r>
            <a:r>
              <a:rPr sz="2200" spc="-5" dirty="0">
                <a:latin typeface="Calibri"/>
                <a:cs typeface="Calibri"/>
              </a:rPr>
              <a:t>s</a:t>
            </a:r>
            <a:r>
              <a:rPr sz="2200" dirty="0">
                <a:latin typeface="Calibri"/>
                <a:cs typeface="Calibri"/>
              </a:rPr>
              <a:t>u</a:t>
            </a:r>
            <a:r>
              <a:rPr sz="2200" spc="125" dirty="0">
                <a:latin typeface="Calibri"/>
                <a:cs typeface="Calibri"/>
              </a:rPr>
              <a:t> </a:t>
            </a:r>
            <a:r>
              <a:rPr sz="2200" spc="-5" dirty="0">
                <a:latin typeface="Calibri"/>
                <a:cs typeface="Calibri"/>
              </a:rPr>
              <a:t>lengua matern</a:t>
            </a:r>
            <a:r>
              <a:rPr sz="2200" dirty="0">
                <a:latin typeface="Calibri"/>
                <a:cs typeface="Calibri"/>
              </a:rPr>
              <a:t>a y</a:t>
            </a:r>
            <a:r>
              <a:rPr sz="2200" spc="-5" dirty="0">
                <a:latin typeface="Calibri"/>
                <a:cs typeface="Calibri"/>
              </a:rPr>
              <a:t> </a:t>
            </a:r>
            <a:r>
              <a:rPr sz="2200" dirty="0">
                <a:latin typeface="Calibri"/>
                <a:cs typeface="Calibri"/>
              </a:rPr>
              <a:t>además</a:t>
            </a:r>
            <a:r>
              <a:rPr sz="2200" spc="-5" dirty="0">
                <a:latin typeface="Calibri"/>
                <a:cs typeface="Calibri"/>
              </a:rPr>
              <a:t> </a:t>
            </a:r>
            <a:r>
              <a:rPr sz="2200" dirty="0">
                <a:latin typeface="Calibri"/>
                <a:cs typeface="Calibri"/>
              </a:rPr>
              <a:t>su</a:t>
            </a:r>
            <a:r>
              <a:rPr sz="2200" spc="-5" dirty="0">
                <a:latin typeface="Calibri"/>
                <a:cs typeface="Calibri"/>
              </a:rPr>
              <a:t> representació</a:t>
            </a:r>
            <a:r>
              <a:rPr sz="2200" dirty="0">
                <a:latin typeface="Calibri"/>
                <a:cs typeface="Calibri"/>
              </a:rPr>
              <a:t>n</a:t>
            </a:r>
            <a:r>
              <a:rPr sz="2200" spc="-15" dirty="0">
                <a:latin typeface="Calibri"/>
                <a:cs typeface="Calibri"/>
              </a:rPr>
              <a:t> </a:t>
            </a:r>
            <a:r>
              <a:rPr sz="2200" spc="-5" dirty="0">
                <a:latin typeface="Calibri"/>
                <a:cs typeface="Calibri"/>
              </a:rPr>
              <a:t>gráfica.</a:t>
            </a:r>
            <a:endParaRPr sz="2200" dirty="0">
              <a:latin typeface="Calibri"/>
              <a:cs typeface="Calibri"/>
            </a:endParaRPr>
          </a:p>
          <a:p>
            <a:pPr marL="156845" indent="-141605" algn="just">
              <a:lnSpc>
                <a:spcPts val="2545"/>
              </a:lnSpc>
              <a:buFont typeface="Calibri"/>
              <a:buAutoNum type="arabicPlain" startAt="2"/>
              <a:tabLst>
                <a:tab pos="157480" algn="l"/>
              </a:tabLst>
            </a:pPr>
            <a:r>
              <a:rPr sz="2200" b="1" spc="-5" dirty="0">
                <a:latin typeface="Calibri"/>
                <a:cs typeface="Calibri"/>
              </a:rPr>
              <a:t>.</a:t>
            </a:r>
            <a:r>
              <a:rPr sz="2200" b="1" dirty="0">
                <a:latin typeface="Calibri"/>
                <a:cs typeface="Calibri"/>
              </a:rPr>
              <a:t>‐</a:t>
            </a:r>
            <a:r>
              <a:rPr sz="2200" b="1" spc="-5" dirty="0">
                <a:latin typeface="Calibri"/>
                <a:cs typeface="Calibri"/>
              </a:rPr>
              <a:t> Alfabetizado</a:t>
            </a:r>
            <a:r>
              <a:rPr sz="2200" b="1" dirty="0">
                <a:latin typeface="Calibri"/>
                <a:cs typeface="Calibri"/>
              </a:rPr>
              <a:t>s</a:t>
            </a:r>
            <a:r>
              <a:rPr sz="2200" b="1" spc="-5" dirty="0">
                <a:latin typeface="Calibri"/>
                <a:cs typeface="Calibri"/>
              </a:rPr>
              <a:t> </a:t>
            </a:r>
            <a:r>
              <a:rPr sz="2200" b="1" dirty="0">
                <a:latin typeface="Calibri"/>
                <a:cs typeface="Calibri"/>
              </a:rPr>
              <a:t>exc</a:t>
            </a:r>
            <a:r>
              <a:rPr sz="2200" b="1" spc="-10" dirty="0">
                <a:latin typeface="Calibri"/>
                <a:cs typeface="Calibri"/>
              </a:rPr>
              <a:t>l</a:t>
            </a:r>
            <a:r>
              <a:rPr sz="2200" b="1" dirty="0">
                <a:latin typeface="Calibri"/>
                <a:cs typeface="Calibri"/>
              </a:rPr>
              <a:t>us</a:t>
            </a:r>
            <a:r>
              <a:rPr sz="2200" b="1" spc="-10" dirty="0">
                <a:latin typeface="Calibri"/>
                <a:cs typeface="Calibri"/>
              </a:rPr>
              <a:t>i</a:t>
            </a:r>
            <a:r>
              <a:rPr sz="2200" b="1" spc="-5" dirty="0">
                <a:latin typeface="Calibri"/>
                <a:cs typeface="Calibri"/>
              </a:rPr>
              <a:t>v</a:t>
            </a:r>
            <a:r>
              <a:rPr sz="2200" b="1" dirty="0">
                <a:latin typeface="Calibri"/>
                <a:cs typeface="Calibri"/>
              </a:rPr>
              <a:t>am</a:t>
            </a:r>
            <a:r>
              <a:rPr sz="2200" b="1" spc="-10" dirty="0">
                <a:latin typeface="Calibri"/>
                <a:cs typeface="Calibri"/>
              </a:rPr>
              <a:t>e</a:t>
            </a:r>
            <a:r>
              <a:rPr sz="2200" b="1" dirty="0">
                <a:latin typeface="Calibri"/>
                <a:cs typeface="Calibri"/>
              </a:rPr>
              <a:t>nte</a:t>
            </a:r>
            <a:r>
              <a:rPr sz="2200" b="1" spc="5" dirty="0">
                <a:latin typeface="Calibri"/>
                <a:cs typeface="Calibri"/>
              </a:rPr>
              <a:t> </a:t>
            </a:r>
            <a:r>
              <a:rPr sz="2200" b="1" dirty="0">
                <a:latin typeface="Calibri"/>
                <a:cs typeface="Calibri"/>
              </a:rPr>
              <a:t>en </a:t>
            </a:r>
            <a:r>
              <a:rPr sz="2200" b="1" spc="-5" dirty="0">
                <a:latin typeface="Calibri"/>
                <a:cs typeface="Calibri"/>
              </a:rPr>
              <a:t>s</a:t>
            </a:r>
            <a:r>
              <a:rPr sz="2200" b="1" dirty="0">
                <a:latin typeface="Calibri"/>
                <a:cs typeface="Calibri"/>
              </a:rPr>
              <a:t>u </a:t>
            </a:r>
            <a:r>
              <a:rPr sz="2200" b="1" spc="-5" dirty="0">
                <a:latin typeface="Calibri"/>
                <a:cs typeface="Calibri"/>
              </a:rPr>
              <a:t>lengu</a:t>
            </a:r>
            <a:r>
              <a:rPr sz="2200" b="1" dirty="0">
                <a:latin typeface="Calibri"/>
                <a:cs typeface="Calibri"/>
              </a:rPr>
              <a:t>a</a:t>
            </a:r>
            <a:r>
              <a:rPr sz="2200" b="1" spc="-15" dirty="0">
                <a:latin typeface="Calibri"/>
                <a:cs typeface="Calibri"/>
              </a:rPr>
              <a:t> </a:t>
            </a:r>
            <a:r>
              <a:rPr sz="2200" b="1" spc="-5" dirty="0">
                <a:latin typeface="Calibri"/>
                <a:cs typeface="Calibri"/>
              </a:rPr>
              <a:t>materna</a:t>
            </a:r>
            <a:r>
              <a:rPr sz="2200" b="1" dirty="0">
                <a:latin typeface="Calibri"/>
                <a:cs typeface="Calibri"/>
              </a:rPr>
              <a:t>:</a:t>
            </a:r>
            <a:r>
              <a:rPr sz="2200" b="1" spc="10" dirty="0">
                <a:latin typeface="Calibri"/>
                <a:cs typeface="Calibri"/>
              </a:rPr>
              <a:t> </a:t>
            </a:r>
            <a:r>
              <a:rPr sz="2200" b="1" dirty="0">
                <a:latin typeface="Calibri"/>
                <a:cs typeface="Calibri"/>
              </a:rPr>
              <a:t>Ej.</a:t>
            </a:r>
            <a:r>
              <a:rPr sz="2200" b="1" spc="-5" dirty="0">
                <a:latin typeface="Calibri"/>
                <a:cs typeface="Calibri"/>
              </a:rPr>
              <a:t> </a:t>
            </a:r>
            <a:r>
              <a:rPr sz="2200" b="1" dirty="0">
                <a:latin typeface="Calibri"/>
                <a:cs typeface="Calibri"/>
              </a:rPr>
              <a:t>el</a:t>
            </a:r>
            <a:r>
              <a:rPr sz="2200" b="1" spc="-5" dirty="0">
                <a:latin typeface="Calibri"/>
                <a:cs typeface="Calibri"/>
              </a:rPr>
              <a:t> </a:t>
            </a:r>
            <a:r>
              <a:rPr sz="2200" b="1" dirty="0">
                <a:latin typeface="Calibri"/>
                <a:cs typeface="Calibri"/>
              </a:rPr>
              <a:t>árabe</a:t>
            </a:r>
            <a:endParaRPr sz="2200" dirty="0">
              <a:latin typeface="Calibri"/>
              <a:cs typeface="Calibri"/>
            </a:endParaRPr>
          </a:p>
          <a:p>
            <a:pPr marL="12700" marR="5080" indent="1905" algn="just">
              <a:lnSpc>
                <a:spcPct val="100000"/>
              </a:lnSpc>
            </a:pPr>
            <a:r>
              <a:rPr sz="2200" dirty="0">
                <a:latin typeface="Calibri"/>
                <a:cs typeface="Calibri"/>
              </a:rPr>
              <a:t>Este</a:t>
            </a:r>
            <a:r>
              <a:rPr sz="2200" spc="185" dirty="0">
                <a:latin typeface="Calibri"/>
                <a:cs typeface="Calibri"/>
              </a:rPr>
              <a:t> </a:t>
            </a:r>
            <a:r>
              <a:rPr sz="2200" spc="-5" dirty="0">
                <a:latin typeface="Calibri"/>
                <a:cs typeface="Calibri"/>
              </a:rPr>
              <a:t>tip</a:t>
            </a:r>
            <a:r>
              <a:rPr sz="2200" dirty="0">
                <a:latin typeface="Calibri"/>
                <a:cs typeface="Calibri"/>
              </a:rPr>
              <a:t>o</a:t>
            </a:r>
            <a:r>
              <a:rPr sz="2200" spc="190" dirty="0">
                <a:latin typeface="Calibri"/>
                <a:cs typeface="Calibri"/>
              </a:rPr>
              <a:t> </a:t>
            </a:r>
            <a:r>
              <a:rPr sz="2200" dirty="0">
                <a:latin typeface="Calibri"/>
                <a:cs typeface="Calibri"/>
              </a:rPr>
              <a:t>de</a:t>
            </a:r>
            <a:r>
              <a:rPr sz="2200" spc="185" dirty="0">
                <a:latin typeface="Calibri"/>
                <a:cs typeface="Calibri"/>
              </a:rPr>
              <a:t> </a:t>
            </a:r>
            <a:r>
              <a:rPr sz="2200" spc="-5" dirty="0">
                <a:latin typeface="Calibri"/>
                <a:cs typeface="Calibri"/>
              </a:rPr>
              <a:t>alumnad</a:t>
            </a:r>
            <a:r>
              <a:rPr sz="2200" dirty="0">
                <a:latin typeface="Calibri"/>
                <a:cs typeface="Calibri"/>
              </a:rPr>
              <a:t>o</a:t>
            </a:r>
            <a:r>
              <a:rPr sz="2200" spc="200" dirty="0">
                <a:latin typeface="Calibri"/>
                <a:cs typeface="Calibri"/>
              </a:rPr>
              <a:t> </a:t>
            </a:r>
            <a:r>
              <a:rPr sz="2200" spc="-5" dirty="0">
                <a:latin typeface="Calibri"/>
                <a:cs typeface="Calibri"/>
              </a:rPr>
              <a:t>necesit</a:t>
            </a:r>
            <a:r>
              <a:rPr sz="2200" dirty="0">
                <a:latin typeface="Calibri"/>
                <a:cs typeface="Calibri"/>
              </a:rPr>
              <a:t>a</a:t>
            </a:r>
            <a:r>
              <a:rPr sz="2200" spc="200" dirty="0">
                <a:latin typeface="Calibri"/>
                <a:cs typeface="Calibri"/>
              </a:rPr>
              <a:t> </a:t>
            </a:r>
            <a:r>
              <a:rPr sz="2200" spc="-10" dirty="0">
                <a:latin typeface="Calibri"/>
                <a:cs typeface="Calibri"/>
              </a:rPr>
              <a:t>u</a:t>
            </a:r>
            <a:r>
              <a:rPr sz="2200" dirty="0">
                <a:latin typeface="Calibri"/>
                <a:cs typeface="Calibri"/>
              </a:rPr>
              <a:t>n</a:t>
            </a:r>
            <a:r>
              <a:rPr sz="2200" spc="200" dirty="0">
                <a:latin typeface="Calibri"/>
                <a:cs typeface="Calibri"/>
              </a:rPr>
              <a:t> </a:t>
            </a:r>
            <a:r>
              <a:rPr sz="2200" spc="-5" dirty="0">
                <a:latin typeface="Calibri"/>
                <a:cs typeface="Calibri"/>
              </a:rPr>
              <a:t>ritm</a:t>
            </a:r>
            <a:r>
              <a:rPr sz="2200" dirty="0">
                <a:latin typeface="Calibri"/>
                <a:cs typeface="Calibri"/>
              </a:rPr>
              <a:t>o</a:t>
            </a:r>
            <a:r>
              <a:rPr sz="2200" spc="195" dirty="0">
                <a:latin typeface="Calibri"/>
                <a:cs typeface="Calibri"/>
              </a:rPr>
              <a:t> </a:t>
            </a:r>
            <a:r>
              <a:rPr sz="2200" spc="-5" dirty="0">
                <a:latin typeface="Calibri"/>
                <a:cs typeface="Calibri"/>
              </a:rPr>
              <a:t>diferente</a:t>
            </a:r>
            <a:r>
              <a:rPr sz="2200" dirty="0">
                <a:latin typeface="Calibri"/>
                <a:cs typeface="Calibri"/>
              </a:rPr>
              <a:t>,</a:t>
            </a:r>
            <a:r>
              <a:rPr sz="2200" spc="204" dirty="0">
                <a:latin typeface="Calibri"/>
                <a:cs typeface="Calibri"/>
              </a:rPr>
              <a:t> </a:t>
            </a:r>
            <a:r>
              <a:rPr sz="2200" dirty="0">
                <a:latin typeface="Calibri"/>
                <a:cs typeface="Calibri"/>
              </a:rPr>
              <a:t>más</a:t>
            </a:r>
            <a:r>
              <a:rPr sz="2200" spc="195" dirty="0">
                <a:latin typeface="Calibri"/>
                <a:cs typeface="Calibri"/>
              </a:rPr>
              <a:t> </a:t>
            </a:r>
            <a:r>
              <a:rPr sz="2200" spc="-5" dirty="0">
                <a:latin typeface="Calibri"/>
                <a:cs typeface="Calibri"/>
              </a:rPr>
              <a:t>lento</a:t>
            </a:r>
            <a:r>
              <a:rPr sz="2200" dirty="0">
                <a:latin typeface="Calibri"/>
                <a:cs typeface="Calibri"/>
              </a:rPr>
              <a:t>,</a:t>
            </a:r>
            <a:r>
              <a:rPr sz="2200" spc="200" dirty="0">
                <a:latin typeface="Calibri"/>
                <a:cs typeface="Calibri"/>
              </a:rPr>
              <a:t> </a:t>
            </a:r>
            <a:r>
              <a:rPr sz="2200" dirty="0">
                <a:latin typeface="Calibri"/>
                <a:cs typeface="Calibri"/>
              </a:rPr>
              <a:t>y</a:t>
            </a:r>
            <a:r>
              <a:rPr sz="2200" spc="210" dirty="0">
                <a:latin typeface="Calibri"/>
                <a:cs typeface="Calibri"/>
              </a:rPr>
              <a:t> </a:t>
            </a:r>
            <a:r>
              <a:rPr sz="2200" dirty="0">
                <a:latin typeface="Calibri"/>
                <a:cs typeface="Calibri"/>
              </a:rPr>
              <a:t>más </a:t>
            </a:r>
            <a:r>
              <a:rPr sz="2200" spc="-5" dirty="0">
                <a:latin typeface="Calibri"/>
                <a:cs typeface="Calibri"/>
              </a:rPr>
              <a:t>actividade</a:t>
            </a:r>
            <a:r>
              <a:rPr sz="2200" dirty="0">
                <a:latin typeface="Calibri"/>
                <a:cs typeface="Calibri"/>
              </a:rPr>
              <a:t>s </a:t>
            </a:r>
            <a:r>
              <a:rPr sz="2200" spc="-175" dirty="0">
                <a:latin typeface="Calibri"/>
                <a:cs typeface="Calibri"/>
              </a:rPr>
              <a:t> </a:t>
            </a:r>
            <a:r>
              <a:rPr sz="2200" spc="-5" dirty="0">
                <a:latin typeface="Calibri"/>
                <a:cs typeface="Calibri"/>
              </a:rPr>
              <a:t>didácticas</a:t>
            </a:r>
            <a:r>
              <a:rPr sz="2200" dirty="0">
                <a:latin typeface="Calibri"/>
                <a:cs typeface="Calibri"/>
              </a:rPr>
              <a:t>, </a:t>
            </a:r>
            <a:r>
              <a:rPr sz="2200" spc="-160" dirty="0">
                <a:latin typeface="Calibri"/>
                <a:cs typeface="Calibri"/>
              </a:rPr>
              <a:t> </a:t>
            </a:r>
            <a:r>
              <a:rPr sz="2200" dirty="0">
                <a:latin typeface="Calibri"/>
                <a:cs typeface="Calibri"/>
              </a:rPr>
              <a:t>en </a:t>
            </a:r>
            <a:r>
              <a:rPr sz="2200" spc="-170" dirty="0">
                <a:latin typeface="Calibri"/>
                <a:cs typeface="Calibri"/>
              </a:rPr>
              <a:t> </a:t>
            </a:r>
            <a:r>
              <a:rPr sz="2200" spc="-5" dirty="0">
                <a:latin typeface="Calibri"/>
                <a:cs typeface="Calibri"/>
              </a:rPr>
              <a:t>comparació</a:t>
            </a:r>
            <a:r>
              <a:rPr sz="2200" dirty="0">
                <a:latin typeface="Calibri"/>
                <a:cs typeface="Calibri"/>
              </a:rPr>
              <a:t>n </a:t>
            </a:r>
            <a:r>
              <a:rPr sz="2200" spc="-165" dirty="0">
                <a:latin typeface="Calibri"/>
                <a:cs typeface="Calibri"/>
              </a:rPr>
              <a:t> </a:t>
            </a:r>
            <a:r>
              <a:rPr sz="2200" spc="-5" dirty="0">
                <a:latin typeface="Calibri"/>
                <a:cs typeface="Calibri"/>
              </a:rPr>
              <a:t>co</a:t>
            </a:r>
            <a:r>
              <a:rPr sz="2200" dirty="0">
                <a:latin typeface="Calibri"/>
                <a:cs typeface="Calibri"/>
              </a:rPr>
              <a:t>n </a:t>
            </a:r>
            <a:r>
              <a:rPr sz="2200" spc="-150" dirty="0">
                <a:latin typeface="Calibri"/>
                <a:cs typeface="Calibri"/>
              </a:rPr>
              <a:t> </a:t>
            </a:r>
            <a:r>
              <a:rPr sz="2200" spc="-5" dirty="0">
                <a:latin typeface="Calibri"/>
                <a:cs typeface="Calibri"/>
              </a:rPr>
              <a:t>lo</a:t>
            </a:r>
            <a:r>
              <a:rPr sz="2200" dirty="0">
                <a:latin typeface="Calibri"/>
                <a:cs typeface="Calibri"/>
              </a:rPr>
              <a:t>s </a:t>
            </a:r>
            <a:r>
              <a:rPr sz="2200" spc="-145" dirty="0">
                <a:latin typeface="Calibri"/>
                <a:cs typeface="Calibri"/>
              </a:rPr>
              <a:t> </a:t>
            </a:r>
            <a:r>
              <a:rPr sz="2200" spc="-5" dirty="0">
                <a:latin typeface="Calibri"/>
                <a:cs typeface="Calibri"/>
              </a:rPr>
              <a:t>alfabetizado</a:t>
            </a:r>
            <a:r>
              <a:rPr sz="2200" dirty="0">
                <a:latin typeface="Calibri"/>
                <a:cs typeface="Calibri"/>
              </a:rPr>
              <a:t>s </a:t>
            </a:r>
            <a:r>
              <a:rPr sz="2200" spc="-145" dirty="0">
                <a:latin typeface="Calibri"/>
                <a:cs typeface="Calibri"/>
              </a:rPr>
              <a:t> </a:t>
            </a:r>
            <a:r>
              <a:rPr sz="2200" dirty="0">
                <a:latin typeface="Calibri"/>
                <a:cs typeface="Calibri"/>
              </a:rPr>
              <a:t>en </a:t>
            </a:r>
            <a:r>
              <a:rPr sz="2200" spc="-150" dirty="0">
                <a:latin typeface="Calibri"/>
                <a:cs typeface="Calibri"/>
              </a:rPr>
              <a:t> </a:t>
            </a:r>
            <a:r>
              <a:rPr sz="2200" spc="-10" dirty="0">
                <a:latin typeface="Calibri"/>
                <a:cs typeface="Calibri"/>
              </a:rPr>
              <a:t>una </a:t>
            </a:r>
            <a:r>
              <a:rPr sz="2200" spc="-5" dirty="0">
                <a:latin typeface="Calibri"/>
                <a:cs typeface="Calibri"/>
              </a:rPr>
              <a:t>lengu</a:t>
            </a:r>
            <a:r>
              <a:rPr sz="2200" dirty="0">
                <a:latin typeface="Calibri"/>
                <a:cs typeface="Calibri"/>
              </a:rPr>
              <a:t>a </a:t>
            </a:r>
            <a:r>
              <a:rPr sz="2200" spc="-5" dirty="0">
                <a:latin typeface="Calibri"/>
                <a:cs typeface="Calibri"/>
              </a:rPr>
              <a:t>latina.</a:t>
            </a:r>
            <a:endParaRPr sz="2200" dirty="0">
              <a:latin typeface="Calibri"/>
              <a:cs typeface="Calibri"/>
            </a:endParaRPr>
          </a:p>
          <a:p>
            <a:pPr marL="154940" indent="-142240" algn="just">
              <a:lnSpc>
                <a:spcPts val="2635"/>
              </a:lnSpc>
              <a:buFont typeface="Calibri"/>
              <a:buAutoNum type="arabicPlain" startAt="3"/>
              <a:tabLst>
                <a:tab pos="155575" algn="l"/>
              </a:tabLst>
            </a:pPr>
            <a:r>
              <a:rPr sz="2200" b="1" spc="-5" dirty="0">
                <a:latin typeface="Calibri"/>
                <a:cs typeface="Calibri"/>
              </a:rPr>
              <a:t>.‐Lo</a:t>
            </a:r>
            <a:r>
              <a:rPr sz="2200" b="1" dirty="0">
                <a:latin typeface="Calibri"/>
                <a:cs typeface="Calibri"/>
              </a:rPr>
              <a:t>s</a:t>
            </a:r>
            <a:r>
              <a:rPr sz="2200" b="1" spc="-5" dirty="0">
                <a:latin typeface="Calibri"/>
                <a:cs typeface="Calibri"/>
              </a:rPr>
              <a:t> </a:t>
            </a:r>
            <a:r>
              <a:rPr sz="2200" b="1" dirty="0">
                <a:latin typeface="Calibri"/>
                <a:cs typeface="Calibri"/>
              </a:rPr>
              <a:t>analfabetos</a:t>
            </a:r>
            <a:r>
              <a:rPr sz="2200" b="1" spc="-10" dirty="0">
                <a:latin typeface="Calibri"/>
                <a:cs typeface="Calibri"/>
              </a:rPr>
              <a:t> </a:t>
            </a:r>
            <a:r>
              <a:rPr sz="2200" b="1" spc="-5" dirty="0">
                <a:latin typeface="Calibri"/>
                <a:cs typeface="Calibri"/>
              </a:rPr>
              <a:t>funcionale</a:t>
            </a:r>
            <a:r>
              <a:rPr sz="2200" b="1" dirty="0">
                <a:latin typeface="Calibri"/>
                <a:cs typeface="Calibri"/>
              </a:rPr>
              <a:t>s en</a:t>
            </a:r>
            <a:r>
              <a:rPr sz="2200" b="1" spc="-5" dirty="0">
                <a:latin typeface="Calibri"/>
                <a:cs typeface="Calibri"/>
              </a:rPr>
              <a:t> un</a:t>
            </a:r>
            <a:r>
              <a:rPr sz="2200" b="1" dirty="0">
                <a:latin typeface="Calibri"/>
                <a:cs typeface="Calibri"/>
              </a:rPr>
              <a:t>a</a:t>
            </a:r>
            <a:r>
              <a:rPr sz="2200" b="1" spc="-5" dirty="0">
                <a:latin typeface="Calibri"/>
                <a:cs typeface="Calibri"/>
              </a:rPr>
              <a:t> lengu</a:t>
            </a:r>
            <a:r>
              <a:rPr sz="2200" b="1" dirty="0">
                <a:latin typeface="Calibri"/>
                <a:cs typeface="Calibri"/>
              </a:rPr>
              <a:t>a</a:t>
            </a:r>
            <a:r>
              <a:rPr sz="2200" b="1" spc="-10" dirty="0">
                <a:latin typeface="Calibri"/>
                <a:cs typeface="Calibri"/>
              </a:rPr>
              <a:t> </a:t>
            </a:r>
            <a:r>
              <a:rPr sz="2200" b="1" dirty="0">
                <a:latin typeface="Calibri"/>
                <a:cs typeface="Calibri"/>
              </a:rPr>
              <a:t>extranjera</a:t>
            </a:r>
            <a:endParaRPr sz="2200" dirty="0">
              <a:latin typeface="Calibri"/>
              <a:cs typeface="Calibri"/>
            </a:endParaRPr>
          </a:p>
          <a:p>
            <a:pPr marL="12700" marR="5080" algn="just">
              <a:lnSpc>
                <a:spcPct val="99900"/>
              </a:lnSpc>
            </a:pPr>
            <a:r>
              <a:rPr sz="2200" dirty="0">
                <a:latin typeface="Calibri"/>
                <a:cs typeface="Calibri"/>
              </a:rPr>
              <a:t>Por</a:t>
            </a:r>
            <a:r>
              <a:rPr sz="2200" spc="80" dirty="0">
                <a:latin typeface="Calibri"/>
                <a:cs typeface="Calibri"/>
              </a:rPr>
              <a:t> </a:t>
            </a:r>
            <a:r>
              <a:rPr sz="2200" spc="-10" dirty="0">
                <a:latin typeface="Calibri"/>
                <a:cs typeface="Calibri"/>
              </a:rPr>
              <a:t>un</a:t>
            </a:r>
            <a:r>
              <a:rPr sz="2200" dirty="0">
                <a:latin typeface="Calibri"/>
                <a:cs typeface="Calibri"/>
              </a:rPr>
              <a:t>a</a:t>
            </a:r>
            <a:r>
              <a:rPr sz="2200" spc="85" dirty="0">
                <a:latin typeface="Calibri"/>
                <a:cs typeface="Calibri"/>
              </a:rPr>
              <a:t> </a:t>
            </a:r>
            <a:r>
              <a:rPr sz="2200" spc="-5" dirty="0">
                <a:latin typeface="Calibri"/>
                <a:cs typeface="Calibri"/>
              </a:rPr>
              <a:t>parte</a:t>
            </a:r>
            <a:r>
              <a:rPr sz="2200" dirty="0">
                <a:latin typeface="Calibri"/>
                <a:cs typeface="Calibri"/>
              </a:rPr>
              <a:t>,</a:t>
            </a:r>
            <a:r>
              <a:rPr sz="2200" spc="95" dirty="0">
                <a:latin typeface="Calibri"/>
                <a:cs typeface="Calibri"/>
              </a:rPr>
              <a:t> </a:t>
            </a:r>
            <a:r>
              <a:rPr sz="2200" spc="-5" dirty="0">
                <a:latin typeface="Calibri"/>
                <a:cs typeface="Calibri"/>
              </a:rPr>
              <a:t>mucha</a:t>
            </a:r>
            <a:r>
              <a:rPr sz="2200" dirty="0">
                <a:latin typeface="Calibri"/>
                <a:cs typeface="Calibri"/>
              </a:rPr>
              <a:t>s</a:t>
            </a:r>
            <a:r>
              <a:rPr sz="2200" spc="85" dirty="0">
                <a:latin typeface="Calibri"/>
                <a:cs typeface="Calibri"/>
              </a:rPr>
              <a:t> </a:t>
            </a:r>
            <a:r>
              <a:rPr sz="2200" dirty="0">
                <a:latin typeface="Calibri"/>
                <a:cs typeface="Calibri"/>
              </a:rPr>
              <a:t>de</a:t>
            </a:r>
            <a:r>
              <a:rPr sz="2200" spc="100" dirty="0">
                <a:latin typeface="Calibri"/>
                <a:cs typeface="Calibri"/>
              </a:rPr>
              <a:t> </a:t>
            </a:r>
            <a:r>
              <a:rPr sz="2200" spc="-5" dirty="0">
                <a:latin typeface="Calibri"/>
                <a:cs typeface="Calibri"/>
              </a:rPr>
              <a:t>la</a:t>
            </a:r>
            <a:r>
              <a:rPr sz="2200" dirty="0">
                <a:latin typeface="Calibri"/>
                <a:cs typeface="Calibri"/>
              </a:rPr>
              <a:t>s</a:t>
            </a:r>
            <a:r>
              <a:rPr sz="2200" spc="100" dirty="0">
                <a:latin typeface="Calibri"/>
                <a:cs typeface="Calibri"/>
              </a:rPr>
              <a:t> </a:t>
            </a:r>
            <a:r>
              <a:rPr sz="2200" spc="-5" dirty="0">
                <a:latin typeface="Calibri"/>
                <a:cs typeface="Calibri"/>
              </a:rPr>
              <a:t>dificultade</a:t>
            </a:r>
            <a:r>
              <a:rPr sz="2200" dirty="0">
                <a:latin typeface="Calibri"/>
                <a:cs typeface="Calibri"/>
              </a:rPr>
              <a:t>s</a:t>
            </a:r>
            <a:r>
              <a:rPr sz="2200" spc="110" dirty="0">
                <a:latin typeface="Calibri"/>
                <a:cs typeface="Calibri"/>
              </a:rPr>
              <a:t> </a:t>
            </a:r>
            <a:r>
              <a:rPr sz="2200" spc="-5" dirty="0">
                <a:latin typeface="Calibri"/>
                <a:cs typeface="Calibri"/>
              </a:rPr>
              <a:t>qu</a:t>
            </a:r>
            <a:r>
              <a:rPr sz="2200" dirty="0">
                <a:latin typeface="Calibri"/>
                <a:cs typeface="Calibri"/>
              </a:rPr>
              <a:t>e</a:t>
            </a:r>
            <a:r>
              <a:rPr sz="2200" spc="100" dirty="0">
                <a:latin typeface="Calibri"/>
                <a:cs typeface="Calibri"/>
              </a:rPr>
              <a:t> </a:t>
            </a:r>
            <a:r>
              <a:rPr sz="2200" spc="-5" dirty="0">
                <a:latin typeface="Calibri"/>
                <a:cs typeface="Calibri"/>
              </a:rPr>
              <a:t>encuentr</a:t>
            </a:r>
            <a:r>
              <a:rPr sz="2200" dirty="0">
                <a:latin typeface="Calibri"/>
                <a:cs typeface="Calibri"/>
              </a:rPr>
              <a:t>a</a:t>
            </a:r>
            <a:r>
              <a:rPr sz="2200" spc="95" dirty="0">
                <a:latin typeface="Calibri"/>
                <a:cs typeface="Calibri"/>
              </a:rPr>
              <a:t> </a:t>
            </a:r>
            <a:r>
              <a:rPr sz="2200" spc="-5" dirty="0">
                <a:latin typeface="Calibri"/>
                <a:cs typeface="Calibri"/>
              </a:rPr>
              <a:t>e</a:t>
            </a:r>
            <a:r>
              <a:rPr sz="2200" dirty="0">
                <a:latin typeface="Calibri"/>
                <a:cs typeface="Calibri"/>
              </a:rPr>
              <a:t>l</a:t>
            </a:r>
            <a:r>
              <a:rPr sz="2200" spc="95" dirty="0">
                <a:latin typeface="Calibri"/>
                <a:cs typeface="Calibri"/>
              </a:rPr>
              <a:t> </a:t>
            </a:r>
            <a:r>
              <a:rPr sz="2200" spc="-5" dirty="0">
                <a:latin typeface="Calibri"/>
                <a:cs typeface="Calibri"/>
              </a:rPr>
              <a:t>estudiante </a:t>
            </a:r>
            <a:r>
              <a:rPr sz="2200" spc="-10" dirty="0">
                <a:latin typeface="Calibri"/>
                <a:cs typeface="Calibri"/>
              </a:rPr>
              <a:t>cuand</a:t>
            </a:r>
            <a:r>
              <a:rPr sz="2200" dirty="0">
                <a:latin typeface="Calibri"/>
                <a:cs typeface="Calibri"/>
              </a:rPr>
              <a:t>o</a:t>
            </a:r>
            <a:r>
              <a:rPr sz="2200" spc="15" dirty="0">
                <a:latin typeface="Calibri"/>
                <a:cs typeface="Calibri"/>
              </a:rPr>
              <a:t> </a:t>
            </a:r>
            <a:r>
              <a:rPr sz="2200" spc="-5" dirty="0">
                <a:latin typeface="Calibri"/>
                <a:cs typeface="Calibri"/>
              </a:rPr>
              <a:t>trabaj</a:t>
            </a:r>
            <a:r>
              <a:rPr sz="2200" dirty="0">
                <a:latin typeface="Calibri"/>
                <a:cs typeface="Calibri"/>
              </a:rPr>
              <a:t>a</a:t>
            </a:r>
            <a:r>
              <a:rPr sz="2200" spc="5" dirty="0">
                <a:latin typeface="Calibri"/>
                <a:cs typeface="Calibri"/>
              </a:rPr>
              <a:t> </a:t>
            </a:r>
            <a:r>
              <a:rPr sz="2200" spc="-5" dirty="0">
                <a:latin typeface="Calibri"/>
                <a:cs typeface="Calibri"/>
              </a:rPr>
              <a:t>co</a:t>
            </a:r>
            <a:r>
              <a:rPr sz="2200" dirty="0">
                <a:latin typeface="Calibri"/>
                <a:cs typeface="Calibri"/>
              </a:rPr>
              <a:t>n</a:t>
            </a:r>
            <a:r>
              <a:rPr sz="2200" spc="10" dirty="0">
                <a:latin typeface="Calibri"/>
                <a:cs typeface="Calibri"/>
              </a:rPr>
              <a:t> </a:t>
            </a:r>
            <a:r>
              <a:rPr sz="2200" dirty="0">
                <a:latin typeface="Calibri"/>
                <a:cs typeface="Calibri"/>
              </a:rPr>
              <a:t>el</a:t>
            </a:r>
            <a:r>
              <a:rPr sz="2200" spc="10" dirty="0">
                <a:latin typeface="Calibri"/>
                <a:cs typeface="Calibri"/>
              </a:rPr>
              <a:t> </a:t>
            </a:r>
            <a:r>
              <a:rPr sz="2200" spc="-5" dirty="0">
                <a:latin typeface="Calibri"/>
                <a:cs typeface="Calibri"/>
              </a:rPr>
              <a:t>lenguaj</a:t>
            </a:r>
            <a:r>
              <a:rPr sz="2200" dirty="0">
                <a:latin typeface="Calibri"/>
                <a:cs typeface="Calibri"/>
              </a:rPr>
              <a:t>e</a:t>
            </a:r>
            <a:r>
              <a:rPr sz="2200" spc="25" dirty="0">
                <a:latin typeface="Calibri"/>
                <a:cs typeface="Calibri"/>
              </a:rPr>
              <a:t> </a:t>
            </a:r>
            <a:r>
              <a:rPr sz="2200" spc="-5" dirty="0">
                <a:latin typeface="Calibri"/>
                <a:cs typeface="Calibri"/>
              </a:rPr>
              <a:t>escrit</a:t>
            </a:r>
            <a:r>
              <a:rPr sz="2200" dirty="0">
                <a:latin typeface="Calibri"/>
                <a:cs typeface="Calibri"/>
              </a:rPr>
              <a:t>o</a:t>
            </a:r>
            <a:r>
              <a:rPr sz="2200" spc="20" dirty="0">
                <a:latin typeface="Calibri"/>
                <a:cs typeface="Calibri"/>
              </a:rPr>
              <a:t> </a:t>
            </a:r>
            <a:r>
              <a:rPr sz="2200" spc="-5" dirty="0">
                <a:latin typeface="Calibri"/>
                <a:cs typeface="Calibri"/>
              </a:rPr>
              <a:t>proviene</a:t>
            </a:r>
            <a:r>
              <a:rPr sz="2200" dirty="0">
                <a:latin typeface="Calibri"/>
                <a:cs typeface="Calibri"/>
              </a:rPr>
              <a:t>n</a:t>
            </a:r>
            <a:r>
              <a:rPr sz="2200" spc="30" dirty="0">
                <a:latin typeface="Calibri"/>
                <a:cs typeface="Calibri"/>
              </a:rPr>
              <a:t> </a:t>
            </a:r>
            <a:r>
              <a:rPr sz="2200" dirty="0">
                <a:latin typeface="Calibri"/>
                <a:cs typeface="Calibri"/>
              </a:rPr>
              <a:t>de</a:t>
            </a:r>
            <a:r>
              <a:rPr sz="2200" spc="25" dirty="0">
                <a:latin typeface="Calibri"/>
                <a:cs typeface="Calibri"/>
              </a:rPr>
              <a:t> </a:t>
            </a:r>
            <a:r>
              <a:rPr sz="2200" spc="-10" dirty="0">
                <a:latin typeface="Calibri"/>
                <a:cs typeface="Calibri"/>
              </a:rPr>
              <a:t>l</a:t>
            </a:r>
            <a:r>
              <a:rPr sz="2200" dirty="0">
                <a:latin typeface="Calibri"/>
                <a:cs typeface="Calibri"/>
              </a:rPr>
              <a:t>a</a:t>
            </a:r>
            <a:r>
              <a:rPr sz="2200" spc="25" dirty="0">
                <a:latin typeface="Calibri"/>
                <a:cs typeface="Calibri"/>
              </a:rPr>
              <a:t> </a:t>
            </a:r>
            <a:r>
              <a:rPr sz="2200" spc="-5" dirty="0">
                <a:latin typeface="Calibri"/>
                <a:cs typeface="Calibri"/>
              </a:rPr>
              <a:t>interferenci</a:t>
            </a:r>
            <a:r>
              <a:rPr sz="2200" dirty="0">
                <a:latin typeface="Calibri"/>
                <a:cs typeface="Calibri"/>
              </a:rPr>
              <a:t>a</a:t>
            </a:r>
            <a:r>
              <a:rPr sz="2200" spc="30" dirty="0">
                <a:latin typeface="Calibri"/>
                <a:cs typeface="Calibri"/>
              </a:rPr>
              <a:t> </a:t>
            </a:r>
            <a:r>
              <a:rPr sz="2200" dirty="0">
                <a:latin typeface="Calibri"/>
                <a:cs typeface="Calibri"/>
              </a:rPr>
              <a:t>de </a:t>
            </a:r>
            <a:r>
              <a:rPr sz="2200" spc="-5" dirty="0">
                <a:latin typeface="Calibri"/>
                <a:cs typeface="Calibri"/>
              </a:rPr>
              <a:t>s</a:t>
            </a:r>
            <a:r>
              <a:rPr sz="2200" dirty="0">
                <a:latin typeface="Calibri"/>
                <a:cs typeface="Calibri"/>
              </a:rPr>
              <a:t>u</a:t>
            </a:r>
            <a:r>
              <a:rPr sz="2200" spc="50" dirty="0">
                <a:latin typeface="Calibri"/>
                <a:cs typeface="Calibri"/>
              </a:rPr>
              <a:t> </a:t>
            </a:r>
            <a:r>
              <a:rPr sz="2200" spc="-5" dirty="0">
                <a:latin typeface="Calibri"/>
                <a:cs typeface="Calibri"/>
              </a:rPr>
              <a:t>lengu</a:t>
            </a:r>
            <a:r>
              <a:rPr sz="2200" dirty="0">
                <a:latin typeface="Calibri"/>
                <a:cs typeface="Calibri"/>
              </a:rPr>
              <a:t>a</a:t>
            </a:r>
            <a:r>
              <a:rPr sz="2200" spc="55" dirty="0">
                <a:latin typeface="Calibri"/>
                <a:cs typeface="Calibri"/>
              </a:rPr>
              <a:t> </a:t>
            </a:r>
            <a:r>
              <a:rPr sz="2200" spc="-5" dirty="0">
                <a:latin typeface="Calibri"/>
                <a:cs typeface="Calibri"/>
              </a:rPr>
              <a:t>materna</a:t>
            </a:r>
            <a:r>
              <a:rPr sz="2200" dirty="0">
                <a:latin typeface="Calibri"/>
                <a:cs typeface="Calibri"/>
              </a:rPr>
              <a:t>,</a:t>
            </a:r>
            <a:r>
              <a:rPr sz="2200" spc="50" dirty="0">
                <a:latin typeface="Calibri"/>
                <a:cs typeface="Calibri"/>
              </a:rPr>
              <a:t> </a:t>
            </a:r>
            <a:r>
              <a:rPr sz="2200" spc="-5" dirty="0">
                <a:latin typeface="Calibri"/>
                <a:cs typeface="Calibri"/>
              </a:rPr>
              <a:t>po</a:t>
            </a:r>
            <a:r>
              <a:rPr sz="2200" dirty="0">
                <a:latin typeface="Calibri"/>
                <a:cs typeface="Calibri"/>
              </a:rPr>
              <a:t>r</a:t>
            </a:r>
            <a:r>
              <a:rPr sz="2200" spc="45" dirty="0">
                <a:latin typeface="Calibri"/>
                <a:cs typeface="Calibri"/>
              </a:rPr>
              <a:t> </a:t>
            </a:r>
            <a:r>
              <a:rPr sz="2200" dirty="0">
                <a:latin typeface="Calibri"/>
                <a:cs typeface="Calibri"/>
              </a:rPr>
              <a:t>ejemplo</a:t>
            </a:r>
            <a:r>
              <a:rPr sz="2200" spc="45" dirty="0">
                <a:latin typeface="Calibri"/>
                <a:cs typeface="Calibri"/>
              </a:rPr>
              <a:t> </a:t>
            </a:r>
            <a:r>
              <a:rPr sz="2200" dirty="0">
                <a:latin typeface="Calibri"/>
                <a:cs typeface="Calibri"/>
              </a:rPr>
              <a:t>en</a:t>
            </a:r>
            <a:r>
              <a:rPr sz="2200" spc="45" dirty="0">
                <a:latin typeface="Calibri"/>
                <a:cs typeface="Calibri"/>
              </a:rPr>
              <a:t> </a:t>
            </a:r>
            <a:r>
              <a:rPr sz="2200" dirty="0">
                <a:latin typeface="Calibri"/>
                <a:cs typeface="Calibri"/>
              </a:rPr>
              <a:t>el</a:t>
            </a:r>
            <a:r>
              <a:rPr sz="2200" spc="45" dirty="0">
                <a:latin typeface="Calibri"/>
                <a:cs typeface="Calibri"/>
              </a:rPr>
              <a:t> </a:t>
            </a:r>
            <a:r>
              <a:rPr sz="2200" spc="-5" dirty="0">
                <a:latin typeface="Calibri"/>
                <a:cs typeface="Calibri"/>
              </a:rPr>
              <a:t>cas</a:t>
            </a:r>
            <a:r>
              <a:rPr sz="2200" dirty="0">
                <a:latin typeface="Calibri"/>
                <a:cs typeface="Calibri"/>
              </a:rPr>
              <a:t>o</a:t>
            </a:r>
            <a:r>
              <a:rPr sz="2200" spc="50" dirty="0">
                <a:latin typeface="Calibri"/>
                <a:cs typeface="Calibri"/>
              </a:rPr>
              <a:t> </a:t>
            </a:r>
            <a:r>
              <a:rPr sz="2200" dirty="0">
                <a:latin typeface="Calibri"/>
                <a:cs typeface="Calibri"/>
              </a:rPr>
              <a:t>de</a:t>
            </a:r>
            <a:r>
              <a:rPr sz="2200" spc="50" dirty="0">
                <a:latin typeface="Calibri"/>
                <a:cs typeface="Calibri"/>
              </a:rPr>
              <a:t> </a:t>
            </a:r>
            <a:r>
              <a:rPr sz="2200" spc="-5" dirty="0">
                <a:latin typeface="Calibri"/>
                <a:cs typeface="Calibri"/>
              </a:rPr>
              <a:t>lo</a:t>
            </a:r>
            <a:r>
              <a:rPr sz="2200" dirty="0">
                <a:latin typeface="Calibri"/>
                <a:cs typeface="Calibri"/>
              </a:rPr>
              <a:t>s</a:t>
            </a:r>
            <a:r>
              <a:rPr sz="2200" spc="45" dirty="0">
                <a:latin typeface="Calibri"/>
                <a:cs typeface="Calibri"/>
              </a:rPr>
              <a:t> </a:t>
            </a:r>
            <a:r>
              <a:rPr sz="2200" spc="-5" dirty="0">
                <a:latin typeface="Calibri"/>
                <a:cs typeface="Calibri"/>
              </a:rPr>
              <a:t>árabes</a:t>
            </a:r>
            <a:r>
              <a:rPr sz="2200" dirty="0">
                <a:latin typeface="Calibri"/>
                <a:cs typeface="Calibri"/>
              </a:rPr>
              <a:t>:</a:t>
            </a:r>
            <a:r>
              <a:rPr sz="2200" spc="55" dirty="0">
                <a:latin typeface="Calibri"/>
                <a:cs typeface="Calibri"/>
              </a:rPr>
              <a:t> </a:t>
            </a:r>
            <a:r>
              <a:rPr sz="2200" spc="-5" dirty="0">
                <a:latin typeface="Calibri"/>
                <a:cs typeface="Calibri"/>
              </a:rPr>
              <a:t>disti</a:t>
            </a:r>
            <a:r>
              <a:rPr sz="2200" spc="-15" dirty="0">
                <a:latin typeface="Calibri"/>
                <a:cs typeface="Calibri"/>
              </a:rPr>
              <a:t>n</a:t>
            </a:r>
            <a:r>
              <a:rPr sz="2200" spc="-5" dirty="0">
                <a:latin typeface="Calibri"/>
                <a:cs typeface="Calibri"/>
              </a:rPr>
              <a:t>ció</a:t>
            </a:r>
            <a:r>
              <a:rPr sz="2200" dirty="0">
                <a:latin typeface="Calibri"/>
                <a:cs typeface="Calibri"/>
              </a:rPr>
              <a:t>n</a:t>
            </a:r>
            <a:r>
              <a:rPr sz="2200" spc="60" dirty="0">
                <a:latin typeface="Calibri"/>
                <a:cs typeface="Calibri"/>
              </a:rPr>
              <a:t> </a:t>
            </a:r>
            <a:r>
              <a:rPr sz="2200" spc="-10" dirty="0">
                <a:latin typeface="Calibri"/>
                <a:cs typeface="Calibri"/>
              </a:rPr>
              <a:t>de</a:t>
            </a:r>
            <a:endParaRPr sz="2200" dirty="0">
              <a:latin typeface="Calibri"/>
              <a:cs typeface="Calibri"/>
            </a:endParaRPr>
          </a:p>
          <a:p>
            <a:pPr marL="12700" algn="just">
              <a:lnSpc>
                <a:spcPct val="100000"/>
              </a:lnSpc>
            </a:pPr>
            <a:r>
              <a:rPr sz="2200" spc="-5" dirty="0">
                <a:latin typeface="Calibri"/>
                <a:cs typeface="Calibri"/>
              </a:rPr>
              <a:t>sonidos</a:t>
            </a:r>
            <a:r>
              <a:rPr sz="2200" dirty="0">
                <a:latin typeface="Calibri"/>
                <a:cs typeface="Calibri"/>
              </a:rPr>
              <a:t>,</a:t>
            </a:r>
            <a:r>
              <a:rPr sz="2200" spc="-10" dirty="0">
                <a:latin typeface="Calibri"/>
                <a:cs typeface="Calibri"/>
              </a:rPr>
              <a:t> </a:t>
            </a:r>
            <a:r>
              <a:rPr sz="2200" dirty="0">
                <a:latin typeface="Calibri"/>
                <a:cs typeface="Calibri"/>
              </a:rPr>
              <a:t>uso</a:t>
            </a:r>
            <a:r>
              <a:rPr sz="2200" spc="-5" dirty="0">
                <a:latin typeface="Calibri"/>
                <a:cs typeface="Calibri"/>
              </a:rPr>
              <a:t> </a:t>
            </a:r>
            <a:r>
              <a:rPr sz="2200" dirty="0">
                <a:latin typeface="Calibri"/>
                <a:cs typeface="Calibri"/>
              </a:rPr>
              <a:t>de </a:t>
            </a:r>
            <a:r>
              <a:rPr sz="2200" spc="-10" dirty="0">
                <a:latin typeface="Calibri"/>
                <a:cs typeface="Calibri"/>
              </a:rPr>
              <a:t>la</a:t>
            </a:r>
            <a:r>
              <a:rPr sz="2200" dirty="0">
                <a:latin typeface="Calibri"/>
                <a:cs typeface="Calibri"/>
              </a:rPr>
              <a:t>s</a:t>
            </a:r>
            <a:r>
              <a:rPr sz="2200" spc="5" dirty="0">
                <a:latin typeface="Calibri"/>
                <a:cs typeface="Calibri"/>
              </a:rPr>
              <a:t> </a:t>
            </a:r>
            <a:r>
              <a:rPr sz="2200" spc="-5" dirty="0">
                <a:latin typeface="Calibri"/>
                <a:cs typeface="Calibri"/>
              </a:rPr>
              <a:t>mayúsculas</a:t>
            </a:r>
            <a:r>
              <a:rPr sz="2200" dirty="0">
                <a:latin typeface="Calibri"/>
                <a:cs typeface="Calibri"/>
              </a:rPr>
              <a:t>,</a:t>
            </a:r>
            <a:r>
              <a:rPr sz="2200" spc="-10" dirty="0">
                <a:latin typeface="Calibri"/>
                <a:cs typeface="Calibri"/>
              </a:rPr>
              <a:t> </a:t>
            </a:r>
            <a:r>
              <a:rPr sz="2200" dirty="0" smtClean="0">
                <a:latin typeface="Calibri"/>
                <a:cs typeface="Calibri"/>
              </a:rPr>
              <a:t>…</a:t>
            </a:r>
            <a:endParaRPr sz="2200" dirty="0">
              <a:latin typeface="Calibri"/>
              <a:cs typeface="Calibri"/>
            </a:endParaRPr>
          </a:p>
        </p:txBody>
      </p:sp>
    </p:spTree>
    <p:extLst>
      <p:ext uri="{BB962C8B-B14F-4D97-AF65-F5344CB8AC3E}">
        <p14:creationId xmlns:p14="http://schemas.microsoft.com/office/powerpoint/2010/main" xmlns="" val="29731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4 Marcador de pie de página"/>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s-ES" dirty="0"/>
              <a:t>INFORME SWOT CEPER CEHEL. </a:t>
            </a:r>
          </a:p>
        </p:txBody>
      </p:sp>
      <p:pic>
        <p:nvPicPr>
          <p:cNvPr id="61442" name="Picture 2" descr="http://www.torvizcon.net/albunol2.jpg"/>
          <p:cNvPicPr>
            <a:picLocks noChangeAspect="1" noChangeArrowheads="1"/>
          </p:cNvPicPr>
          <p:nvPr/>
        </p:nvPicPr>
        <p:blipFill>
          <a:blip r:embed="rId3" cstate="print"/>
          <a:srcRect/>
          <a:stretch>
            <a:fillRect/>
          </a:stretch>
        </p:blipFill>
        <p:spPr bwMode="auto">
          <a:xfrm>
            <a:off x="250825" y="188913"/>
            <a:ext cx="8642350" cy="590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solidFill>
                  <a:srgbClr val="0033CC"/>
                </a:solidFill>
              </a:rPr>
              <a:t>DIRIGIDA A.- </a:t>
            </a:r>
            <a:endParaRPr lang="es-ES" b="1" dirty="0">
              <a:solidFill>
                <a:srgbClr val="0033CC"/>
              </a:solidFill>
            </a:endParaRPr>
          </a:p>
        </p:txBody>
      </p:sp>
      <p:sp>
        <p:nvSpPr>
          <p:cNvPr id="3" name="2 Marcador de contenido"/>
          <p:cNvSpPr>
            <a:spLocks noGrp="1"/>
          </p:cNvSpPr>
          <p:nvPr>
            <p:ph idx="1"/>
          </p:nvPr>
        </p:nvSpPr>
        <p:spPr>
          <a:xfrm>
            <a:off x="395536" y="1196752"/>
            <a:ext cx="8291264" cy="4929411"/>
          </a:xfrm>
        </p:spPr>
        <p:txBody>
          <a:bodyPr>
            <a:normAutofit fontScale="85000" lnSpcReduction="10000"/>
          </a:bodyPr>
          <a:lstStyle/>
          <a:p>
            <a:pPr algn="just"/>
            <a:r>
              <a:rPr lang="es-ES" dirty="0" smtClean="0"/>
              <a:t>Se </a:t>
            </a:r>
            <a:r>
              <a:rPr lang="es-ES" dirty="0"/>
              <a:t>dirige a estudiantes </a:t>
            </a:r>
            <a:r>
              <a:rPr lang="es-ES" b="1" dirty="0"/>
              <a:t>inmigrantes, jóvenes y adultos, analfabetos en su lengua materna</a:t>
            </a:r>
            <a:r>
              <a:rPr lang="es-ES" dirty="0"/>
              <a:t>, que están escolarizados en España en </a:t>
            </a:r>
            <a:r>
              <a:rPr lang="es-ES" dirty="0" smtClean="0"/>
              <a:t>Centros </a:t>
            </a:r>
            <a:r>
              <a:rPr lang="es-ES" dirty="0"/>
              <a:t>de </a:t>
            </a:r>
            <a:r>
              <a:rPr lang="es-ES" dirty="0" smtClean="0"/>
              <a:t>Educación </a:t>
            </a:r>
            <a:r>
              <a:rPr lang="es-ES" dirty="0"/>
              <a:t>de </a:t>
            </a:r>
            <a:r>
              <a:rPr lang="es-ES" dirty="0" smtClean="0"/>
              <a:t>Educación Permanente de personas adultas </a:t>
            </a:r>
            <a:r>
              <a:rPr lang="es-ES" dirty="0"/>
              <a:t>(</a:t>
            </a:r>
            <a:r>
              <a:rPr lang="es-ES" dirty="0" smtClean="0"/>
              <a:t>CEPER) </a:t>
            </a:r>
            <a:r>
              <a:rPr lang="es-ES" dirty="0"/>
              <a:t>o en organizaciones no gubernamentales (</a:t>
            </a:r>
            <a:r>
              <a:rPr lang="es-ES" dirty="0" smtClean="0"/>
              <a:t>ONG).</a:t>
            </a:r>
          </a:p>
          <a:p>
            <a:pPr algn="just"/>
            <a:r>
              <a:rPr lang="es-ES" dirty="0"/>
              <a:t>La unidad está destinada, en principio, a estudiantes que tienen ya una competencia oral mínima (A1) en español, aunque se ha testado con un grupo de principiantes absolutos, observándose en este caso, que el aprendizaje de la lectoescritura siguiendo este tipo de enfoque, ha contribuido al aprendizaje oral de la L2.</a:t>
            </a:r>
          </a:p>
          <a:p>
            <a:pPr algn="just"/>
            <a:endParaRPr lang="es-ES" dirty="0"/>
          </a:p>
        </p:txBody>
      </p:sp>
    </p:spTree>
    <p:extLst>
      <p:ext uri="{BB962C8B-B14F-4D97-AF65-F5344CB8AC3E}">
        <p14:creationId xmlns:p14="http://schemas.microsoft.com/office/powerpoint/2010/main" xmlns="" val="132589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3256934282"/>
              </p:ext>
            </p:extLst>
          </p:nvPr>
        </p:nvGraphicFramePr>
        <p:xfrm>
          <a:off x="0" y="7181"/>
          <a:ext cx="9143999" cy="6764018"/>
        </p:xfrm>
        <a:graphic>
          <a:graphicData uri="http://schemas.openxmlformats.org/drawingml/2006/table">
            <a:tbl>
              <a:tblPr firstRow="1" bandRow="1">
                <a:tableStyleId>{5C22544A-7EE6-4342-B048-85BDC9FD1C3A}</a:tableStyleId>
              </a:tblPr>
              <a:tblGrid>
                <a:gridCol w="3048000"/>
                <a:gridCol w="2286000"/>
                <a:gridCol w="761999"/>
                <a:gridCol w="3048000"/>
              </a:tblGrid>
              <a:tr h="389952">
                <a:tc gridSpan="4">
                  <a:txBody>
                    <a:bodyPr/>
                    <a:lstStyle/>
                    <a:p>
                      <a:pPr algn="ctr"/>
                      <a:r>
                        <a:rPr lang="es-ES" dirty="0" smtClean="0"/>
                        <a:t>VOCABULARIO</a:t>
                      </a:r>
                      <a:r>
                        <a:rPr lang="es-ES" baseline="0" dirty="0" smtClean="0"/>
                        <a:t> </a:t>
                      </a:r>
                      <a:endParaRPr lang="es-ES" dirty="0"/>
                    </a:p>
                  </a:txBody>
                  <a:tcPr/>
                </a:tc>
                <a:tc hMerge="1">
                  <a:txBody>
                    <a:bodyPr/>
                    <a:lstStyle/>
                    <a:p>
                      <a:pPr algn="ctr"/>
                      <a:endParaRPr lang="es-ES" dirty="0">
                        <a:solidFill>
                          <a:schemeClr val="bg1"/>
                        </a:solidFill>
                      </a:endParaRPr>
                    </a:p>
                  </a:txBody>
                  <a:tcPr/>
                </a:tc>
                <a:tc hMerge="1">
                  <a:txBody>
                    <a:bodyPr/>
                    <a:lstStyle/>
                    <a:p>
                      <a:endParaRPr lang="es-ES"/>
                    </a:p>
                  </a:txBody>
                  <a:tcPr/>
                </a:tc>
                <a:tc hMerge="1">
                  <a:txBody>
                    <a:bodyPr/>
                    <a:lstStyle/>
                    <a:p>
                      <a:endParaRPr lang="es-ES" dirty="0"/>
                    </a:p>
                  </a:txBody>
                  <a:tcPr/>
                </a:tc>
              </a:tr>
              <a:tr h="389952">
                <a:tc>
                  <a:txBody>
                    <a:bodyPr/>
                    <a:lstStyle/>
                    <a:p>
                      <a:pPr algn="ctr"/>
                      <a:r>
                        <a:rPr lang="es-ES" sz="1800" b="1" i="0" u="none" strike="noStrike" kern="1200" baseline="0" dirty="0" smtClean="0">
                          <a:solidFill>
                            <a:srgbClr val="0033CC"/>
                          </a:solidFill>
                          <a:latin typeface="+mn-lt"/>
                          <a:ea typeface="+mn-ea"/>
                          <a:cs typeface="+mn-cs"/>
                        </a:rPr>
                        <a:t>Sustantivos</a:t>
                      </a:r>
                      <a:endParaRPr lang="es-ES" dirty="0">
                        <a:solidFill>
                          <a:srgbClr val="0033CC"/>
                        </a:solidFill>
                      </a:endParaRPr>
                    </a:p>
                  </a:txBody>
                  <a:tcPr>
                    <a:solidFill>
                      <a:srgbClr val="FFFF00"/>
                    </a:solidFill>
                  </a:tcPr>
                </a:tc>
                <a:tc>
                  <a:txBody>
                    <a:bodyPr/>
                    <a:lstStyle/>
                    <a:p>
                      <a:pPr algn="ctr"/>
                      <a:r>
                        <a:rPr lang="es-ES" sz="1800" b="1" i="0" u="none" strike="noStrike" kern="1200" baseline="0" dirty="0" smtClean="0">
                          <a:solidFill>
                            <a:srgbClr val="0033CC"/>
                          </a:solidFill>
                          <a:latin typeface="+mn-lt"/>
                          <a:ea typeface="+mn-ea"/>
                          <a:cs typeface="+mn-cs"/>
                        </a:rPr>
                        <a:t>Verbos </a:t>
                      </a:r>
                      <a:endParaRPr lang="es-ES" dirty="0">
                        <a:solidFill>
                          <a:srgbClr val="0033CC"/>
                        </a:solidFill>
                      </a:endParaRPr>
                    </a:p>
                  </a:txBody>
                  <a:tcPr>
                    <a:solidFill>
                      <a:srgbClr val="FFFF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i="0" u="none" strike="noStrike" kern="1200" baseline="0" dirty="0" smtClean="0">
                          <a:solidFill>
                            <a:schemeClr val="dk1"/>
                          </a:solidFill>
                          <a:latin typeface="+mn-lt"/>
                          <a:ea typeface="+mn-ea"/>
                          <a:cs typeface="+mn-cs"/>
                        </a:rPr>
                        <a:t>     Adjetivos</a:t>
                      </a:r>
                    </a:p>
                  </a:txBody>
                  <a:tcPr>
                    <a:solidFill>
                      <a:srgbClr val="FFFF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i="0" u="none" strike="noStrike" kern="1200" baseline="0" dirty="0" smtClean="0">
                        <a:solidFill>
                          <a:schemeClr val="dk1"/>
                        </a:solidFill>
                        <a:latin typeface="+mn-lt"/>
                        <a:ea typeface="+mn-ea"/>
                        <a:cs typeface="+mn-cs"/>
                      </a:endParaRPr>
                    </a:p>
                  </a:txBody>
                  <a:tcPr>
                    <a:solidFill>
                      <a:srgbClr val="FFFF00"/>
                    </a:solidFill>
                  </a:tcPr>
                </a:tc>
              </a:tr>
              <a:tr h="2692274">
                <a:tc>
                  <a:txBody>
                    <a:bodyPr/>
                    <a:lstStyle/>
                    <a:p>
                      <a:r>
                        <a:rPr lang="es-ES" sz="1700" b="1" i="1" u="none" strike="noStrike" kern="1200" baseline="0" dirty="0" smtClean="0">
                          <a:solidFill>
                            <a:srgbClr val="0033CC"/>
                          </a:solidFill>
                          <a:latin typeface="+mn-lt"/>
                          <a:ea typeface="+mn-ea"/>
                          <a:cs typeface="+mn-cs"/>
                        </a:rPr>
                        <a:t>Tierra</a:t>
                      </a:r>
                      <a:endParaRPr lang="es-ES" sz="1700" b="1" i="0" u="none" strike="noStrike" kern="1200" baseline="0" dirty="0" smtClean="0">
                        <a:solidFill>
                          <a:srgbClr val="0033CC"/>
                        </a:solidFill>
                        <a:latin typeface="+mn-lt"/>
                        <a:ea typeface="+mn-ea"/>
                        <a:cs typeface="+mn-cs"/>
                      </a:endParaRPr>
                    </a:p>
                    <a:p>
                      <a:r>
                        <a:rPr lang="es-ES" sz="1700" b="0" i="0" u="none" strike="noStrike" kern="1200" baseline="0" dirty="0" smtClean="0">
                          <a:solidFill>
                            <a:schemeClr val="dk1"/>
                          </a:solidFill>
                          <a:latin typeface="+mn-lt"/>
                          <a:ea typeface="+mn-ea"/>
                          <a:cs typeface="+mn-cs"/>
                        </a:rPr>
                        <a:t>Coche</a:t>
                      </a:r>
                    </a:p>
                    <a:p>
                      <a:r>
                        <a:rPr lang="es-ES" sz="1700" b="0" i="0" u="none" strike="noStrike" kern="1200" baseline="0" dirty="0" smtClean="0">
                          <a:solidFill>
                            <a:schemeClr val="dk1"/>
                          </a:solidFill>
                          <a:latin typeface="+mn-lt"/>
                          <a:ea typeface="+mn-ea"/>
                          <a:cs typeface="+mn-cs"/>
                        </a:rPr>
                        <a:t>Autobús</a:t>
                      </a:r>
                    </a:p>
                    <a:p>
                      <a:r>
                        <a:rPr lang="es-ES" sz="1700" b="0" i="0" u="none" strike="noStrike" kern="1200" baseline="0" dirty="0" smtClean="0">
                          <a:solidFill>
                            <a:schemeClr val="dk1"/>
                          </a:solidFill>
                          <a:latin typeface="+mn-lt"/>
                          <a:ea typeface="+mn-ea"/>
                          <a:cs typeface="+mn-cs"/>
                        </a:rPr>
                        <a:t>Camión </a:t>
                      </a:r>
                    </a:p>
                    <a:p>
                      <a:r>
                        <a:rPr lang="es-ES" sz="1700" b="0" i="0" u="none" strike="noStrike" kern="1200" baseline="0" dirty="0" smtClean="0">
                          <a:solidFill>
                            <a:schemeClr val="dk1"/>
                          </a:solidFill>
                          <a:latin typeface="+mn-lt"/>
                          <a:ea typeface="+mn-ea"/>
                          <a:cs typeface="+mn-cs"/>
                        </a:rPr>
                        <a:t>Moto</a:t>
                      </a:r>
                    </a:p>
                    <a:p>
                      <a:r>
                        <a:rPr lang="es-ES" sz="1700" b="0" i="0" u="none" strike="noStrike" kern="1200" baseline="0" dirty="0" smtClean="0">
                          <a:solidFill>
                            <a:schemeClr val="dk1"/>
                          </a:solidFill>
                          <a:latin typeface="+mn-lt"/>
                          <a:ea typeface="+mn-ea"/>
                          <a:cs typeface="+mn-cs"/>
                        </a:rPr>
                        <a:t>Tren</a:t>
                      </a:r>
                    </a:p>
                    <a:p>
                      <a:r>
                        <a:rPr lang="es-ES" sz="1700" b="0" i="0" u="none" strike="noStrike" kern="1200" baseline="0" dirty="0" smtClean="0">
                          <a:solidFill>
                            <a:schemeClr val="dk1"/>
                          </a:solidFill>
                          <a:latin typeface="+mn-lt"/>
                          <a:ea typeface="+mn-ea"/>
                          <a:cs typeface="+mn-cs"/>
                        </a:rPr>
                        <a:t>Tranvía</a:t>
                      </a:r>
                    </a:p>
                    <a:p>
                      <a:r>
                        <a:rPr lang="es-ES" sz="1700" b="0" i="0" u="none" strike="noStrike" kern="1200" baseline="0" dirty="0" smtClean="0">
                          <a:solidFill>
                            <a:schemeClr val="dk1"/>
                          </a:solidFill>
                          <a:latin typeface="+mn-lt"/>
                          <a:ea typeface="+mn-ea"/>
                          <a:cs typeface="+mn-cs"/>
                        </a:rPr>
                        <a:t>Bicicleta</a:t>
                      </a:r>
                    </a:p>
                    <a:p>
                      <a:r>
                        <a:rPr lang="es-ES" sz="1700" b="0" i="0" u="none" strike="noStrike" kern="1200" baseline="0" dirty="0" smtClean="0">
                          <a:solidFill>
                            <a:schemeClr val="dk1"/>
                          </a:solidFill>
                          <a:latin typeface="+mn-lt"/>
                          <a:ea typeface="+mn-ea"/>
                          <a:cs typeface="+mn-cs"/>
                        </a:rPr>
                        <a:t>Carro</a:t>
                      </a:r>
                    </a:p>
                    <a:p>
                      <a:r>
                        <a:rPr lang="es-ES" sz="1700" b="0" i="0" u="none" strike="noStrike" kern="1200" baseline="0" dirty="0" smtClean="0">
                          <a:solidFill>
                            <a:schemeClr val="dk1"/>
                          </a:solidFill>
                          <a:latin typeface="+mn-lt"/>
                          <a:ea typeface="+mn-ea"/>
                          <a:cs typeface="+mn-cs"/>
                        </a:rPr>
                        <a:t>Taxi</a:t>
                      </a:r>
                      <a:endParaRPr lang="es-ES" sz="1700" dirty="0" smtClean="0"/>
                    </a:p>
                  </a:txBody>
                  <a:tcPr/>
                </a:tc>
                <a:tc>
                  <a:txBody>
                    <a:bodyPr/>
                    <a:lstStyle/>
                    <a:p>
                      <a:r>
                        <a:rPr lang="es-ES" sz="1700" b="0" i="0" u="none" strike="noStrike" kern="1200" baseline="0" dirty="0" smtClean="0">
                          <a:solidFill>
                            <a:schemeClr val="dk1"/>
                          </a:solidFill>
                          <a:latin typeface="+mn-lt"/>
                          <a:ea typeface="+mn-ea"/>
                          <a:cs typeface="+mn-cs"/>
                        </a:rPr>
                        <a:t>Conducir</a:t>
                      </a:r>
                    </a:p>
                    <a:p>
                      <a:r>
                        <a:rPr lang="es-ES" sz="1700" b="0" i="0" u="none" strike="noStrike" kern="1200" baseline="0" dirty="0" smtClean="0">
                          <a:solidFill>
                            <a:schemeClr val="dk1"/>
                          </a:solidFill>
                          <a:latin typeface="+mn-lt"/>
                          <a:ea typeface="+mn-ea"/>
                          <a:cs typeface="+mn-cs"/>
                        </a:rPr>
                        <a:t>Aparcar </a:t>
                      </a:r>
                    </a:p>
                    <a:p>
                      <a:r>
                        <a:rPr lang="es-ES" sz="1700" b="0" i="0" u="none" strike="noStrike" kern="1200" baseline="0" dirty="0" smtClean="0">
                          <a:solidFill>
                            <a:schemeClr val="dk1"/>
                          </a:solidFill>
                          <a:latin typeface="+mn-lt"/>
                          <a:ea typeface="+mn-ea"/>
                          <a:cs typeface="+mn-cs"/>
                        </a:rPr>
                        <a:t>Acelerar </a:t>
                      </a:r>
                    </a:p>
                    <a:p>
                      <a:r>
                        <a:rPr lang="es-ES" sz="1700" b="0" i="0" u="none" strike="noStrike" kern="1200" baseline="0" dirty="0" smtClean="0">
                          <a:solidFill>
                            <a:schemeClr val="dk1"/>
                          </a:solidFill>
                          <a:latin typeface="+mn-lt"/>
                          <a:ea typeface="+mn-ea"/>
                          <a:cs typeface="+mn-cs"/>
                        </a:rPr>
                        <a:t>Frenar </a:t>
                      </a:r>
                    </a:p>
                    <a:p>
                      <a:r>
                        <a:rPr lang="es-ES" sz="1700" b="0" i="0" u="none" strike="noStrike" kern="1200" baseline="0" dirty="0" smtClean="0">
                          <a:solidFill>
                            <a:schemeClr val="dk1"/>
                          </a:solidFill>
                          <a:latin typeface="+mn-lt"/>
                          <a:ea typeface="+mn-ea"/>
                          <a:cs typeface="+mn-cs"/>
                        </a:rPr>
                        <a:t>Pedalear</a:t>
                      </a:r>
                    </a:p>
                    <a:p>
                      <a:r>
                        <a:rPr lang="es-ES" sz="1700" b="0" i="0" u="none" strike="noStrike" kern="1200" baseline="0" dirty="0" smtClean="0">
                          <a:solidFill>
                            <a:schemeClr val="dk1"/>
                          </a:solidFill>
                          <a:latin typeface="+mn-lt"/>
                          <a:ea typeface="+mn-ea"/>
                          <a:cs typeface="+mn-cs"/>
                        </a:rPr>
                        <a:t>Aterrizar</a:t>
                      </a:r>
                    </a:p>
                    <a:p>
                      <a:r>
                        <a:rPr lang="es-ES" sz="1700" b="0" i="0" u="none" strike="noStrike" kern="1200" baseline="0" dirty="0" smtClean="0">
                          <a:solidFill>
                            <a:schemeClr val="dk1"/>
                          </a:solidFill>
                          <a:latin typeface="+mn-lt"/>
                          <a:ea typeface="+mn-ea"/>
                          <a:cs typeface="+mn-cs"/>
                        </a:rPr>
                        <a:t>Despegar</a:t>
                      </a:r>
                    </a:p>
                    <a:p>
                      <a:r>
                        <a:rPr lang="es-ES" sz="1700" b="0" i="0" u="none" strike="noStrike" kern="1200" baseline="0" dirty="0" smtClean="0">
                          <a:solidFill>
                            <a:schemeClr val="dk1"/>
                          </a:solidFill>
                          <a:latin typeface="+mn-lt"/>
                          <a:ea typeface="+mn-ea"/>
                          <a:cs typeface="+mn-cs"/>
                        </a:rPr>
                        <a:t>Embarcar</a:t>
                      </a:r>
                      <a:endParaRPr lang="es-ES" sz="1700" dirty="0"/>
                    </a:p>
                  </a:txBody>
                  <a:tcPr/>
                </a:tc>
                <a:tc gridSpan="2">
                  <a:txBody>
                    <a:bodyPr/>
                    <a:lstStyle/>
                    <a:p>
                      <a:r>
                        <a:rPr lang="es-ES" sz="1700" b="0" i="0" u="none" strike="noStrike" kern="1200" baseline="0" dirty="0" smtClean="0">
                          <a:solidFill>
                            <a:schemeClr val="dk1"/>
                          </a:solidFill>
                          <a:latin typeface="+mn-lt"/>
                          <a:ea typeface="+mn-ea"/>
                          <a:cs typeface="+mn-cs"/>
                        </a:rPr>
                        <a:t>Bonito-feo</a:t>
                      </a:r>
                    </a:p>
                    <a:p>
                      <a:r>
                        <a:rPr lang="es-ES" sz="1700" b="0" i="0" u="none" strike="noStrike" kern="1200" baseline="0" dirty="0" smtClean="0">
                          <a:solidFill>
                            <a:schemeClr val="dk1"/>
                          </a:solidFill>
                          <a:latin typeface="+mn-lt"/>
                          <a:ea typeface="+mn-ea"/>
                          <a:cs typeface="+mn-cs"/>
                        </a:rPr>
                        <a:t>Grande-pequeño - mediano </a:t>
                      </a:r>
                    </a:p>
                    <a:p>
                      <a:r>
                        <a:rPr lang="es-ES" sz="1700" b="0" i="0" u="none" strike="noStrike" kern="1200" baseline="0" dirty="0" smtClean="0">
                          <a:solidFill>
                            <a:schemeClr val="dk1"/>
                          </a:solidFill>
                          <a:latin typeface="+mn-lt"/>
                          <a:ea typeface="+mn-ea"/>
                          <a:cs typeface="+mn-cs"/>
                        </a:rPr>
                        <a:t>Cómodo-incómodo</a:t>
                      </a:r>
                    </a:p>
                    <a:p>
                      <a:r>
                        <a:rPr lang="es-ES" sz="1700" b="0" i="0" u="none" strike="noStrike" kern="1200" baseline="0" dirty="0" smtClean="0">
                          <a:solidFill>
                            <a:schemeClr val="dk1"/>
                          </a:solidFill>
                          <a:latin typeface="+mn-lt"/>
                          <a:ea typeface="+mn-ea"/>
                          <a:cs typeface="+mn-cs"/>
                        </a:rPr>
                        <a:t>Nuevo-viejo</a:t>
                      </a:r>
                    </a:p>
                    <a:p>
                      <a:r>
                        <a:rPr lang="es-ES" sz="1700" b="0" i="0" u="none" strike="noStrike" kern="1200" baseline="0" dirty="0" smtClean="0">
                          <a:solidFill>
                            <a:schemeClr val="dk1"/>
                          </a:solidFill>
                          <a:latin typeface="+mn-lt"/>
                          <a:ea typeface="+mn-ea"/>
                          <a:cs typeface="+mn-cs"/>
                        </a:rPr>
                        <a:t>Rápido-lento</a:t>
                      </a:r>
                    </a:p>
                    <a:p>
                      <a:r>
                        <a:rPr lang="es-ES" sz="1700" b="0" i="0" u="none" strike="noStrike" kern="1200" baseline="0" dirty="0" smtClean="0">
                          <a:solidFill>
                            <a:schemeClr val="dk1"/>
                          </a:solidFill>
                          <a:latin typeface="+mn-lt"/>
                          <a:ea typeface="+mn-ea"/>
                          <a:cs typeface="+mn-cs"/>
                        </a:rPr>
                        <a:t>Ancho-estrecho</a:t>
                      </a:r>
                    </a:p>
                    <a:p>
                      <a:r>
                        <a:rPr lang="es-ES" sz="1700" b="0" i="0" u="none" strike="noStrike" kern="1200" baseline="0" dirty="0" smtClean="0">
                          <a:solidFill>
                            <a:schemeClr val="dk1"/>
                          </a:solidFill>
                          <a:latin typeface="+mn-lt"/>
                          <a:ea typeface="+mn-ea"/>
                          <a:cs typeface="+mn-cs"/>
                        </a:rPr>
                        <a:t>Largo-corto</a:t>
                      </a:r>
                    </a:p>
                    <a:p>
                      <a:r>
                        <a:rPr lang="es-ES" sz="1700" b="0" i="0" u="none" strike="noStrike" kern="1200" baseline="0" dirty="0" smtClean="0">
                          <a:solidFill>
                            <a:schemeClr val="dk1"/>
                          </a:solidFill>
                          <a:latin typeface="+mn-lt"/>
                          <a:ea typeface="+mn-ea"/>
                          <a:cs typeface="+mn-cs"/>
                        </a:rPr>
                        <a:t>Sucio-limpio</a:t>
                      </a:r>
                      <a:endParaRPr lang="es-ES" sz="1700" dirty="0" smtClean="0"/>
                    </a:p>
                    <a:p>
                      <a:endParaRPr lang="es-ES" sz="1700" dirty="0"/>
                    </a:p>
                  </a:txBody>
                  <a:tcPr/>
                </a:tc>
                <a:tc hMerge="1">
                  <a:txBody>
                    <a:bodyPr/>
                    <a:lstStyle/>
                    <a:p>
                      <a:endParaRPr lang="es-ES" dirty="0"/>
                    </a:p>
                  </a:txBody>
                  <a:tcPr/>
                </a:tc>
              </a:tr>
              <a:tr h="1891002">
                <a:tc>
                  <a:txBody>
                    <a:bodyPr/>
                    <a:lstStyle/>
                    <a:p>
                      <a:r>
                        <a:rPr lang="es-ES" sz="1700" b="1" i="1" u="none" strike="noStrike" kern="1200" baseline="0" dirty="0" smtClean="0">
                          <a:solidFill>
                            <a:srgbClr val="0033CC"/>
                          </a:solidFill>
                          <a:latin typeface="+mn-lt"/>
                          <a:ea typeface="+mn-ea"/>
                          <a:cs typeface="+mn-cs"/>
                        </a:rPr>
                        <a:t>Mar</a:t>
                      </a:r>
                    </a:p>
                    <a:p>
                      <a:r>
                        <a:rPr lang="es-ES" sz="1700" b="0" i="0" u="none" strike="noStrike" kern="1200" baseline="0" dirty="0" smtClean="0">
                          <a:solidFill>
                            <a:schemeClr val="dk1"/>
                          </a:solidFill>
                          <a:latin typeface="+mn-lt"/>
                          <a:ea typeface="+mn-ea"/>
                          <a:cs typeface="+mn-cs"/>
                        </a:rPr>
                        <a:t>Transatlántico</a:t>
                      </a:r>
                    </a:p>
                    <a:p>
                      <a:r>
                        <a:rPr lang="es-ES" sz="1700" b="0" i="0" u="none" strike="noStrike" kern="1200" baseline="0" dirty="0" smtClean="0">
                          <a:solidFill>
                            <a:schemeClr val="dk1"/>
                          </a:solidFill>
                          <a:latin typeface="+mn-lt"/>
                          <a:ea typeface="+mn-ea"/>
                          <a:cs typeface="+mn-cs"/>
                        </a:rPr>
                        <a:t>Velero</a:t>
                      </a:r>
                    </a:p>
                    <a:p>
                      <a:r>
                        <a:rPr lang="es-ES" sz="1700" b="0" i="0" u="none" strike="noStrike" kern="1200" baseline="0" dirty="0" smtClean="0">
                          <a:solidFill>
                            <a:schemeClr val="dk1"/>
                          </a:solidFill>
                          <a:latin typeface="+mn-lt"/>
                          <a:ea typeface="+mn-ea"/>
                          <a:cs typeface="+mn-cs"/>
                        </a:rPr>
                        <a:t>Balsa</a:t>
                      </a:r>
                    </a:p>
                    <a:p>
                      <a:r>
                        <a:rPr lang="es-ES" sz="1700" b="0" i="0" u="none" strike="noStrike" kern="1200" baseline="0" dirty="0" smtClean="0">
                          <a:solidFill>
                            <a:schemeClr val="dk1"/>
                          </a:solidFill>
                          <a:latin typeface="+mn-lt"/>
                          <a:ea typeface="+mn-ea"/>
                          <a:cs typeface="+mn-cs"/>
                        </a:rPr>
                        <a:t>Barca</a:t>
                      </a:r>
                    </a:p>
                    <a:p>
                      <a:r>
                        <a:rPr lang="es-ES" sz="1700" b="0" i="0" u="none" strike="noStrike" kern="1200" baseline="0" dirty="0" smtClean="0">
                          <a:solidFill>
                            <a:schemeClr val="dk1"/>
                          </a:solidFill>
                          <a:latin typeface="+mn-lt"/>
                          <a:ea typeface="+mn-ea"/>
                          <a:cs typeface="+mn-cs"/>
                        </a:rPr>
                        <a:t>Submarino</a:t>
                      </a:r>
                    </a:p>
                    <a:p>
                      <a:r>
                        <a:rPr lang="es-ES" sz="1700" b="0" i="0" u="none" strike="noStrike" kern="1200" baseline="0" dirty="0" smtClean="0">
                          <a:solidFill>
                            <a:schemeClr val="dk1"/>
                          </a:solidFill>
                          <a:latin typeface="+mn-lt"/>
                          <a:ea typeface="+mn-ea"/>
                          <a:cs typeface="+mn-cs"/>
                        </a:rPr>
                        <a:t>Yate</a:t>
                      </a:r>
                      <a:endParaRPr lang="es-ES" sz="1700" dirty="0"/>
                    </a:p>
                  </a:txBody>
                  <a:tcPr/>
                </a:tc>
                <a:tc gridSpan="2">
                  <a:txBody>
                    <a:bodyPr/>
                    <a:lstStyle/>
                    <a:p>
                      <a:endParaRPr lang="es-ES" sz="1700" dirty="0"/>
                    </a:p>
                  </a:txBody>
                  <a:tcPr/>
                </a:tc>
                <a:tc hMerge="1">
                  <a:txBody>
                    <a:bodyPr/>
                    <a:lstStyle/>
                    <a:p>
                      <a:endParaRPr lang="es-ES"/>
                    </a:p>
                  </a:txBody>
                  <a:tcPr/>
                </a:tc>
                <a:tc>
                  <a:txBody>
                    <a:bodyPr/>
                    <a:lstStyle/>
                    <a:p>
                      <a:endParaRPr lang="es-ES" sz="1700" dirty="0"/>
                    </a:p>
                  </a:txBody>
                  <a:tcPr/>
                </a:tc>
              </a:tr>
              <a:tr h="1378188">
                <a:tc>
                  <a:txBody>
                    <a:bodyPr/>
                    <a:lstStyle/>
                    <a:p>
                      <a:r>
                        <a:rPr lang="es-ES" sz="1700" b="1" i="1" u="none" strike="noStrike" kern="1200" baseline="0" dirty="0" smtClean="0">
                          <a:solidFill>
                            <a:srgbClr val="0033CC"/>
                          </a:solidFill>
                          <a:latin typeface="+mn-lt"/>
                          <a:ea typeface="+mn-ea"/>
                          <a:cs typeface="+mn-cs"/>
                        </a:rPr>
                        <a:t>Aire</a:t>
                      </a:r>
                    </a:p>
                    <a:p>
                      <a:r>
                        <a:rPr lang="es-ES" sz="1700" b="0" i="0" u="none" strike="noStrike" kern="1200" baseline="0" dirty="0" smtClean="0">
                          <a:solidFill>
                            <a:schemeClr val="dk1"/>
                          </a:solidFill>
                          <a:latin typeface="+mn-lt"/>
                          <a:ea typeface="+mn-ea"/>
                          <a:cs typeface="+mn-cs"/>
                        </a:rPr>
                        <a:t>Avión</a:t>
                      </a:r>
                    </a:p>
                    <a:p>
                      <a:r>
                        <a:rPr lang="es-ES" sz="1700" b="0" i="0" u="none" strike="noStrike" kern="1200" baseline="0" dirty="0" smtClean="0">
                          <a:solidFill>
                            <a:schemeClr val="dk1"/>
                          </a:solidFill>
                          <a:latin typeface="+mn-lt"/>
                          <a:ea typeface="+mn-ea"/>
                          <a:cs typeface="+mn-cs"/>
                        </a:rPr>
                        <a:t>Avioneta</a:t>
                      </a:r>
                    </a:p>
                    <a:p>
                      <a:r>
                        <a:rPr lang="es-ES" sz="1700" b="0" i="0" u="none" strike="noStrike" kern="1200" baseline="0" dirty="0" smtClean="0">
                          <a:solidFill>
                            <a:schemeClr val="dk1"/>
                          </a:solidFill>
                          <a:latin typeface="+mn-lt"/>
                          <a:ea typeface="+mn-ea"/>
                          <a:cs typeface="+mn-cs"/>
                        </a:rPr>
                        <a:t>Helicóptero</a:t>
                      </a:r>
                    </a:p>
                    <a:p>
                      <a:r>
                        <a:rPr lang="es-ES" sz="1700" b="0" i="0" u="none" strike="noStrike" kern="1200" baseline="0" dirty="0" smtClean="0">
                          <a:solidFill>
                            <a:schemeClr val="dk1"/>
                          </a:solidFill>
                          <a:latin typeface="+mn-lt"/>
                          <a:ea typeface="+mn-ea"/>
                          <a:cs typeface="+mn-cs"/>
                        </a:rPr>
                        <a:t>Globo</a:t>
                      </a:r>
                      <a:endParaRPr lang="es-ES" sz="1700" dirty="0"/>
                    </a:p>
                  </a:txBody>
                  <a:tcPr/>
                </a:tc>
                <a:tc gridSpan="2">
                  <a:txBody>
                    <a:bodyPr/>
                    <a:lstStyle/>
                    <a:p>
                      <a:endParaRPr lang="es-ES" sz="1700" dirty="0"/>
                    </a:p>
                  </a:txBody>
                  <a:tcPr/>
                </a:tc>
                <a:tc hMerge="1">
                  <a:txBody>
                    <a:bodyPr/>
                    <a:lstStyle/>
                    <a:p>
                      <a:endParaRPr lang="es-ES"/>
                    </a:p>
                  </a:txBody>
                  <a:tcPr/>
                </a:tc>
                <a:tc>
                  <a:txBody>
                    <a:bodyPr/>
                    <a:lstStyle/>
                    <a:p>
                      <a:endParaRPr lang="es-ES" sz="1700" dirty="0"/>
                    </a:p>
                  </a:txBody>
                  <a:tcPr/>
                </a:tc>
              </a:tr>
            </a:tbl>
          </a:graphicData>
        </a:graphic>
      </p:graphicFrame>
    </p:spTree>
    <p:extLst>
      <p:ext uri="{BB962C8B-B14F-4D97-AF65-F5344CB8AC3E}">
        <p14:creationId xmlns:p14="http://schemas.microsoft.com/office/powerpoint/2010/main" xmlns="" val="2764437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normAutofit fontScale="90000"/>
          </a:bodyPr>
          <a:lstStyle/>
          <a:p>
            <a:pPr algn="l"/>
            <a:r>
              <a:rPr lang="es-ES" sz="4000" b="1" dirty="0" smtClean="0">
                <a:solidFill>
                  <a:srgbClr val="0033CC"/>
                </a:solidFill>
              </a:rPr>
              <a:t>			1.- ¿Qué son? </a:t>
            </a:r>
            <a:br>
              <a:rPr lang="es-ES" sz="4000" b="1" dirty="0" smtClean="0">
                <a:solidFill>
                  <a:srgbClr val="0033CC"/>
                </a:solidFill>
              </a:rPr>
            </a:br>
            <a:r>
              <a:rPr lang="es-ES" sz="4000" b="1" dirty="0" smtClean="0">
                <a:solidFill>
                  <a:srgbClr val="0033CC"/>
                </a:solidFill>
              </a:rPr>
              <a:t>	¿Qué te sugieren los dibujos?</a:t>
            </a:r>
            <a:endParaRPr lang="es-ES" sz="4000" b="1" dirty="0">
              <a:solidFill>
                <a:srgbClr val="0033CC"/>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0724" y="2276872"/>
            <a:ext cx="2752778" cy="204482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p:cNvPicPr>
            <a:picLocks noChangeAspect="1" noChangeArrowheads="1"/>
          </p:cNvPicPr>
          <p:nvPr/>
        </p:nvPicPr>
        <p:blipFill>
          <a:blip r:embed="rId3" cstate="print">
            <a:lum bright="-6000"/>
            <a:extLst>
              <a:ext uri="{28A0092B-C50C-407E-A947-70E740481C1C}">
                <a14:useLocalDpi xmlns:a14="http://schemas.microsoft.com/office/drawing/2010/main" xmlns="" val="0"/>
              </a:ext>
            </a:extLst>
          </a:blip>
          <a:srcRect/>
          <a:stretch>
            <a:fillRect/>
          </a:stretch>
        </p:blipFill>
        <p:spPr bwMode="auto">
          <a:xfrm>
            <a:off x="755576" y="4164443"/>
            <a:ext cx="3024336" cy="236924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3827" y="2137284"/>
            <a:ext cx="2379470" cy="19397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97218" y="4047203"/>
            <a:ext cx="3284901" cy="2486487"/>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2081640"/>
            <a:ext cx="26289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5450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323528" y="188640"/>
            <a:ext cx="8424936" cy="1143000"/>
          </a:xfrm>
          <a:solidFill>
            <a:schemeClr val="accent1">
              <a:lumMod val="20000"/>
              <a:lumOff val="80000"/>
            </a:schemeClr>
          </a:solidFill>
        </p:spPr>
        <p:txBody>
          <a:bodyPr>
            <a:noAutofit/>
          </a:bodyPr>
          <a:lstStyle/>
          <a:p>
            <a:r>
              <a:rPr lang="es-ES_tradnl" altLang="es-ES" sz="3600" b="1" dirty="0" smtClean="0">
                <a:solidFill>
                  <a:srgbClr val="0033CC"/>
                </a:solidFill>
              </a:rPr>
              <a:t>2.- ¿QUÉ </a:t>
            </a:r>
            <a:r>
              <a:rPr lang="es-ES_tradnl" altLang="es-ES" sz="3600" b="1" dirty="0">
                <a:solidFill>
                  <a:srgbClr val="0033CC"/>
                </a:solidFill>
              </a:rPr>
              <a:t>CONOCES DE ESTOS TRANSPORTES?</a:t>
            </a:r>
            <a:endParaRPr lang="es-ES" altLang="es-ES" sz="3600" b="1" dirty="0">
              <a:solidFill>
                <a:srgbClr val="0033CC"/>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838374"/>
            <a:ext cx="2775807" cy="21011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4400" y="4293096"/>
            <a:ext cx="2180376" cy="17774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915" y="1777530"/>
            <a:ext cx="2721580" cy="1795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698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ppt_x</p:attrName>
                                        </p:attrNameLst>
                                      </p:cBhvr>
                                      <p:tavLst>
                                        <p:tav tm="0">
                                          <p:val>
                                            <p:strVal val="#ppt_x"/>
                                          </p:val>
                                        </p:tav>
                                        <p:tav tm="100000">
                                          <p:val>
                                            <p:strVal val="#ppt_x"/>
                                          </p:val>
                                        </p:tav>
                                      </p:tavLst>
                                    </p:anim>
                                    <p:anim calcmode="lin" valueType="num">
                                      <p:cBhvr>
                                        <p:cTn id="8" dur="500" fill="hold"/>
                                        <p:tgtEl>
                                          <p:spTgt spid="31746"/>
                                        </p:tgtEl>
                                        <p:attrNameLst>
                                          <p:attrName>ppt_y</p:attrName>
                                        </p:attrNameLst>
                                      </p:cBhvr>
                                      <p:tavLst>
                                        <p:tav tm="0">
                                          <p:val>
                                            <p:strVal val="#ppt_y+#ppt_h/2"/>
                                          </p:val>
                                        </p:tav>
                                        <p:tav tm="100000">
                                          <p:val>
                                            <p:strVal val="#ppt_y"/>
                                          </p:val>
                                        </p:tav>
                                      </p:tavLst>
                                    </p:anim>
                                    <p:anim calcmode="lin" valueType="num">
                                      <p:cBhvr>
                                        <p:cTn id="9" dur="500" fill="hold"/>
                                        <p:tgtEl>
                                          <p:spTgt spid="31746"/>
                                        </p:tgtEl>
                                        <p:attrNameLst>
                                          <p:attrName>ppt_w</p:attrName>
                                        </p:attrNameLst>
                                      </p:cBhvr>
                                      <p:tavLst>
                                        <p:tav tm="0">
                                          <p:val>
                                            <p:strVal val="#ppt_w"/>
                                          </p:val>
                                        </p:tav>
                                        <p:tav tm="100000">
                                          <p:val>
                                            <p:strVal val="#ppt_w"/>
                                          </p:val>
                                        </p:tav>
                                      </p:tavLst>
                                    </p:anim>
                                    <p:anim calcmode="lin" valueType="num">
                                      <p:cBhvr>
                                        <p:cTn id="10"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normAutofit/>
          </a:bodyPr>
          <a:lstStyle/>
          <a:p>
            <a:r>
              <a:rPr lang="es-ES" sz="4000" b="1" dirty="0" smtClean="0">
                <a:solidFill>
                  <a:srgbClr val="0033CC"/>
                </a:solidFill>
              </a:rPr>
              <a:t>PRINCIPIANTES ABSOLUTOS</a:t>
            </a:r>
            <a:endParaRPr lang="es-ES" sz="4000" b="1" dirty="0">
              <a:solidFill>
                <a:srgbClr val="0033CC"/>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rot="369234">
            <a:off x="2340732" y="1917801"/>
            <a:ext cx="4354775" cy="454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5565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solidFill>
            <a:schemeClr val="accent1">
              <a:lumMod val="40000"/>
              <a:lumOff val="60000"/>
            </a:schemeClr>
          </a:solidFill>
        </p:spPr>
        <p:txBody>
          <a:bodyPr>
            <a:noAutofit/>
          </a:bodyPr>
          <a:lstStyle/>
          <a:p>
            <a:r>
              <a:rPr lang="es-ES" sz="4000" b="1" dirty="0" smtClean="0">
                <a:solidFill>
                  <a:srgbClr val="0033CC"/>
                </a:solidFill>
              </a:rPr>
              <a:t>01.- Presentación de un dibujo</a:t>
            </a:r>
            <a:endParaRPr lang="es-ES" sz="4000" b="1" dirty="0">
              <a:solidFill>
                <a:srgbClr val="0033CC"/>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317233">
            <a:off x="1477375" y="2264560"/>
            <a:ext cx="5209652" cy="2977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9" name="Rectangle 3"/>
          <p:cNvSpPr>
            <a:spLocks noChangeArrowheads="1"/>
          </p:cNvSpPr>
          <p:nvPr/>
        </p:nvSpPr>
        <p:spPr bwMode="auto">
          <a:xfrm>
            <a:off x="1331640" y="5445224"/>
            <a:ext cx="554461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marL="342900" indent="-342900" algn="just">
              <a:buFont typeface="Wingdings" panose="05000000000000000000" pitchFamily="2" charset="2"/>
              <a:buChar char="q"/>
            </a:pPr>
            <a:r>
              <a:rPr lang="es-ES" altLang="es-ES" sz="2200" u="none" dirty="0" smtClean="0">
                <a:solidFill>
                  <a:schemeClr val="folHlink"/>
                </a:solidFill>
                <a:latin typeface="Times New Roman" pitchFamily="18" charset="0"/>
                <a:cs typeface="Times New Roman" pitchFamily="18" charset="0"/>
              </a:rPr>
              <a:t>Preguntar </a:t>
            </a:r>
            <a:r>
              <a:rPr lang="es-ES" altLang="es-ES" sz="2200" u="none" dirty="0">
                <a:solidFill>
                  <a:schemeClr val="folHlink"/>
                </a:solidFill>
                <a:latin typeface="Times New Roman" pitchFamily="18" charset="0"/>
                <a:cs typeface="Times New Roman" pitchFamily="18" charset="0"/>
              </a:rPr>
              <a:t>que ven en el dibujo </a:t>
            </a:r>
          </a:p>
          <a:p>
            <a:pPr marL="342900" indent="-342900" algn="just">
              <a:buFont typeface="Wingdings" panose="05000000000000000000" pitchFamily="2" charset="2"/>
              <a:buChar char="q"/>
            </a:pPr>
            <a:r>
              <a:rPr lang="es-ES" altLang="es-ES" sz="2200" u="none" dirty="0" smtClean="0">
                <a:latin typeface="Times New Roman" pitchFamily="18" charset="0"/>
                <a:cs typeface="Times New Roman" pitchFamily="18" charset="0"/>
              </a:rPr>
              <a:t>Ver </a:t>
            </a:r>
            <a:r>
              <a:rPr lang="es-ES" altLang="es-ES" sz="2200" u="none" dirty="0">
                <a:latin typeface="Times New Roman" pitchFamily="18" charset="0"/>
                <a:cs typeface="Times New Roman" pitchFamily="18" charset="0"/>
              </a:rPr>
              <a:t>que le sugiere el dibujo </a:t>
            </a:r>
          </a:p>
          <a:p>
            <a:pPr marL="342900" indent="-342900" algn="just">
              <a:buFont typeface="Wingdings" panose="05000000000000000000" pitchFamily="2" charset="2"/>
              <a:buChar char="q"/>
            </a:pPr>
            <a:r>
              <a:rPr lang="es-ES" altLang="es-ES" sz="2200" u="none" dirty="0" smtClean="0">
                <a:latin typeface="Times New Roman" pitchFamily="18" charset="0"/>
                <a:cs typeface="Times New Roman" pitchFamily="18" charset="0"/>
              </a:rPr>
              <a:t>Preguntas </a:t>
            </a:r>
            <a:r>
              <a:rPr lang="es-ES" altLang="es-ES" sz="2200" u="none" dirty="0">
                <a:latin typeface="Times New Roman" pitchFamily="18" charset="0"/>
                <a:cs typeface="Times New Roman" pitchFamily="18" charset="0"/>
              </a:rPr>
              <a:t>relacionadas con el tema</a:t>
            </a:r>
            <a:r>
              <a:rPr lang="es-ES" altLang="es-ES" sz="2200" u="none" dirty="0">
                <a:solidFill>
                  <a:schemeClr val="folHlink"/>
                </a:solidFill>
                <a:latin typeface="Times New Roman" pitchFamily="18" charset="0"/>
                <a:cs typeface="Times New Roman" pitchFamily="18" charset="0"/>
              </a:rPr>
              <a:t>. </a:t>
            </a:r>
          </a:p>
        </p:txBody>
      </p:sp>
      <p:sp>
        <p:nvSpPr>
          <p:cNvPr id="6" name="5 Rectángulo"/>
          <p:cNvSpPr/>
          <p:nvPr/>
        </p:nvSpPr>
        <p:spPr>
          <a:xfrm>
            <a:off x="3131840" y="1268760"/>
            <a:ext cx="2448272"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Presentación del código</a:t>
            </a:r>
            <a:endParaRPr lang="es-MX" dirty="0">
              <a:solidFill>
                <a:schemeClr val="tx1"/>
              </a:solidFill>
            </a:endParaRPr>
          </a:p>
        </p:txBody>
      </p:sp>
    </p:spTree>
    <p:extLst>
      <p:ext uri="{BB962C8B-B14F-4D97-AF65-F5344CB8AC3E}">
        <p14:creationId xmlns:p14="http://schemas.microsoft.com/office/powerpoint/2010/main" xmlns="" val="39242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normAutofit/>
          </a:bodyPr>
          <a:lstStyle/>
          <a:p>
            <a:r>
              <a:rPr lang="es-ES" sz="4000" b="1" dirty="0" smtClean="0">
                <a:solidFill>
                  <a:srgbClr val="0033CC"/>
                </a:solidFill>
              </a:rPr>
              <a:t>2.- ¿Cómo se llama esto?</a:t>
            </a:r>
            <a:endParaRPr lang="es-ES" sz="4000" b="1" dirty="0">
              <a:solidFill>
                <a:srgbClr val="0033CC"/>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317233">
            <a:off x="1363891" y="1846314"/>
            <a:ext cx="6336704" cy="3764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3275856" y="6093296"/>
            <a:ext cx="26642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rgbClr val="0033CC"/>
                </a:solidFill>
              </a:rPr>
              <a:t>Moto </a:t>
            </a:r>
            <a:endParaRPr lang="es-ES" sz="4400" b="1" dirty="0">
              <a:solidFill>
                <a:srgbClr val="0033CC"/>
              </a:solidFill>
            </a:endParaRPr>
          </a:p>
        </p:txBody>
      </p:sp>
    </p:spTree>
    <p:extLst>
      <p:ext uri="{BB962C8B-B14F-4D97-AF65-F5344CB8AC3E}">
        <p14:creationId xmlns:p14="http://schemas.microsoft.com/office/powerpoint/2010/main" xmlns="" val="1274542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accent1">
              <a:lumMod val="40000"/>
              <a:lumOff val="60000"/>
            </a:schemeClr>
          </a:solidFill>
        </p:spPr>
        <p:txBody>
          <a:bodyPr>
            <a:normAutofit fontScale="90000"/>
          </a:bodyPr>
          <a:lstStyle/>
          <a:p>
            <a:pPr eaLnBrk="1" hangingPunct="1"/>
            <a:r>
              <a:rPr lang="es-ES" altLang="es-ES" sz="3100" b="1" dirty="0" smtClean="0">
                <a:solidFill>
                  <a:srgbClr val="0033CC"/>
                </a:solidFill>
                <a:cs typeface="Times New Roman" pitchFamily="18" charset="0"/>
              </a:rPr>
              <a:t>03.-  PRESENTACIÓN DE LA PALABRA GENERADORA PARA QUE LA LEAN</a:t>
            </a:r>
            <a:r>
              <a:rPr lang="es-ES" altLang="es-ES" sz="2200" b="1" dirty="0" smtClean="0">
                <a:solidFill>
                  <a:srgbClr val="0033CC"/>
                </a:solidFill>
                <a:cs typeface="Times New Roman" pitchFamily="18" charset="0"/>
              </a:rPr>
              <a:t> </a:t>
            </a:r>
            <a:r>
              <a:rPr lang="es-ES" altLang="es-ES" sz="2200" b="1" dirty="0" smtClean="0">
                <a:solidFill>
                  <a:srgbClr val="1A09BD"/>
                </a:solidFill>
                <a:cs typeface="Times New Roman" pitchFamily="18" charset="0"/>
              </a:rPr>
              <a:t/>
            </a:r>
            <a:br>
              <a:rPr lang="es-ES" altLang="es-ES" sz="2200" b="1" dirty="0" smtClean="0">
                <a:solidFill>
                  <a:srgbClr val="1A09BD"/>
                </a:solidFill>
                <a:cs typeface="Times New Roman" pitchFamily="18" charset="0"/>
              </a:rPr>
            </a:br>
            <a:endParaRPr lang="es-ES" altLang="es-ES" sz="2200" b="1" dirty="0" smtClean="0">
              <a:solidFill>
                <a:srgbClr val="1A09BD"/>
              </a:solidFill>
              <a:cs typeface="Times New Roman" pitchFamily="18" charset="0"/>
            </a:endParaRPr>
          </a:p>
        </p:txBody>
      </p:sp>
      <p:pic>
        <p:nvPicPr>
          <p:cNvPr id="26627"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259632" y="1752600"/>
            <a:ext cx="6592143" cy="4114800"/>
          </a:xfrm>
        </p:spPr>
      </p:pic>
      <p:sp>
        <p:nvSpPr>
          <p:cNvPr id="6" name="5 Marcador de número de diapositiva"/>
          <p:cNvSpPr>
            <a:spLocks noGrp="1"/>
          </p:cNvSpPr>
          <p:nvPr>
            <p:ph type="sldNum" sz="quarter" idx="12"/>
          </p:nvPr>
        </p:nvSpPr>
        <p:spPr/>
        <p:txBody>
          <a:bodyPr/>
          <a:lstStyle/>
          <a:p>
            <a:pPr>
              <a:defRPr/>
            </a:pPr>
            <a:fld id="{A16196C5-6B54-4985-8E7B-9EFE98873394}" type="slidenum">
              <a:rPr lang="es-ES"/>
              <a:pPr>
                <a:defRPr/>
              </a:pPr>
              <a:t>27</a:t>
            </a:fld>
            <a:endParaRPr lang="es-ES"/>
          </a:p>
        </p:txBody>
      </p:sp>
    </p:spTree>
    <p:extLst>
      <p:ext uri="{BB962C8B-B14F-4D97-AF65-F5344CB8AC3E}">
        <p14:creationId xmlns:p14="http://schemas.microsoft.com/office/powerpoint/2010/main" xmlns="" val="3075399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accent1">
              <a:lumMod val="40000"/>
              <a:lumOff val="60000"/>
            </a:schemeClr>
          </a:solidFill>
        </p:spPr>
        <p:txBody>
          <a:bodyPr/>
          <a:lstStyle/>
          <a:p>
            <a:pPr eaLnBrk="1" hangingPunct="1"/>
            <a:r>
              <a:rPr lang="es-ES" altLang="es-ES" sz="3100" b="1" dirty="0" smtClean="0">
                <a:solidFill>
                  <a:srgbClr val="0033CC"/>
                </a:solidFill>
                <a:cs typeface="Times New Roman" pitchFamily="18" charset="0"/>
              </a:rPr>
              <a:t>04.-  PRESENTACIÓN DE LA PALABRA Y LA DE SUS FAMILIAS SILÁBICAS</a:t>
            </a:r>
            <a:r>
              <a:rPr lang="es-ES" altLang="es-ES" sz="3100" b="1" dirty="0" smtClean="0">
                <a:solidFill>
                  <a:schemeClr val="folHlink"/>
                </a:solidFill>
                <a:cs typeface="Times New Roman" pitchFamily="18" charset="0"/>
              </a:rPr>
              <a:t>.</a:t>
            </a:r>
          </a:p>
        </p:txBody>
      </p:sp>
      <p:pic>
        <p:nvPicPr>
          <p:cNvPr id="276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066800" y="1943100"/>
            <a:ext cx="7620000" cy="3733800"/>
          </a:xfrm>
        </p:spPr>
      </p:pic>
      <p:sp>
        <p:nvSpPr>
          <p:cNvPr id="6" name="5 Marcador de número de diapositiva"/>
          <p:cNvSpPr>
            <a:spLocks noGrp="1"/>
          </p:cNvSpPr>
          <p:nvPr>
            <p:ph type="sldNum" sz="quarter" idx="12"/>
          </p:nvPr>
        </p:nvSpPr>
        <p:spPr/>
        <p:txBody>
          <a:bodyPr/>
          <a:lstStyle/>
          <a:p>
            <a:pPr>
              <a:defRPr/>
            </a:pPr>
            <a:fld id="{6442E0E0-2B8F-435D-A9FF-E898E77AB770}" type="slidenum">
              <a:rPr lang="es-ES"/>
              <a:pPr>
                <a:defRPr/>
              </a:pPr>
              <a:t>28</a:t>
            </a:fld>
            <a:endParaRPr lang="es-ES"/>
          </a:p>
        </p:txBody>
      </p:sp>
    </p:spTree>
    <p:extLst>
      <p:ext uri="{BB962C8B-B14F-4D97-AF65-F5344CB8AC3E}">
        <p14:creationId xmlns:p14="http://schemas.microsoft.com/office/powerpoint/2010/main" xmlns="" val="560466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accent1">
              <a:lumMod val="40000"/>
              <a:lumOff val="60000"/>
            </a:schemeClr>
          </a:solidFill>
        </p:spPr>
        <p:txBody>
          <a:bodyPr/>
          <a:lstStyle/>
          <a:p>
            <a:pPr eaLnBrk="1" hangingPunct="1"/>
            <a:r>
              <a:rPr lang="es-ES" altLang="es-ES" sz="3100" b="1" dirty="0" smtClean="0">
                <a:solidFill>
                  <a:srgbClr val="0033CC"/>
                </a:solidFill>
                <a:cs typeface="Times New Roman" pitchFamily="18" charset="0"/>
              </a:rPr>
              <a:t>05- PRESENTACIÓN DE LAS FAMILIAS SILÁBICAS PARA FORMAR PALABRAS</a:t>
            </a:r>
            <a:endParaRPr lang="es-ES" altLang="es-ES" sz="3100" b="1" dirty="0" smtClean="0">
              <a:solidFill>
                <a:srgbClr val="0033CC"/>
              </a:solidFill>
            </a:endParaRPr>
          </a:p>
        </p:txBody>
      </p:sp>
      <p:pic>
        <p:nvPicPr>
          <p:cNvPr id="28675"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095375" y="2009775"/>
            <a:ext cx="7562850" cy="3600450"/>
          </a:xfrm>
        </p:spPr>
      </p:pic>
      <p:sp>
        <p:nvSpPr>
          <p:cNvPr id="6" name="5 Marcador de número de diapositiva"/>
          <p:cNvSpPr>
            <a:spLocks noGrp="1"/>
          </p:cNvSpPr>
          <p:nvPr>
            <p:ph type="sldNum" sz="quarter" idx="12"/>
          </p:nvPr>
        </p:nvSpPr>
        <p:spPr/>
        <p:txBody>
          <a:bodyPr/>
          <a:lstStyle/>
          <a:p>
            <a:pPr>
              <a:defRPr/>
            </a:pPr>
            <a:fld id="{F6F6F321-F468-4A46-85A4-CE7E497D783C}" type="slidenum">
              <a:rPr lang="es-ES"/>
              <a:pPr>
                <a:defRPr/>
              </a:pPr>
              <a:t>29</a:t>
            </a:fld>
            <a:endParaRPr lang="es-ES"/>
          </a:p>
        </p:txBody>
      </p:sp>
    </p:spTree>
    <p:extLst>
      <p:ext uri="{BB962C8B-B14F-4D97-AF65-F5344CB8AC3E}">
        <p14:creationId xmlns:p14="http://schemas.microsoft.com/office/powerpoint/2010/main" xmlns="" val="252768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1026"/>
          <p:cNvSpPr>
            <a:spLocks noGrp="1" noChangeArrowheads="1"/>
          </p:cNvSpPr>
          <p:nvPr>
            <p:ph type="title"/>
          </p:nvPr>
        </p:nvSpPr>
        <p:spPr>
          <a:xfrm>
            <a:off x="1066800" y="533400"/>
            <a:ext cx="7620000" cy="838200"/>
          </a:xfrm>
        </p:spPr>
        <p:txBody>
          <a:bodyPr/>
          <a:lstStyle/>
          <a:p>
            <a:pPr eaLnBrk="1" hangingPunct="1"/>
            <a:r>
              <a:rPr lang="es-ES" sz="3200" b="1" dirty="0" smtClean="0">
                <a:solidFill>
                  <a:srgbClr val="0033CC"/>
                </a:solidFill>
              </a:rPr>
              <a:t>NECESIDADES DETECTADAS</a:t>
            </a:r>
          </a:p>
        </p:txBody>
      </p:sp>
      <p:sp>
        <p:nvSpPr>
          <p:cNvPr id="199683" name="Rectangle 1027"/>
          <p:cNvSpPr>
            <a:spLocks noGrp="1" noChangeArrowheads="1"/>
          </p:cNvSpPr>
          <p:nvPr>
            <p:ph type="body" sz="half" idx="1"/>
          </p:nvPr>
        </p:nvSpPr>
        <p:spPr>
          <a:xfrm>
            <a:off x="1066800" y="1752600"/>
            <a:ext cx="3429000" cy="2252663"/>
          </a:xfrm>
        </p:spPr>
        <p:txBody>
          <a:bodyPr/>
          <a:lstStyle/>
          <a:p>
            <a:pPr eaLnBrk="1" hangingPunct="1">
              <a:buFont typeface="Wingdings" pitchFamily="2" charset="2"/>
              <a:buChar char="q"/>
            </a:pPr>
            <a:r>
              <a:rPr lang="es-ES" b="1" dirty="0" smtClean="0">
                <a:solidFill>
                  <a:srgbClr val="111117"/>
                </a:solidFill>
              </a:rPr>
              <a:t>Aprender el castellano</a:t>
            </a:r>
          </a:p>
          <a:p>
            <a:pPr eaLnBrk="1" hangingPunct="1">
              <a:buFont typeface="Wingdings" pitchFamily="2" charset="2"/>
              <a:buChar char="q"/>
            </a:pPr>
            <a:r>
              <a:rPr lang="es-ES" b="1" dirty="0" smtClean="0">
                <a:solidFill>
                  <a:srgbClr val="111117"/>
                </a:solidFill>
              </a:rPr>
              <a:t>Obtener el c. De conducir</a:t>
            </a:r>
          </a:p>
        </p:txBody>
      </p:sp>
      <p:sp>
        <p:nvSpPr>
          <p:cNvPr id="199684" name="Text Box 1028"/>
          <p:cNvSpPr txBox="1">
            <a:spLocks noChangeArrowheads="1"/>
          </p:cNvSpPr>
          <p:nvPr/>
        </p:nvSpPr>
        <p:spPr bwMode="auto">
          <a:xfrm>
            <a:off x="5334000" y="1905000"/>
            <a:ext cx="3276600" cy="457200"/>
          </a:xfrm>
          <a:prstGeom prst="rect">
            <a:avLst/>
          </a:prstGeom>
          <a:noFill/>
          <a:ln w="9525">
            <a:noFill/>
            <a:miter lim="800000"/>
            <a:headEnd/>
            <a:tailEnd/>
          </a:ln>
        </p:spPr>
        <p:txBody>
          <a:bodyPr>
            <a:spAutoFit/>
          </a:bodyPr>
          <a:lstStyle/>
          <a:p>
            <a:pPr algn="l" eaLnBrk="1" hangingPunct="1">
              <a:spcBef>
                <a:spcPct val="50000"/>
              </a:spcBef>
            </a:pPr>
            <a:endParaRPr kumimoji="1" lang="es-ES" sz="2400" b="0" u="none" dirty="0">
              <a:solidFill>
                <a:schemeClr val="tx1"/>
              </a:solidFill>
              <a:latin typeface="Times New Roman" pitchFamily="18" charset="0"/>
            </a:endParaRPr>
          </a:p>
        </p:txBody>
      </p:sp>
      <p:sp>
        <p:nvSpPr>
          <p:cNvPr id="4101" name="Rectangle 1029"/>
          <p:cNvSpPr>
            <a:spLocks noChangeArrowheads="1"/>
          </p:cNvSpPr>
          <p:nvPr/>
        </p:nvSpPr>
        <p:spPr bwMode="auto">
          <a:xfrm>
            <a:off x="2171700" y="1676400"/>
            <a:ext cx="9144000" cy="0"/>
          </a:xfrm>
          <a:prstGeom prst="rect">
            <a:avLst/>
          </a:prstGeom>
          <a:noFill/>
          <a:ln w="9525">
            <a:noFill/>
            <a:miter lim="800000"/>
            <a:headEnd/>
            <a:tailEnd/>
          </a:ln>
        </p:spPr>
        <p:txBody>
          <a:bodyPr>
            <a:spAutoFit/>
          </a:bodyPr>
          <a:lstStyle/>
          <a:p>
            <a:endParaRPr lang="es-ES" dirty="0"/>
          </a:p>
        </p:txBody>
      </p:sp>
      <p:pic>
        <p:nvPicPr>
          <p:cNvPr id="199686" name="Picture 1030"/>
          <p:cNvPicPr>
            <a:picLocks noChangeAspect="1" noChangeArrowheads="1"/>
          </p:cNvPicPr>
          <p:nvPr/>
        </p:nvPicPr>
        <p:blipFill>
          <a:blip r:embed="rId2" cstate="print">
            <a:extLst>
              <a:ext uri="{28A0092B-C50C-407E-A947-70E740481C1C}"/>
            </a:extLst>
          </a:blip>
          <a:srcRect/>
          <a:stretch>
            <a:fillRect/>
          </a:stretch>
        </p:blipFill>
        <p:spPr bwMode="auto">
          <a:xfrm rot="444065">
            <a:off x="4101061" y="1676400"/>
            <a:ext cx="4267200" cy="4038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 uri="{91240B29-F687-4F45-9708-019B960494DF}"/>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additive="base">
                                        <p:cTn id="7" dur="500" fill="hold"/>
                                        <p:tgtEl>
                                          <p:spTgt spid="199682"/>
                                        </p:tgtEl>
                                        <p:attrNameLst>
                                          <p:attrName>ppt_x</p:attrName>
                                        </p:attrNameLst>
                                      </p:cBhvr>
                                      <p:tavLst>
                                        <p:tav tm="0">
                                          <p:val>
                                            <p:strVal val="0-#ppt_w/2"/>
                                          </p:val>
                                        </p:tav>
                                        <p:tav tm="100000">
                                          <p:val>
                                            <p:strVal val="#ppt_x"/>
                                          </p:val>
                                        </p:tav>
                                      </p:tavLst>
                                    </p:anim>
                                    <p:anim calcmode="lin" valueType="num">
                                      <p:cBhvr additive="base">
                                        <p:cTn id="8" dur="500" fill="hold"/>
                                        <p:tgtEl>
                                          <p:spTgt spid="1996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9683">
                                            <p:txEl>
                                              <p:pRg st="0" end="0"/>
                                            </p:txEl>
                                          </p:spTgt>
                                        </p:tgtEl>
                                        <p:attrNameLst>
                                          <p:attrName>style.visibility</p:attrName>
                                        </p:attrNameLst>
                                      </p:cBhvr>
                                      <p:to>
                                        <p:strVal val="visible"/>
                                      </p:to>
                                    </p:set>
                                    <p:animEffect transition="in" filter="blinds(horizontal)">
                                      <p:cBhvr>
                                        <p:cTn id="13" dur="500"/>
                                        <p:tgtEl>
                                          <p:spTgt spid="19968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9683">
                                            <p:txEl>
                                              <p:pRg st="1" end="1"/>
                                            </p:txEl>
                                          </p:spTgt>
                                        </p:tgtEl>
                                        <p:attrNameLst>
                                          <p:attrName>style.visibility</p:attrName>
                                        </p:attrNameLst>
                                      </p:cBhvr>
                                      <p:to>
                                        <p:strVal val="visible"/>
                                      </p:to>
                                    </p:set>
                                    <p:animEffect transition="in" filter="blinds(horizontal)">
                                      <p:cBhvr>
                                        <p:cTn id="18" dur="500"/>
                                        <p:tgtEl>
                                          <p:spTgt spid="19968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nodePh="1">
                                  <p:stCondLst>
                                    <p:cond delay="0"/>
                                  </p:stCondLst>
                                  <p:endCondLst>
                                    <p:cond evt="begin" delay="0">
                                      <p:tn val="21"/>
                                    </p:cond>
                                  </p:endCondLst>
                                  <p:childTnLst>
                                    <p:set>
                                      <p:cBhvr>
                                        <p:cTn id="22" dur="1" fill="hold">
                                          <p:stCondLst>
                                            <p:cond delay="0"/>
                                          </p:stCondLst>
                                        </p:cTn>
                                        <p:tgtEl>
                                          <p:spTgt spid="199684"/>
                                        </p:tgtEl>
                                        <p:attrNameLst>
                                          <p:attrName>style.visibility</p:attrName>
                                        </p:attrNameLst>
                                      </p:cBhvr>
                                      <p:to>
                                        <p:strVal val="visible"/>
                                      </p:to>
                                    </p:set>
                                    <p:anim calcmode="lin" valueType="num">
                                      <p:cBhvr additive="base">
                                        <p:cTn id="23" dur="500" fill="hold"/>
                                        <p:tgtEl>
                                          <p:spTgt spid="199684"/>
                                        </p:tgtEl>
                                        <p:attrNameLst>
                                          <p:attrName>ppt_x</p:attrName>
                                        </p:attrNameLst>
                                      </p:cBhvr>
                                      <p:tavLst>
                                        <p:tav tm="0">
                                          <p:val>
                                            <p:strVal val="0-#ppt_w/2"/>
                                          </p:val>
                                        </p:tav>
                                        <p:tav tm="100000">
                                          <p:val>
                                            <p:strVal val="#ppt_x"/>
                                          </p:val>
                                        </p:tav>
                                      </p:tavLst>
                                    </p:anim>
                                    <p:anim calcmode="lin" valueType="num">
                                      <p:cBhvr additive="base">
                                        <p:cTn id="24" dur="500" fill="hold"/>
                                        <p:tgtEl>
                                          <p:spTgt spid="19968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6" fill="hold" nodeType="clickEffect">
                                  <p:stCondLst>
                                    <p:cond delay="0"/>
                                  </p:stCondLst>
                                  <p:childTnLst>
                                    <p:set>
                                      <p:cBhvr>
                                        <p:cTn id="28" dur="1" fill="hold">
                                          <p:stCondLst>
                                            <p:cond delay="0"/>
                                          </p:stCondLst>
                                        </p:cTn>
                                        <p:tgtEl>
                                          <p:spTgt spid="199686"/>
                                        </p:tgtEl>
                                        <p:attrNameLst>
                                          <p:attrName>style.visibility</p:attrName>
                                        </p:attrNameLst>
                                      </p:cBhvr>
                                      <p:to>
                                        <p:strVal val="visible"/>
                                      </p:to>
                                    </p:set>
                                    <p:anim calcmode="lin" valueType="num">
                                      <p:cBhvr additive="base">
                                        <p:cTn id="29" dur="500" fill="hold"/>
                                        <p:tgtEl>
                                          <p:spTgt spid="199686"/>
                                        </p:tgtEl>
                                        <p:attrNameLst>
                                          <p:attrName>ppt_x</p:attrName>
                                        </p:attrNameLst>
                                      </p:cBhvr>
                                      <p:tavLst>
                                        <p:tav tm="0">
                                          <p:val>
                                            <p:strVal val="1+#ppt_w/2"/>
                                          </p:val>
                                        </p:tav>
                                        <p:tav tm="100000">
                                          <p:val>
                                            <p:strVal val="#ppt_x"/>
                                          </p:val>
                                        </p:tav>
                                      </p:tavLst>
                                    </p:anim>
                                    <p:anim calcmode="lin" valueType="num">
                                      <p:cBhvr additive="base">
                                        <p:cTn id="30" dur="500" fill="hold"/>
                                        <p:tgtEl>
                                          <p:spTgt spid="199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utoUpdateAnimBg="0"/>
      <p:bldP spid="199683" grpId="0" build="p" autoUpdateAnimBg="0"/>
      <p:bldP spid="1996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1">
              <a:lumMod val="40000"/>
              <a:lumOff val="60000"/>
            </a:schemeClr>
          </a:solidFill>
        </p:spPr>
        <p:txBody>
          <a:bodyPr/>
          <a:lstStyle/>
          <a:p>
            <a:pPr eaLnBrk="1" hangingPunct="1"/>
            <a:r>
              <a:rPr lang="es-ES" altLang="es-ES" sz="3200" b="1" dirty="0" smtClean="0">
                <a:solidFill>
                  <a:srgbClr val="0033CC"/>
                </a:solidFill>
              </a:rPr>
              <a:t>6.-LECTURA COLECTIVA DE LAS PALABRAS GENERADAS</a:t>
            </a:r>
          </a:p>
        </p:txBody>
      </p:sp>
      <p:pic>
        <p:nvPicPr>
          <p:cNvPr id="29699"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11560" y="1844824"/>
            <a:ext cx="7992888" cy="4114800"/>
          </a:xfrm>
        </p:spPr>
      </p:pic>
      <p:sp>
        <p:nvSpPr>
          <p:cNvPr id="6" name="5 Marcador de número de diapositiva"/>
          <p:cNvSpPr>
            <a:spLocks noGrp="1"/>
          </p:cNvSpPr>
          <p:nvPr>
            <p:ph type="sldNum" sz="quarter" idx="12"/>
          </p:nvPr>
        </p:nvSpPr>
        <p:spPr/>
        <p:txBody>
          <a:bodyPr/>
          <a:lstStyle/>
          <a:p>
            <a:pPr>
              <a:defRPr/>
            </a:pPr>
            <a:fld id="{15A2490A-A700-4D36-BAF4-F3F0A2B6BE65}" type="slidenum">
              <a:rPr lang="es-ES"/>
              <a:pPr>
                <a:defRPr/>
              </a:pPr>
              <a:t>30</a:t>
            </a:fld>
            <a:endParaRPr lang="es-ES"/>
          </a:p>
        </p:txBody>
      </p:sp>
    </p:spTree>
    <p:extLst>
      <p:ext uri="{BB962C8B-B14F-4D97-AF65-F5344CB8AC3E}">
        <p14:creationId xmlns:p14="http://schemas.microsoft.com/office/powerpoint/2010/main" xmlns="" val="245276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95400" y="1546225"/>
            <a:ext cx="7239000" cy="406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algn="l">
              <a:spcBef>
                <a:spcPct val="50000"/>
              </a:spcBef>
            </a:pPr>
            <a:r>
              <a:rPr lang="es-ES" altLang="es-ES" sz="2600" u="none">
                <a:solidFill>
                  <a:srgbClr val="1A09BD"/>
                </a:solidFill>
                <a:latin typeface="Times New Roman" pitchFamily="18" charset="0"/>
                <a:cs typeface="Times New Roman" pitchFamily="18" charset="0"/>
              </a:rPr>
              <a:t>07.- Lectura individual de las palabras generadas</a:t>
            </a:r>
          </a:p>
          <a:p>
            <a:pPr algn="l" eaLnBrk="1" hangingPunct="1">
              <a:spcBef>
                <a:spcPct val="50000"/>
              </a:spcBef>
              <a:buSzPct val="90000"/>
            </a:pPr>
            <a:r>
              <a:rPr lang="es-ES" altLang="es-ES" sz="2600" u="none">
                <a:solidFill>
                  <a:srgbClr val="1A09BD"/>
                </a:solidFill>
                <a:latin typeface="Times New Roman" pitchFamily="18" charset="0"/>
                <a:cs typeface="Times New Roman" pitchFamily="18" charset="0"/>
              </a:rPr>
              <a:t>08.- Adquisición de vocabulario.</a:t>
            </a:r>
          </a:p>
          <a:p>
            <a:pPr algn="l" eaLnBrk="1" hangingPunct="1">
              <a:spcBef>
                <a:spcPct val="50000"/>
              </a:spcBef>
              <a:buSzPct val="90000"/>
            </a:pPr>
            <a:r>
              <a:rPr lang="es-ES" altLang="es-ES" sz="2600" u="none">
                <a:solidFill>
                  <a:srgbClr val="1A09BD"/>
                </a:solidFill>
                <a:latin typeface="Times New Roman" pitchFamily="18" charset="0"/>
                <a:cs typeface="Times New Roman" pitchFamily="18" charset="0"/>
              </a:rPr>
              <a:t>. Presentar las palabras generadas con un dibujo que le corresponda.</a:t>
            </a:r>
          </a:p>
          <a:p>
            <a:pPr algn="l" eaLnBrk="1" hangingPunct="1">
              <a:spcBef>
                <a:spcPct val="50000"/>
              </a:spcBef>
              <a:buSzPct val="90000"/>
            </a:pPr>
            <a:r>
              <a:rPr lang="es-ES" altLang="es-ES" sz="2600" u="none">
                <a:solidFill>
                  <a:srgbClr val="1A09BD"/>
                </a:solidFill>
                <a:latin typeface="Times New Roman" pitchFamily="18" charset="0"/>
                <a:cs typeface="Times New Roman" pitchFamily="18" charset="0"/>
              </a:rPr>
              <a:t>. Explicación de lo que quieren decir las palabras desconocidas</a:t>
            </a:r>
          </a:p>
          <a:p>
            <a:pPr algn="l" eaLnBrk="1" hangingPunct="1">
              <a:spcBef>
                <a:spcPct val="50000"/>
              </a:spcBef>
              <a:buSzPct val="90000"/>
            </a:pPr>
            <a:r>
              <a:rPr lang="es-ES" altLang="es-ES" sz="2600" u="none">
                <a:solidFill>
                  <a:srgbClr val="1A09BD"/>
                </a:solidFill>
                <a:latin typeface="Times New Roman" pitchFamily="18" charset="0"/>
                <a:cs typeface="Times New Roman" pitchFamily="18" charset="0"/>
              </a:rPr>
              <a:t>. Construcción de frases orales con esas palabras para  recordar el significado de la palabra </a:t>
            </a:r>
          </a:p>
        </p:txBody>
      </p:sp>
      <p:sp>
        <p:nvSpPr>
          <p:cNvPr id="5" name="4 Marcador de número de diapositiva"/>
          <p:cNvSpPr>
            <a:spLocks noGrp="1"/>
          </p:cNvSpPr>
          <p:nvPr>
            <p:ph type="sldNum" sz="quarter" idx="12"/>
          </p:nvPr>
        </p:nvSpPr>
        <p:spPr/>
        <p:txBody>
          <a:bodyPr/>
          <a:lstStyle/>
          <a:p>
            <a:pPr>
              <a:defRPr/>
            </a:pPr>
            <a:fld id="{A636B8F4-66DB-4980-94E7-45C745C6AAB2}" type="slidenum">
              <a:rPr lang="es-ES"/>
              <a:pPr>
                <a:defRPr/>
              </a:pPr>
              <a:t>31</a:t>
            </a:fld>
            <a:endParaRPr lang="es-ES"/>
          </a:p>
        </p:txBody>
      </p:sp>
    </p:spTree>
    <p:extLst>
      <p:ext uri="{BB962C8B-B14F-4D97-AF65-F5344CB8AC3E}">
        <p14:creationId xmlns:p14="http://schemas.microsoft.com/office/powerpoint/2010/main" xmlns="" val="2929714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850106"/>
          </a:xfrm>
          <a:solidFill>
            <a:schemeClr val="accent1">
              <a:lumMod val="40000"/>
              <a:lumOff val="60000"/>
            </a:schemeClr>
          </a:solidFill>
        </p:spPr>
        <p:txBody>
          <a:bodyPr/>
          <a:lstStyle/>
          <a:p>
            <a:pPr eaLnBrk="1" hangingPunct="1"/>
            <a:r>
              <a:rPr lang="es-ES" altLang="es-ES" sz="3600" b="1" dirty="0" smtClean="0">
                <a:solidFill>
                  <a:srgbClr val="0033CC"/>
                </a:solidFill>
              </a:rPr>
              <a:t>tomate</a:t>
            </a:r>
          </a:p>
        </p:txBody>
      </p:sp>
      <p:sp>
        <p:nvSpPr>
          <p:cNvPr id="31747" name="Rectangle 3"/>
          <p:cNvSpPr>
            <a:spLocks noGrp="1" noChangeArrowheads="1"/>
          </p:cNvSpPr>
          <p:nvPr>
            <p:ph idx="1"/>
          </p:nvPr>
        </p:nvSpPr>
        <p:spPr>
          <a:xfrm>
            <a:off x="457200" y="1340768"/>
            <a:ext cx="8229600" cy="4785395"/>
          </a:xfrm>
        </p:spPr>
        <p:txBody>
          <a:bodyPr/>
          <a:lstStyle/>
          <a:p>
            <a:pPr marL="0" indent="0" algn="ctr" eaLnBrk="1" hangingPunct="1">
              <a:buNone/>
            </a:pPr>
            <a:endParaRPr lang="es-ES" altLang="es-ES" b="1" dirty="0" smtClean="0">
              <a:cs typeface="Times New Roman" pitchFamily="18" charset="0"/>
            </a:endParaRPr>
          </a:p>
        </p:txBody>
      </p:sp>
      <p:sp>
        <p:nvSpPr>
          <p:cNvPr id="31748" name="Rectangle 5"/>
          <p:cNvSpPr>
            <a:spLocks noChangeArrowheads="1"/>
          </p:cNvSpPr>
          <p:nvPr/>
        </p:nvSpPr>
        <p:spPr bwMode="auto">
          <a:xfrm>
            <a:off x="2690813" y="16573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31749" name="Picture 4" descr="http://mypage.bluewin.ch/pallez/files/tomate.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488077" y="1412776"/>
            <a:ext cx="8136904"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8" name="7 Marcador de número de diapositiva"/>
          <p:cNvSpPr>
            <a:spLocks noGrp="1"/>
          </p:cNvSpPr>
          <p:nvPr>
            <p:ph type="sldNum" sz="quarter" idx="12"/>
          </p:nvPr>
        </p:nvSpPr>
        <p:spPr/>
        <p:txBody>
          <a:bodyPr/>
          <a:lstStyle/>
          <a:p>
            <a:pPr>
              <a:defRPr/>
            </a:pPr>
            <a:fld id="{97B06E83-34E6-422D-B041-66A5BE3045A3}" type="slidenum">
              <a:rPr lang="es-ES"/>
              <a:pPr>
                <a:defRPr/>
              </a:pPr>
              <a:t>32</a:t>
            </a:fld>
            <a:endParaRPr lang="es-ES"/>
          </a:p>
        </p:txBody>
      </p:sp>
    </p:spTree>
    <p:extLst>
      <p:ext uri="{BB962C8B-B14F-4D97-AF65-F5344CB8AC3E}">
        <p14:creationId xmlns:p14="http://schemas.microsoft.com/office/powerpoint/2010/main" xmlns="" val="184873511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accent1">
              <a:lumMod val="40000"/>
              <a:lumOff val="60000"/>
            </a:schemeClr>
          </a:solidFill>
        </p:spPr>
        <p:txBody>
          <a:bodyPr/>
          <a:lstStyle/>
          <a:p>
            <a:pPr eaLnBrk="1" hangingPunct="1"/>
            <a:r>
              <a:rPr lang="es-ES" altLang="es-ES" sz="3600" b="1" dirty="0" smtClean="0">
                <a:solidFill>
                  <a:srgbClr val="0033CC"/>
                </a:solidFill>
              </a:rPr>
              <a:t>mateo</a:t>
            </a:r>
          </a:p>
        </p:txBody>
      </p:sp>
      <p:sp>
        <p:nvSpPr>
          <p:cNvPr id="32771" name="Rectangle 4"/>
          <p:cNvSpPr>
            <a:spLocks noChangeArrowheads="1"/>
          </p:cNvSpPr>
          <p:nvPr/>
        </p:nvSpPr>
        <p:spPr bwMode="auto">
          <a:xfrm>
            <a:off x="3657600" y="2462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32772" name="Picture 3" descr="http://www.passionmatilda.com/tag_m/mateo.gif"/>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539552" y="1752600"/>
            <a:ext cx="7994848"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6 Marcador de número de diapositiva"/>
          <p:cNvSpPr>
            <a:spLocks noGrp="1"/>
          </p:cNvSpPr>
          <p:nvPr>
            <p:ph type="sldNum" sz="quarter" idx="12"/>
          </p:nvPr>
        </p:nvSpPr>
        <p:spPr/>
        <p:txBody>
          <a:bodyPr/>
          <a:lstStyle/>
          <a:p>
            <a:pPr>
              <a:defRPr/>
            </a:pPr>
            <a:fld id="{A9A28EB0-00DF-44A6-B038-D2017FB2D48C}" type="slidenum">
              <a:rPr lang="es-ES"/>
              <a:pPr>
                <a:defRPr/>
              </a:pPr>
              <a:t>33</a:t>
            </a:fld>
            <a:endParaRPr lang="es-ES"/>
          </a:p>
        </p:txBody>
      </p:sp>
    </p:spTree>
    <p:extLst>
      <p:ext uri="{BB962C8B-B14F-4D97-AF65-F5344CB8AC3E}">
        <p14:creationId xmlns:p14="http://schemas.microsoft.com/office/powerpoint/2010/main" xmlns="" val="226508753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accent1">
              <a:lumMod val="40000"/>
              <a:lumOff val="60000"/>
            </a:schemeClr>
          </a:solidFill>
        </p:spPr>
        <p:txBody>
          <a:bodyPr/>
          <a:lstStyle/>
          <a:p>
            <a:pPr eaLnBrk="1" hangingPunct="1"/>
            <a:r>
              <a:rPr lang="es-ES" altLang="es-ES" sz="3600" b="1" dirty="0" smtClean="0">
                <a:solidFill>
                  <a:srgbClr val="0033CC"/>
                </a:solidFill>
              </a:rPr>
              <a:t>mama</a:t>
            </a:r>
          </a:p>
        </p:txBody>
      </p:sp>
      <p:sp>
        <p:nvSpPr>
          <p:cNvPr id="33795" name="Rectangle 4"/>
          <p:cNvSpPr>
            <a:spLocks noChangeArrowheads="1"/>
          </p:cNvSpPr>
          <p:nvPr/>
        </p:nvSpPr>
        <p:spPr bwMode="auto">
          <a:xfrm>
            <a:off x="3600450" y="24955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33796" name="Picture 3" descr="http://www.zappybaby.be/images/user_images/forum/Mama%20en%20zyborah.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539552" y="1598613"/>
            <a:ext cx="8071048" cy="4954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6 Marcador de número de diapositiva"/>
          <p:cNvSpPr>
            <a:spLocks noGrp="1"/>
          </p:cNvSpPr>
          <p:nvPr>
            <p:ph type="sldNum" sz="quarter" idx="12"/>
          </p:nvPr>
        </p:nvSpPr>
        <p:spPr/>
        <p:txBody>
          <a:bodyPr/>
          <a:lstStyle/>
          <a:p>
            <a:pPr>
              <a:defRPr/>
            </a:pPr>
            <a:fld id="{9C91F745-0BF6-43B0-BC5D-73BF58203A69}" type="slidenum">
              <a:rPr lang="es-ES"/>
              <a:pPr>
                <a:defRPr/>
              </a:pPr>
              <a:t>34</a:t>
            </a:fld>
            <a:endParaRPr lang="es-ES"/>
          </a:p>
        </p:txBody>
      </p:sp>
    </p:spTree>
    <p:extLst>
      <p:ext uri="{BB962C8B-B14F-4D97-AF65-F5344CB8AC3E}">
        <p14:creationId xmlns:p14="http://schemas.microsoft.com/office/powerpoint/2010/main" xmlns="" val="85729686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91264" cy="1143000"/>
          </a:xfrm>
          <a:solidFill>
            <a:schemeClr val="accent1">
              <a:lumMod val="40000"/>
              <a:lumOff val="60000"/>
            </a:schemeClr>
          </a:solidFill>
        </p:spPr>
        <p:txBody>
          <a:bodyPr/>
          <a:lstStyle/>
          <a:p>
            <a:pPr eaLnBrk="1" hangingPunct="1"/>
            <a:r>
              <a:rPr lang="es-ES" altLang="es-ES" sz="3600" b="1" dirty="0" smtClean="0">
                <a:solidFill>
                  <a:srgbClr val="0033CC"/>
                </a:solidFill>
              </a:rPr>
              <a:t>mata</a:t>
            </a:r>
          </a:p>
        </p:txBody>
      </p:sp>
      <p:sp>
        <p:nvSpPr>
          <p:cNvPr id="34819" name="Rectangle 4"/>
          <p:cNvSpPr>
            <a:spLocks noChangeArrowheads="1"/>
          </p:cNvSpPr>
          <p:nvPr/>
        </p:nvSpPr>
        <p:spPr bwMode="auto">
          <a:xfrm>
            <a:off x="3581400" y="24526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34820" name="Picture 3" descr="http://images.google.es/url?q=http://www.apadescalvado.cnpm.embrapa.br/images/pag59.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467544" y="1627188"/>
            <a:ext cx="8280920" cy="4926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6 Marcador de número de diapositiva"/>
          <p:cNvSpPr>
            <a:spLocks noGrp="1"/>
          </p:cNvSpPr>
          <p:nvPr>
            <p:ph type="sldNum" sz="quarter" idx="12"/>
          </p:nvPr>
        </p:nvSpPr>
        <p:spPr/>
        <p:txBody>
          <a:bodyPr/>
          <a:lstStyle/>
          <a:p>
            <a:pPr>
              <a:defRPr/>
            </a:pPr>
            <a:fld id="{7ED57D89-C6D3-4A5C-B926-D46D4B133EB5}" type="slidenum">
              <a:rPr lang="es-ES"/>
              <a:pPr>
                <a:defRPr/>
              </a:pPr>
              <a:t>35</a:t>
            </a:fld>
            <a:endParaRPr lang="es-ES"/>
          </a:p>
        </p:txBody>
      </p:sp>
    </p:spTree>
    <p:extLst>
      <p:ext uri="{BB962C8B-B14F-4D97-AF65-F5344CB8AC3E}">
        <p14:creationId xmlns:p14="http://schemas.microsoft.com/office/powerpoint/2010/main" xmlns="" val="295644619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ES" altLang="es-ES" sz="3200" b="1" dirty="0" smtClean="0">
                <a:solidFill>
                  <a:srgbClr val="0033CC"/>
                </a:solidFill>
              </a:rPr>
              <a:t>9.- PRESENTAC. DE PALABRAS</a:t>
            </a:r>
          </a:p>
        </p:txBody>
      </p:sp>
      <p:pic>
        <p:nvPicPr>
          <p:cNvPr id="35843" name="Picture 105" descr="http://www.zappybaby.be/images/user_images/forum/Mama%20en%20zyborah.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475656" y="1484784"/>
            <a:ext cx="1943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104" descr="http://www.mundorare.com/juegos/ghoulies/renders/gbtg_momia.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3779912" y="1412776"/>
            <a:ext cx="184785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103" descr="http://www.ciudaddegijon.org/fotos/viesques%2005(jorge%20en%20meta).jpg"/>
          <p:cNvPicPr>
            <a:picLocks noChangeAspect="1" noChangeArrowheads="1"/>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5868144" y="1412776"/>
            <a:ext cx="1905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102" descr="http://www1.hellocrazy.com/reserved/cards/200501090809100.deadvirus.jpg"/>
          <p:cNvPicPr>
            <a:picLocks noChangeAspect="1" noChangeArrowheads="1"/>
          </p:cNvPicPr>
          <p:nvPr/>
        </p:nvPicPr>
        <p:blipFill>
          <a:blip r:embed="rId8" r:link="rId9" cstate="print">
            <a:extLst>
              <a:ext uri="{28A0092B-C50C-407E-A947-70E740481C1C}">
                <a14:useLocalDpi xmlns:a14="http://schemas.microsoft.com/office/drawing/2010/main" xmlns="" val="0"/>
              </a:ext>
            </a:extLst>
          </a:blip>
          <a:srcRect/>
          <a:stretch>
            <a:fillRect/>
          </a:stretch>
        </p:blipFill>
        <p:spPr bwMode="auto">
          <a:xfrm>
            <a:off x="1475656" y="3429000"/>
            <a:ext cx="19240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7" name="Rectangle 122"/>
          <p:cNvSpPr>
            <a:spLocks noChangeArrowheads="1"/>
          </p:cNvSpPr>
          <p:nvPr/>
        </p:nvSpPr>
        <p:spPr bwMode="auto">
          <a:xfrm>
            <a:off x="3660775" y="36671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35848" name="Picture 101" descr="http://members.jcom.home.ne.jp/skysuka/cg/toto.jpg"/>
          <p:cNvPicPr>
            <a:picLocks noChangeAspect="1" noChangeArrowheads="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3491880" y="3501008"/>
            <a:ext cx="19621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9" name="Rectangle 124"/>
          <p:cNvSpPr>
            <a:spLocks noChangeArrowheads="1"/>
          </p:cNvSpPr>
          <p:nvPr/>
        </p:nvSpPr>
        <p:spPr bwMode="auto">
          <a:xfrm>
            <a:off x="3563888" y="3501008"/>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35850" name="Picture 100" descr="http://robertix.nerim.net/ponge_fichiers/ete.jpg"/>
          <p:cNvPicPr>
            <a:picLocks noChangeAspect="1" noChangeArrowheads="1"/>
          </p:cNvPicPr>
          <p:nvPr/>
        </p:nvPicPr>
        <p:blipFill>
          <a:blip r:embed="rId12" r:link="rId13" cstate="print">
            <a:extLst>
              <a:ext uri="{28A0092B-C50C-407E-A947-70E740481C1C}">
                <a14:useLocalDpi xmlns:a14="http://schemas.microsoft.com/office/drawing/2010/main" xmlns="" val="0"/>
              </a:ext>
            </a:extLst>
          </a:blip>
          <a:srcRect/>
          <a:stretch>
            <a:fillRect/>
          </a:stretch>
        </p:blipFill>
        <p:spPr bwMode="auto">
          <a:xfrm>
            <a:off x="5868144" y="3501008"/>
            <a:ext cx="1905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1" name="Rectangle 131"/>
          <p:cNvSpPr>
            <a:spLocks noChangeArrowheads="1"/>
          </p:cNvSpPr>
          <p:nvPr/>
        </p:nvSpPr>
        <p:spPr bwMode="auto">
          <a:xfrm>
            <a:off x="3660775" y="59531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852" name="Rectangle 133"/>
          <p:cNvSpPr>
            <a:spLocks noChangeArrowheads="1"/>
          </p:cNvSpPr>
          <p:nvPr/>
        </p:nvSpPr>
        <p:spPr bwMode="auto">
          <a:xfrm>
            <a:off x="3660775" y="59531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853" name="Rectangle 135"/>
          <p:cNvSpPr>
            <a:spLocks noChangeArrowheads="1"/>
          </p:cNvSpPr>
          <p:nvPr/>
        </p:nvSpPr>
        <p:spPr bwMode="auto">
          <a:xfrm>
            <a:off x="3659188" y="5953125"/>
            <a:ext cx="1830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nvGrpSpPr>
          <p:cNvPr id="2" name="Group 189"/>
          <p:cNvGrpSpPr>
            <a:grpSpLocks/>
          </p:cNvGrpSpPr>
          <p:nvPr/>
        </p:nvGrpSpPr>
        <p:grpSpPr bwMode="auto">
          <a:xfrm>
            <a:off x="1259632" y="1340768"/>
            <a:ext cx="6561981" cy="4078957"/>
            <a:chOff x="-3" y="-3"/>
            <a:chExt cx="3631" cy="1926"/>
          </a:xfrm>
        </p:grpSpPr>
        <p:grpSp>
          <p:nvGrpSpPr>
            <p:cNvPr id="3" name="Group 187"/>
            <p:cNvGrpSpPr>
              <a:grpSpLocks/>
            </p:cNvGrpSpPr>
            <p:nvPr/>
          </p:nvGrpSpPr>
          <p:grpSpPr bwMode="auto">
            <a:xfrm>
              <a:off x="0" y="0"/>
              <a:ext cx="3625" cy="1920"/>
              <a:chOff x="0" y="0"/>
              <a:chExt cx="3625" cy="1920"/>
            </a:xfrm>
          </p:grpSpPr>
          <p:grpSp>
            <p:nvGrpSpPr>
              <p:cNvPr id="4" name="Group 140"/>
              <p:cNvGrpSpPr>
                <a:grpSpLocks/>
              </p:cNvGrpSpPr>
              <p:nvPr/>
            </p:nvGrpSpPr>
            <p:grpSpPr bwMode="auto">
              <a:xfrm>
                <a:off x="0" y="0"/>
                <a:ext cx="1208" cy="0"/>
                <a:chOff x="0" y="0"/>
                <a:chExt cx="1208" cy="0"/>
              </a:xfrm>
            </p:grpSpPr>
            <p:sp>
              <p:nvSpPr>
                <p:cNvPr id="35929" name="Rectangle 109"/>
                <p:cNvSpPr>
                  <a:spLocks noChangeArrowheads="1"/>
                </p:cNvSpPr>
                <p:nvPr/>
              </p:nvSpPr>
              <p:spPr bwMode="auto">
                <a:xfrm>
                  <a:off x="28" y="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30" name="Rectangle 139"/>
                <p:cNvSpPr>
                  <a:spLocks noChangeArrowheads="1"/>
                </p:cNvSpPr>
                <p:nvPr/>
              </p:nvSpPr>
              <p:spPr bwMode="auto">
                <a:xfrm>
                  <a:off x="0" y="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5" name="Group 142"/>
              <p:cNvGrpSpPr>
                <a:grpSpLocks/>
              </p:cNvGrpSpPr>
              <p:nvPr/>
            </p:nvGrpSpPr>
            <p:grpSpPr bwMode="auto">
              <a:xfrm>
                <a:off x="1208" y="0"/>
                <a:ext cx="1208" cy="0"/>
                <a:chOff x="1208" y="0"/>
                <a:chExt cx="1208" cy="0"/>
              </a:xfrm>
            </p:grpSpPr>
            <p:sp>
              <p:nvSpPr>
                <p:cNvPr id="35927" name="Rectangle 110"/>
                <p:cNvSpPr>
                  <a:spLocks noChangeArrowheads="1"/>
                </p:cNvSpPr>
                <p:nvPr/>
              </p:nvSpPr>
              <p:spPr bwMode="auto">
                <a:xfrm>
                  <a:off x="1236" y="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28" name="Rectangle 141"/>
                <p:cNvSpPr>
                  <a:spLocks noChangeArrowheads="1"/>
                </p:cNvSpPr>
                <p:nvPr/>
              </p:nvSpPr>
              <p:spPr bwMode="auto">
                <a:xfrm>
                  <a:off x="1208" y="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6" name="Group 144"/>
              <p:cNvGrpSpPr>
                <a:grpSpLocks/>
              </p:cNvGrpSpPr>
              <p:nvPr/>
            </p:nvGrpSpPr>
            <p:grpSpPr bwMode="auto">
              <a:xfrm>
                <a:off x="2416" y="0"/>
                <a:ext cx="1209" cy="0"/>
                <a:chOff x="2416" y="0"/>
                <a:chExt cx="1209" cy="0"/>
              </a:xfrm>
            </p:grpSpPr>
            <p:sp>
              <p:nvSpPr>
                <p:cNvPr id="35925" name="Rectangle 111"/>
                <p:cNvSpPr>
                  <a:spLocks noChangeArrowheads="1"/>
                </p:cNvSpPr>
                <p:nvPr/>
              </p:nvSpPr>
              <p:spPr bwMode="auto">
                <a:xfrm>
                  <a:off x="2444" y="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26" name="Rectangle 143"/>
                <p:cNvSpPr>
                  <a:spLocks noChangeArrowheads="1"/>
                </p:cNvSpPr>
                <p:nvPr/>
              </p:nvSpPr>
              <p:spPr bwMode="auto">
                <a:xfrm>
                  <a:off x="2416" y="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7" name="Group 146"/>
              <p:cNvGrpSpPr>
                <a:grpSpLocks/>
              </p:cNvGrpSpPr>
              <p:nvPr/>
            </p:nvGrpSpPr>
            <p:grpSpPr bwMode="auto">
              <a:xfrm>
                <a:off x="0" y="0"/>
                <a:ext cx="1208" cy="480"/>
                <a:chOff x="0" y="0"/>
                <a:chExt cx="1208" cy="480"/>
              </a:xfrm>
            </p:grpSpPr>
            <p:sp>
              <p:nvSpPr>
                <p:cNvPr id="35923" name="Rectangle 112"/>
                <p:cNvSpPr>
                  <a:spLocks noChangeArrowheads="1"/>
                </p:cNvSpPr>
                <p:nvPr/>
              </p:nvSpPr>
              <p:spPr bwMode="auto">
                <a:xfrm>
                  <a:off x="28" y="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35924" name="Rectangle 145"/>
                <p:cNvSpPr>
                  <a:spLocks noChangeArrowheads="1"/>
                </p:cNvSpPr>
                <p:nvPr/>
              </p:nvSpPr>
              <p:spPr bwMode="auto">
                <a:xfrm>
                  <a:off x="0" y="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8" name="Group 148"/>
              <p:cNvGrpSpPr>
                <a:grpSpLocks/>
              </p:cNvGrpSpPr>
              <p:nvPr/>
            </p:nvGrpSpPr>
            <p:grpSpPr bwMode="auto">
              <a:xfrm>
                <a:off x="1208" y="0"/>
                <a:ext cx="1208" cy="480"/>
                <a:chOff x="1208" y="0"/>
                <a:chExt cx="1208" cy="480"/>
              </a:xfrm>
            </p:grpSpPr>
            <p:sp>
              <p:nvSpPr>
                <p:cNvPr id="35921" name="Rectangle 113"/>
                <p:cNvSpPr>
                  <a:spLocks noChangeArrowheads="1"/>
                </p:cNvSpPr>
                <p:nvPr/>
              </p:nvSpPr>
              <p:spPr bwMode="auto">
                <a:xfrm>
                  <a:off x="1236" y="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35922" name="Rectangle 147"/>
                <p:cNvSpPr>
                  <a:spLocks noChangeArrowheads="1"/>
                </p:cNvSpPr>
                <p:nvPr/>
              </p:nvSpPr>
              <p:spPr bwMode="auto">
                <a:xfrm>
                  <a:off x="1208" y="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9" name="Group 150"/>
              <p:cNvGrpSpPr>
                <a:grpSpLocks/>
              </p:cNvGrpSpPr>
              <p:nvPr/>
            </p:nvGrpSpPr>
            <p:grpSpPr bwMode="auto">
              <a:xfrm>
                <a:off x="2416" y="0"/>
                <a:ext cx="1209" cy="480"/>
                <a:chOff x="2416" y="0"/>
                <a:chExt cx="1209" cy="480"/>
              </a:xfrm>
            </p:grpSpPr>
            <p:sp>
              <p:nvSpPr>
                <p:cNvPr id="35919" name="Rectangle 114"/>
                <p:cNvSpPr>
                  <a:spLocks noChangeArrowheads="1"/>
                </p:cNvSpPr>
                <p:nvPr/>
              </p:nvSpPr>
              <p:spPr bwMode="auto">
                <a:xfrm>
                  <a:off x="2444" y="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35920" name="Rectangle 149"/>
                <p:cNvSpPr>
                  <a:spLocks noChangeArrowheads="1"/>
                </p:cNvSpPr>
                <p:nvPr/>
              </p:nvSpPr>
              <p:spPr bwMode="auto">
                <a:xfrm>
                  <a:off x="2416" y="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0" name="Group 152"/>
              <p:cNvGrpSpPr>
                <a:grpSpLocks/>
              </p:cNvGrpSpPr>
              <p:nvPr/>
            </p:nvGrpSpPr>
            <p:grpSpPr bwMode="auto">
              <a:xfrm>
                <a:off x="0" y="480"/>
                <a:ext cx="1208" cy="0"/>
                <a:chOff x="0" y="480"/>
                <a:chExt cx="1208" cy="0"/>
              </a:xfrm>
            </p:grpSpPr>
            <p:sp>
              <p:nvSpPr>
                <p:cNvPr id="35917" name="Rectangle 115"/>
                <p:cNvSpPr>
                  <a:spLocks noChangeArrowheads="1"/>
                </p:cNvSpPr>
                <p:nvPr/>
              </p:nvSpPr>
              <p:spPr bwMode="auto">
                <a:xfrm>
                  <a:off x="28" y="48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18" name="Rectangle 151"/>
                <p:cNvSpPr>
                  <a:spLocks noChangeArrowheads="1"/>
                </p:cNvSpPr>
                <p:nvPr/>
              </p:nvSpPr>
              <p:spPr bwMode="auto">
                <a:xfrm>
                  <a:off x="0" y="48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1" name="Group 154"/>
              <p:cNvGrpSpPr>
                <a:grpSpLocks/>
              </p:cNvGrpSpPr>
              <p:nvPr/>
            </p:nvGrpSpPr>
            <p:grpSpPr bwMode="auto">
              <a:xfrm>
                <a:off x="1208" y="480"/>
                <a:ext cx="1208" cy="0"/>
                <a:chOff x="1208" y="480"/>
                <a:chExt cx="1208" cy="0"/>
              </a:xfrm>
            </p:grpSpPr>
            <p:sp>
              <p:nvSpPr>
                <p:cNvPr id="35915" name="Rectangle 116"/>
                <p:cNvSpPr>
                  <a:spLocks noChangeArrowheads="1"/>
                </p:cNvSpPr>
                <p:nvPr/>
              </p:nvSpPr>
              <p:spPr bwMode="auto">
                <a:xfrm>
                  <a:off x="1236" y="48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16" name="Rectangle 153"/>
                <p:cNvSpPr>
                  <a:spLocks noChangeArrowheads="1"/>
                </p:cNvSpPr>
                <p:nvPr/>
              </p:nvSpPr>
              <p:spPr bwMode="auto">
                <a:xfrm>
                  <a:off x="1208" y="48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2" name="Group 156"/>
              <p:cNvGrpSpPr>
                <a:grpSpLocks/>
              </p:cNvGrpSpPr>
              <p:nvPr/>
            </p:nvGrpSpPr>
            <p:grpSpPr bwMode="auto">
              <a:xfrm>
                <a:off x="2416" y="480"/>
                <a:ext cx="1209" cy="0"/>
                <a:chOff x="2416" y="480"/>
                <a:chExt cx="1209" cy="0"/>
              </a:xfrm>
            </p:grpSpPr>
            <p:sp>
              <p:nvSpPr>
                <p:cNvPr id="35913" name="Rectangle 117"/>
                <p:cNvSpPr>
                  <a:spLocks noChangeArrowheads="1"/>
                </p:cNvSpPr>
                <p:nvPr/>
              </p:nvSpPr>
              <p:spPr bwMode="auto">
                <a:xfrm>
                  <a:off x="2444" y="48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14" name="Rectangle 155"/>
                <p:cNvSpPr>
                  <a:spLocks noChangeArrowheads="1"/>
                </p:cNvSpPr>
                <p:nvPr/>
              </p:nvSpPr>
              <p:spPr bwMode="auto">
                <a:xfrm>
                  <a:off x="2416" y="48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3" name="Group 158"/>
              <p:cNvGrpSpPr>
                <a:grpSpLocks/>
              </p:cNvGrpSpPr>
              <p:nvPr/>
            </p:nvGrpSpPr>
            <p:grpSpPr bwMode="auto">
              <a:xfrm>
                <a:off x="0" y="480"/>
                <a:ext cx="1208" cy="480"/>
                <a:chOff x="0" y="480"/>
                <a:chExt cx="1208" cy="480"/>
              </a:xfrm>
            </p:grpSpPr>
            <p:sp>
              <p:nvSpPr>
                <p:cNvPr id="35911" name="Rectangle 118"/>
                <p:cNvSpPr>
                  <a:spLocks noChangeArrowheads="1"/>
                </p:cNvSpPr>
                <p:nvPr/>
              </p:nvSpPr>
              <p:spPr bwMode="auto">
                <a:xfrm>
                  <a:off x="28" y="48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algn="ctr" eaLnBrk="1" hangingPunct="1"/>
                  <a:r>
                    <a:rPr lang="en-US" altLang="es-ES" u="none" dirty="0">
                      <a:solidFill>
                        <a:schemeClr val="tx1"/>
                      </a:solidFill>
                      <a:latin typeface="Times New Roman" pitchFamily="18" charset="0"/>
                      <a:cs typeface="Times New Roman" pitchFamily="18" charset="0"/>
                    </a:rPr>
                    <a:t>mama</a:t>
                  </a:r>
                  <a:endParaRPr lang="en-US" altLang="es-ES" sz="1200" u="none" dirty="0">
                    <a:solidFill>
                      <a:schemeClr val="tx1"/>
                    </a:solidFill>
                    <a:latin typeface="Times New Roman" pitchFamily="18" charset="0"/>
                    <a:cs typeface="Times New Roman" pitchFamily="18" charset="0"/>
                  </a:endParaRPr>
                </a:p>
                <a:p>
                  <a:endParaRPr lang="en-US" altLang="es-ES" sz="2400" b="0" u="none" dirty="0">
                    <a:solidFill>
                      <a:schemeClr val="tx1"/>
                    </a:solidFill>
                    <a:latin typeface="Times New Roman" pitchFamily="18" charset="0"/>
                  </a:endParaRPr>
                </a:p>
              </p:txBody>
            </p:sp>
            <p:sp>
              <p:nvSpPr>
                <p:cNvPr id="35912" name="Rectangle 157"/>
                <p:cNvSpPr>
                  <a:spLocks noChangeArrowheads="1"/>
                </p:cNvSpPr>
                <p:nvPr/>
              </p:nvSpPr>
              <p:spPr bwMode="auto">
                <a:xfrm>
                  <a:off x="0" y="48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4" name="Group 160"/>
              <p:cNvGrpSpPr>
                <a:grpSpLocks/>
              </p:cNvGrpSpPr>
              <p:nvPr/>
            </p:nvGrpSpPr>
            <p:grpSpPr bwMode="auto">
              <a:xfrm>
                <a:off x="1208" y="480"/>
                <a:ext cx="1208" cy="480"/>
                <a:chOff x="1208" y="480"/>
                <a:chExt cx="1208" cy="480"/>
              </a:xfrm>
            </p:grpSpPr>
            <p:sp>
              <p:nvSpPr>
                <p:cNvPr id="35909" name="Rectangle 119"/>
                <p:cNvSpPr>
                  <a:spLocks noChangeArrowheads="1"/>
                </p:cNvSpPr>
                <p:nvPr/>
              </p:nvSpPr>
              <p:spPr bwMode="auto">
                <a:xfrm>
                  <a:off x="1236" y="48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algn="ctr" eaLnBrk="1" hangingPunct="1"/>
                  <a:r>
                    <a:rPr lang="en-US" altLang="es-ES" u="none" dirty="0" err="1" smtClean="0">
                      <a:solidFill>
                        <a:schemeClr val="tx1"/>
                      </a:solidFill>
                      <a:latin typeface="Times New Roman" pitchFamily="18" charset="0"/>
                      <a:cs typeface="Times New Roman" pitchFamily="18" charset="0"/>
                    </a:rPr>
                    <a:t>Momía</a:t>
                  </a:r>
                  <a:endParaRPr lang="en-US" altLang="es-ES" sz="1200" u="none" dirty="0">
                    <a:solidFill>
                      <a:schemeClr val="tx1"/>
                    </a:solidFill>
                    <a:latin typeface="Times New Roman" pitchFamily="18" charset="0"/>
                    <a:cs typeface="Times New Roman" pitchFamily="18" charset="0"/>
                  </a:endParaRPr>
                </a:p>
                <a:p>
                  <a:endParaRPr lang="en-US" altLang="es-ES" sz="2400" b="0" u="none" dirty="0">
                    <a:solidFill>
                      <a:schemeClr val="tx1"/>
                    </a:solidFill>
                    <a:latin typeface="Times New Roman" pitchFamily="18" charset="0"/>
                  </a:endParaRPr>
                </a:p>
              </p:txBody>
            </p:sp>
            <p:sp>
              <p:nvSpPr>
                <p:cNvPr id="35910" name="Rectangle 159"/>
                <p:cNvSpPr>
                  <a:spLocks noChangeArrowheads="1"/>
                </p:cNvSpPr>
                <p:nvPr/>
              </p:nvSpPr>
              <p:spPr bwMode="auto">
                <a:xfrm>
                  <a:off x="1208" y="48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5" name="Group 162"/>
              <p:cNvGrpSpPr>
                <a:grpSpLocks/>
              </p:cNvGrpSpPr>
              <p:nvPr/>
            </p:nvGrpSpPr>
            <p:grpSpPr bwMode="auto">
              <a:xfrm>
                <a:off x="2416" y="480"/>
                <a:ext cx="1209" cy="480"/>
                <a:chOff x="2416" y="480"/>
                <a:chExt cx="1209" cy="480"/>
              </a:xfrm>
            </p:grpSpPr>
            <p:sp>
              <p:nvSpPr>
                <p:cNvPr id="35907" name="Rectangle 120"/>
                <p:cNvSpPr>
                  <a:spLocks noChangeArrowheads="1"/>
                </p:cNvSpPr>
                <p:nvPr/>
              </p:nvSpPr>
              <p:spPr bwMode="auto">
                <a:xfrm>
                  <a:off x="2444" y="48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algn="ctr" eaLnBrk="1" hangingPunct="1"/>
                  <a:r>
                    <a:rPr lang="en-US" altLang="es-ES" u="none" dirty="0">
                      <a:solidFill>
                        <a:schemeClr val="tx1"/>
                      </a:solidFill>
                      <a:latin typeface="Times New Roman" pitchFamily="18" charset="0"/>
                      <a:cs typeface="Times New Roman" pitchFamily="18" charset="0"/>
                    </a:rPr>
                    <a:t>meta</a:t>
                  </a:r>
                  <a:endParaRPr lang="en-US" altLang="es-ES" sz="1200" u="none" dirty="0">
                    <a:solidFill>
                      <a:schemeClr val="tx1"/>
                    </a:solidFill>
                    <a:latin typeface="Times New Roman" pitchFamily="18" charset="0"/>
                    <a:cs typeface="Times New Roman" pitchFamily="18" charset="0"/>
                  </a:endParaRPr>
                </a:p>
                <a:p>
                  <a:endParaRPr lang="en-US" altLang="es-ES" sz="2400" b="0" u="none" dirty="0">
                    <a:solidFill>
                      <a:schemeClr val="tx1"/>
                    </a:solidFill>
                    <a:latin typeface="Times New Roman" pitchFamily="18" charset="0"/>
                  </a:endParaRPr>
                </a:p>
              </p:txBody>
            </p:sp>
            <p:sp>
              <p:nvSpPr>
                <p:cNvPr id="35908" name="Rectangle 161"/>
                <p:cNvSpPr>
                  <a:spLocks noChangeArrowheads="1"/>
                </p:cNvSpPr>
                <p:nvPr/>
              </p:nvSpPr>
              <p:spPr bwMode="auto">
                <a:xfrm>
                  <a:off x="2416" y="48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6" name="Group 164"/>
              <p:cNvGrpSpPr>
                <a:grpSpLocks/>
              </p:cNvGrpSpPr>
              <p:nvPr/>
            </p:nvGrpSpPr>
            <p:grpSpPr bwMode="auto">
              <a:xfrm>
                <a:off x="0" y="960"/>
                <a:ext cx="1208" cy="0"/>
                <a:chOff x="0" y="960"/>
                <a:chExt cx="1208" cy="0"/>
              </a:xfrm>
            </p:grpSpPr>
            <p:sp>
              <p:nvSpPr>
                <p:cNvPr id="35905" name="Rectangle 121"/>
                <p:cNvSpPr>
                  <a:spLocks noChangeArrowheads="1"/>
                </p:cNvSpPr>
                <p:nvPr/>
              </p:nvSpPr>
              <p:spPr bwMode="auto">
                <a:xfrm>
                  <a:off x="28" y="96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06" name="Rectangle 163"/>
                <p:cNvSpPr>
                  <a:spLocks noChangeArrowheads="1"/>
                </p:cNvSpPr>
                <p:nvPr/>
              </p:nvSpPr>
              <p:spPr bwMode="auto">
                <a:xfrm>
                  <a:off x="0" y="96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7" name="Group 166"/>
              <p:cNvGrpSpPr>
                <a:grpSpLocks/>
              </p:cNvGrpSpPr>
              <p:nvPr/>
            </p:nvGrpSpPr>
            <p:grpSpPr bwMode="auto">
              <a:xfrm>
                <a:off x="1208" y="960"/>
                <a:ext cx="1208" cy="0"/>
                <a:chOff x="1208" y="960"/>
                <a:chExt cx="1208" cy="0"/>
              </a:xfrm>
            </p:grpSpPr>
            <p:sp>
              <p:nvSpPr>
                <p:cNvPr id="35903" name="Rectangle 123"/>
                <p:cNvSpPr>
                  <a:spLocks noChangeArrowheads="1"/>
                </p:cNvSpPr>
                <p:nvPr/>
              </p:nvSpPr>
              <p:spPr bwMode="auto">
                <a:xfrm>
                  <a:off x="1236" y="96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04" name="Rectangle 165"/>
                <p:cNvSpPr>
                  <a:spLocks noChangeArrowheads="1"/>
                </p:cNvSpPr>
                <p:nvPr/>
              </p:nvSpPr>
              <p:spPr bwMode="auto">
                <a:xfrm>
                  <a:off x="1208" y="96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8" name="Group 168"/>
              <p:cNvGrpSpPr>
                <a:grpSpLocks/>
              </p:cNvGrpSpPr>
              <p:nvPr/>
            </p:nvGrpSpPr>
            <p:grpSpPr bwMode="auto">
              <a:xfrm>
                <a:off x="2416" y="960"/>
                <a:ext cx="1209" cy="0"/>
                <a:chOff x="2416" y="960"/>
                <a:chExt cx="1209" cy="0"/>
              </a:xfrm>
            </p:grpSpPr>
            <p:sp>
              <p:nvSpPr>
                <p:cNvPr id="35901" name="Rectangle 125"/>
                <p:cNvSpPr>
                  <a:spLocks noChangeArrowheads="1"/>
                </p:cNvSpPr>
                <p:nvPr/>
              </p:nvSpPr>
              <p:spPr bwMode="auto">
                <a:xfrm>
                  <a:off x="2444" y="96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902" name="Rectangle 167"/>
                <p:cNvSpPr>
                  <a:spLocks noChangeArrowheads="1"/>
                </p:cNvSpPr>
                <p:nvPr/>
              </p:nvSpPr>
              <p:spPr bwMode="auto">
                <a:xfrm>
                  <a:off x="2416" y="96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9" name="Group 170"/>
              <p:cNvGrpSpPr>
                <a:grpSpLocks/>
              </p:cNvGrpSpPr>
              <p:nvPr/>
            </p:nvGrpSpPr>
            <p:grpSpPr bwMode="auto">
              <a:xfrm>
                <a:off x="0" y="960"/>
                <a:ext cx="1208" cy="480"/>
                <a:chOff x="0" y="960"/>
                <a:chExt cx="1208" cy="480"/>
              </a:xfrm>
            </p:grpSpPr>
            <p:sp>
              <p:nvSpPr>
                <p:cNvPr id="35899" name="Rectangle 127"/>
                <p:cNvSpPr>
                  <a:spLocks noChangeArrowheads="1"/>
                </p:cNvSpPr>
                <p:nvPr/>
              </p:nvSpPr>
              <p:spPr bwMode="auto">
                <a:xfrm>
                  <a:off x="28" y="96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35900" name="Rectangle 169"/>
                <p:cNvSpPr>
                  <a:spLocks noChangeArrowheads="1"/>
                </p:cNvSpPr>
                <p:nvPr/>
              </p:nvSpPr>
              <p:spPr bwMode="auto">
                <a:xfrm>
                  <a:off x="0" y="96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0" name="Group 172"/>
              <p:cNvGrpSpPr>
                <a:grpSpLocks/>
              </p:cNvGrpSpPr>
              <p:nvPr/>
            </p:nvGrpSpPr>
            <p:grpSpPr bwMode="auto">
              <a:xfrm>
                <a:off x="1208" y="960"/>
                <a:ext cx="1208" cy="480"/>
                <a:chOff x="1208" y="960"/>
                <a:chExt cx="1208" cy="480"/>
              </a:xfrm>
            </p:grpSpPr>
            <p:sp>
              <p:nvSpPr>
                <p:cNvPr id="35897" name="Rectangle 128"/>
                <p:cNvSpPr>
                  <a:spLocks noChangeArrowheads="1"/>
                </p:cNvSpPr>
                <p:nvPr/>
              </p:nvSpPr>
              <p:spPr bwMode="auto">
                <a:xfrm>
                  <a:off x="1236" y="96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35898" name="Rectangle 171"/>
                <p:cNvSpPr>
                  <a:spLocks noChangeArrowheads="1"/>
                </p:cNvSpPr>
                <p:nvPr/>
              </p:nvSpPr>
              <p:spPr bwMode="auto">
                <a:xfrm>
                  <a:off x="1208" y="96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1" name="Group 174"/>
              <p:cNvGrpSpPr>
                <a:grpSpLocks/>
              </p:cNvGrpSpPr>
              <p:nvPr/>
            </p:nvGrpSpPr>
            <p:grpSpPr bwMode="auto">
              <a:xfrm>
                <a:off x="2416" y="960"/>
                <a:ext cx="1209" cy="480"/>
                <a:chOff x="2416" y="960"/>
                <a:chExt cx="1209" cy="480"/>
              </a:xfrm>
            </p:grpSpPr>
            <p:sp>
              <p:nvSpPr>
                <p:cNvPr id="35895" name="Rectangle 129"/>
                <p:cNvSpPr>
                  <a:spLocks noChangeArrowheads="1"/>
                </p:cNvSpPr>
                <p:nvPr/>
              </p:nvSpPr>
              <p:spPr bwMode="auto">
                <a:xfrm>
                  <a:off x="2444" y="96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35896" name="Rectangle 173"/>
                <p:cNvSpPr>
                  <a:spLocks noChangeArrowheads="1"/>
                </p:cNvSpPr>
                <p:nvPr/>
              </p:nvSpPr>
              <p:spPr bwMode="auto">
                <a:xfrm>
                  <a:off x="2416" y="96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2" name="Group 176"/>
              <p:cNvGrpSpPr>
                <a:grpSpLocks/>
              </p:cNvGrpSpPr>
              <p:nvPr/>
            </p:nvGrpSpPr>
            <p:grpSpPr bwMode="auto">
              <a:xfrm>
                <a:off x="0" y="1440"/>
                <a:ext cx="1208" cy="0"/>
                <a:chOff x="0" y="1440"/>
                <a:chExt cx="1208" cy="0"/>
              </a:xfrm>
            </p:grpSpPr>
            <p:sp>
              <p:nvSpPr>
                <p:cNvPr id="35893" name="Rectangle 130"/>
                <p:cNvSpPr>
                  <a:spLocks noChangeArrowheads="1"/>
                </p:cNvSpPr>
                <p:nvPr/>
              </p:nvSpPr>
              <p:spPr bwMode="auto">
                <a:xfrm>
                  <a:off x="28" y="144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894" name="Rectangle 175"/>
                <p:cNvSpPr>
                  <a:spLocks noChangeArrowheads="1"/>
                </p:cNvSpPr>
                <p:nvPr/>
              </p:nvSpPr>
              <p:spPr bwMode="auto">
                <a:xfrm>
                  <a:off x="0" y="144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3" name="Group 178"/>
              <p:cNvGrpSpPr>
                <a:grpSpLocks/>
              </p:cNvGrpSpPr>
              <p:nvPr/>
            </p:nvGrpSpPr>
            <p:grpSpPr bwMode="auto">
              <a:xfrm>
                <a:off x="1208" y="1440"/>
                <a:ext cx="1208" cy="0"/>
                <a:chOff x="1208" y="1440"/>
                <a:chExt cx="1208" cy="0"/>
              </a:xfrm>
            </p:grpSpPr>
            <p:sp>
              <p:nvSpPr>
                <p:cNvPr id="35891" name="Rectangle 132"/>
                <p:cNvSpPr>
                  <a:spLocks noChangeArrowheads="1"/>
                </p:cNvSpPr>
                <p:nvPr/>
              </p:nvSpPr>
              <p:spPr bwMode="auto">
                <a:xfrm>
                  <a:off x="1236" y="144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892" name="Rectangle 177"/>
                <p:cNvSpPr>
                  <a:spLocks noChangeArrowheads="1"/>
                </p:cNvSpPr>
                <p:nvPr/>
              </p:nvSpPr>
              <p:spPr bwMode="auto">
                <a:xfrm>
                  <a:off x="1208" y="144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4" name="Group 180"/>
              <p:cNvGrpSpPr>
                <a:grpSpLocks/>
              </p:cNvGrpSpPr>
              <p:nvPr/>
            </p:nvGrpSpPr>
            <p:grpSpPr bwMode="auto">
              <a:xfrm>
                <a:off x="2416" y="1440"/>
                <a:ext cx="1209" cy="0"/>
                <a:chOff x="2416" y="1440"/>
                <a:chExt cx="1209" cy="0"/>
              </a:xfrm>
            </p:grpSpPr>
            <p:sp>
              <p:nvSpPr>
                <p:cNvPr id="35889" name="Rectangle 134"/>
                <p:cNvSpPr>
                  <a:spLocks noChangeArrowheads="1"/>
                </p:cNvSpPr>
                <p:nvPr/>
              </p:nvSpPr>
              <p:spPr bwMode="auto">
                <a:xfrm>
                  <a:off x="2444" y="144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35890" name="Rectangle 179"/>
                <p:cNvSpPr>
                  <a:spLocks noChangeArrowheads="1"/>
                </p:cNvSpPr>
                <p:nvPr/>
              </p:nvSpPr>
              <p:spPr bwMode="auto">
                <a:xfrm>
                  <a:off x="2416" y="144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5" name="Group 182"/>
              <p:cNvGrpSpPr>
                <a:grpSpLocks/>
              </p:cNvGrpSpPr>
              <p:nvPr/>
            </p:nvGrpSpPr>
            <p:grpSpPr bwMode="auto">
              <a:xfrm>
                <a:off x="0" y="1440"/>
                <a:ext cx="1208" cy="480"/>
                <a:chOff x="0" y="1440"/>
                <a:chExt cx="1208" cy="480"/>
              </a:xfrm>
            </p:grpSpPr>
            <p:sp>
              <p:nvSpPr>
                <p:cNvPr id="35887" name="Rectangle 136"/>
                <p:cNvSpPr>
                  <a:spLocks noChangeArrowheads="1"/>
                </p:cNvSpPr>
                <p:nvPr/>
              </p:nvSpPr>
              <p:spPr bwMode="auto">
                <a:xfrm>
                  <a:off x="28" y="144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35888" name="Rectangle 181"/>
                <p:cNvSpPr>
                  <a:spLocks noChangeArrowheads="1"/>
                </p:cNvSpPr>
                <p:nvPr/>
              </p:nvSpPr>
              <p:spPr bwMode="auto">
                <a:xfrm>
                  <a:off x="0" y="144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6" name="Group 184"/>
              <p:cNvGrpSpPr>
                <a:grpSpLocks/>
              </p:cNvGrpSpPr>
              <p:nvPr/>
            </p:nvGrpSpPr>
            <p:grpSpPr bwMode="auto">
              <a:xfrm>
                <a:off x="1208" y="1440"/>
                <a:ext cx="1208" cy="480"/>
                <a:chOff x="1208" y="1440"/>
                <a:chExt cx="1208" cy="480"/>
              </a:xfrm>
            </p:grpSpPr>
            <p:sp>
              <p:nvSpPr>
                <p:cNvPr id="35885" name="Rectangle 137"/>
                <p:cNvSpPr>
                  <a:spLocks noChangeArrowheads="1"/>
                </p:cNvSpPr>
                <p:nvPr/>
              </p:nvSpPr>
              <p:spPr bwMode="auto">
                <a:xfrm>
                  <a:off x="1236" y="144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u="none" dirty="0">
                    <a:solidFill>
                      <a:schemeClr val="tx1"/>
                    </a:solidFill>
                    <a:latin typeface="Times New Roman" pitchFamily="18" charset="0"/>
                    <a:cs typeface="Times New Roman" pitchFamily="18" charset="0"/>
                  </a:endParaRPr>
                </a:p>
                <a:p>
                  <a:pPr algn="ctr" eaLnBrk="1" hangingPunct="1"/>
                  <a:r>
                    <a:rPr lang="en-US" altLang="es-ES" sz="1200" u="none" dirty="0">
                      <a:solidFill>
                        <a:schemeClr val="tx1"/>
                      </a:solidFill>
                      <a:latin typeface="Times New Roman" pitchFamily="18" charset="0"/>
                      <a:cs typeface="Times New Roman" pitchFamily="18" charset="0"/>
                    </a:rPr>
                    <a:t> </a:t>
                  </a:r>
                  <a:r>
                    <a:rPr lang="en-US" altLang="es-ES" u="none" dirty="0" err="1">
                      <a:solidFill>
                        <a:schemeClr val="tx1"/>
                      </a:solidFill>
                      <a:latin typeface="Times New Roman" pitchFamily="18" charset="0"/>
                      <a:cs typeface="Times New Roman" pitchFamily="18" charset="0"/>
                    </a:rPr>
                    <a:t>toto</a:t>
                  </a:r>
                  <a:endParaRPr lang="en-US" altLang="es-ES" sz="1200" u="none" dirty="0">
                    <a:solidFill>
                      <a:schemeClr val="tx1"/>
                    </a:solidFill>
                    <a:latin typeface="Times New Roman" pitchFamily="18" charset="0"/>
                    <a:cs typeface="Times New Roman" pitchFamily="18" charset="0"/>
                  </a:endParaRPr>
                </a:p>
                <a:p>
                  <a:pPr eaLnBrk="1" hangingPunct="1"/>
                  <a:endParaRPr lang="en-US" altLang="es-ES" sz="1200" u="none" dirty="0">
                    <a:solidFill>
                      <a:schemeClr val="tx1"/>
                    </a:solidFill>
                    <a:latin typeface="Times New Roman" pitchFamily="18" charset="0"/>
                    <a:cs typeface="Times New Roman" pitchFamily="18" charset="0"/>
                  </a:endParaRPr>
                </a:p>
                <a:p>
                  <a:endParaRPr lang="en-US" altLang="es-ES" sz="2400" b="0" u="none" dirty="0">
                    <a:solidFill>
                      <a:schemeClr val="tx1"/>
                    </a:solidFill>
                    <a:latin typeface="Times New Roman" pitchFamily="18" charset="0"/>
                  </a:endParaRPr>
                </a:p>
              </p:txBody>
            </p:sp>
            <p:sp>
              <p:nvSpPr>
                <p:cNvPr id="35886" name="Rectangle 183"/>
                <p:cNvSpPr>
                  <a:spLocks noChangeArrowheads="1"/>
                </p:cNvSpPr>
                <p:nvPr/>
              </p:nvSpPr>
              <p:spPr bwMode="auto">
                <a:xfrm>
                  <a:off x="1208" y="144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7" name="Group 186"/>
              <p:cNvGrpSpPr>
                <a:grpSpLocks/>
              </p:cNvGrpSpPr>
              <p:nvPr/>
            </p:nvGrpSpPr>
            <p:grpSpPr bwMode="auto">
              <a:xfrm>
                <a:off x="2416" y="1440"/>
                <a:ext cx="1209" cy="480"/>
                <a:chOff x="2416" y="1440"/>
                <a:chExt cx="1209" cy="480"/>
              </a:xfrm>
            </p:grpSpPr>
            <p:sp>
              <p:nvSpPr>
                <p:cNvPr id="35883" name="Rectangle 138"/>
                <p:cNvSpPr>
                  <a:spLocks noChangeArrowheads="1"/>
                </p:cNvSpPr>
                <p:nvPr/>
              </p:nvSpPr>
              <p:spPr bwMode="auto">
                <a:xfrm>
                  <a:off x="2444" y="144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u="none" dirty="0">
                    <a:solidFill>
                      <a:schemeClr val="tx1"/>
                    </a:solidFill>
                    <a:latin typeface="Times New Roman" pitchFamily="18" charset="0"/>
                    <a:cs typeface="Times New Roman" pitchFamily="18" charset="0"/>
                  </a:endParaRPr>
                </a:p>
                <a:p>
                  <a:pPr algn="ctr" eaLnBrk="1" hangingPunct="1"/>
                  <a:r>
                    <a:rPr lang="en-US" altLang="es-ES" u="none" dirty="0" err="1">
                      <a:solidFill>
                        <a:schemeClr val="tx1"/>
                      </a:solidFill>
                      <a:latin typeface="Times New Roman" pitchFamily="18" charset="0"/>
                      <a:cs typeface="Times New Roman" pitchFamily="18" charset="0"/>
                    </a:rPr>
                    <a:t>ete</a:t>
                  </a:r>
                  <a:endParaRPr lang="en-US" altLang="es-ES" sz="1200" u="none" dirty="0">
                    <a:solidFill>
                      <a:schemeClr val="tx1"/>
                    </a:solidFill>
                    <a:latin typeface="Times New Roman" pitchFamily="18" charset="0"/>
                    <a:cs typeface="Times New Roman" pitchFamily="18" charset="0"/>
                  </a:endParaRPr>
                </a:p>
                <a:p>
                  <a:endParaRPr lang="en-US" altLang="es-ES" sz="2400" b="0" u="none" dirty="0">
                    <a:solidFill>
                      <a:schemeClr val="tx1"/>
                    </a:solidFill>
                    <a:latin typeface="Times New Roman" pitchFamily="18" charset="0"/>
                  </a:endParaRPr>
                </a:p>
              </p:txBody>
            </p:sp>
            <p:sp>
              <p:nvSpPr>
                <p:cNvPr id="35884" name="Rectangle 185"/>
                <p:cNvSpPr>
                  <a:spLocks noChangeArrowheads="1"/>
                </p:cNvSpPr>
                <p:nvPr/>
              </p:nvSpPr>
              <p:spPr bwMode="auto">
                <a:xfrm>
                  <a:off x="2416" y="144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sp>
          <p:nvSpPr>
            <p:cNvPr id="35858" name="Rectangle 188"/>
            <p:cNvSpPr>
              <a:spLocks noChangeArrowheads="1"/>
            </p:cNvSpPr>
            <p:nvPr/>
          </p:nvSpPr>
          <p:spPr bwMode="auto">
            <a:xfrm>
              <a:off x="-3" y="-3"/>
              <a:ext cx="3631" cy="1926"/>
            </a:xfrm>
            <a:prstGeom prst="rect">
              <a:avLst/>
            </a:prstGeom>
            <a:noFill/>
            <a:ln w="9525">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sp>
        <p:nvSpPr>
          <p:cNvPr id="35855" name="Rectangle 191"/>
          <p:cNvSpPr>
            <a:spLocks noChangeArrowheads="1"/>
          </p:cNvSpPr>
          <p:nvPr/>
        </p:nvSpPr>
        <p:spPr bwMode="auto">
          <a:xfrm>
            <a:off x="2051720" y="4688309"/>
            <a:ext cx="733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algn="ctr" eaLnBrk="1" hangingPunct="1"/>
            <a:r>
              <a:rPr lang="en-US" altLang="es-ES" u="none" dirty="0" err="1">
                <a:solidFill>
                  <a:schemeClr val="tx1"/>
                </a:solidFill>
                <a:latin typeface="Times New Roman" pitchFamily="18" charset="0"/>
                <a:cs typeface="Times New Roman" pitchFamily="18" charset="0"/>
              </a:rPr>
              <a:t>mata</a:t>
            </a:r>
            <a:endParaRPr lang="en-US" altLang="es-ES" u="none" dirty="0">
              <a:solidFill>
                <a:schemeClr val="tx1"/>
              </a:solidFill>
              <a:latin typeface="Times New Roman" pitchFamily="18" charset="0"/>
              <a:cs typeface="Times New Roman" pitchFamily="18" charset="0"/>
            </a:endParaRPr>
          </a:p>
        </p:txBody>
      </p:sp>
      <p:sp>
        <p:nvSpPr>
          <p:cNvPr id="92" name="91 Marcador de número de diapositiva"/>
          <p:cNvSpPr>
            <a:spLocks noGrp="1"/>
          </p:cNvSpPr>
          <p:nvPr>
            <p:ph type="sldNum" sz="quarter" idx="12"/>
          </p:nvPr>
        </p:nvSpPr>
        <p:spPr/>
        <p:txBody>
          <a:bodyPr/>
          <a:lstStyle/>
          <a:p>
            <a:pPr>
              <a:defRPr/>
            </a:pPr>
            <a:fld id="{D4C8BA9B-B0B6-4C00-942E-EB8CB3F7760F}" type="slidenum">
              <a:rPr lang="es-ES"/>
              <a:pPr>
                <a:defRPr/>
              </a:pPr>
              <a:t>36</a:t>
            </a:fld>
            <a:endParaRPr lang="es-ES"/>
          </a:p>
        </p:txBody>
      </p:sp>
    </p:spTree>
    <p:extLst>
      <p:ext uri="{BB962C8B-B14F-4D97-AF65-F5344CB8AC3E}">
        <p14:creationId xmlns:p14="http://schemas.microsoft.com/office/powerpoint/2010/main" xmlns="" val="123505361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ES" altLang="es-ES" sz="2800" b="1" dirty="0" smtClean="0">
                <a:solidFill>
                  <a:srgbClr val="0033CC"/>
                </a:solidFill>
                <a:cs typeface="Times New Roman" pitchFamily="18" charset="0"/>
              </a:rPr>
              <a:t>10. - RODEA PALABRAS EN BASE A LAS SILABAS PROPUESTAS </a:t>
            </a:r>
          </a:p>
        </p:txBody>
      </p:sp>
      <p:pic>
        <p:nvPicPr>
          <p:cNvPr id="36867"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51520" y="1268760"/>
            <a:ext cx="8712968" cy="5445224"/>
          </a:xfrm>
        </p:spPr>
      </p:pic>
      <p:sp>
        <p:nvSpPr>
          <p:cNvPr id="6" name="5 Marcador de número de diapositiva"/>
          <p:cNvSpPr>
            <a:spLocks noGrp="1"/>
          </p:cNvSpPr>
          <p:nvPr>
            <p:ph type="sldNum" sz="quarter" idx="12"/>
          </p:nvPr>
        </p:nvSpPr>
        <p:spPr/>
        <p:txBody>
          <a:bodyPr/>
          <a:lstStyle/>
          <a:p>
            <a:pPr>
              <a:defRPr/>
            </a:pPr>
            <a:fld id="{4473AE98-9D1D-4736-B6BD-DBA843463D66}" type="slidenum">
              <a:rPr lang="es-ES"/>
              <a:pPr>
                <a:defRPr/>
              </a:pPr>
              <a:t>37</a:t>
            </a:fld>
            <a:endParaRPr lang="es-ES"/>
          </a:p>
        </p:txBody>
      </p:sp>
    </p:spTree>
    <p:extLst>
      <p:ext uri="{BB962C8B-B14F-4D97-AF65-F5344CB8AC3E}">
        <p14:creationId xmlns:p14="http://schemas.microsoft.com/office/powerpoint/2010/main" xmlns="" val="133455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solidFill>
            <a:schemeClr val="accent1">
              <a:lumMod val="40000"/>
              <a:lumOff val="60000"/>
            </a:schemeClr>
          </a:solidFill>
        </p:spPr>
        <p:txBody>
          <a:bodyPr>
            <a:normAutofit fontScale="90000"/>
          </a:bodyPr>
          <a:lstStyle/>
          <a:p>
            <a:r>
              <a:rPr lang="es-MX" b="1" dirty="0" smtClean="0">
                <a:solidFill>
                  <a:srgbClr val="0033CC"/>
                </a:solidFill>
              </a:rPr>
              <a:t>11.- Redondea las palabras repetidas</a:t>
            </a:r>
            <a:endParaRPr lang="es-MX" b="1" dirty="0">
              <a:solidFill>
                <a:srgbClr val="0033CC"/>
              </a:solidFill>
            </a:endParaRPr>
          </a:p>
        </p:txBody>
      </p:sp>
      <p:sp>
        <p:nvSpPr>
          <p:cNvPr id="5" name="4 Rectángulo"/>
          <p:cNvSpPr/>
          <p:nvPr/>
        </p:nvSpPr>
        <p:spPr>
          <a:xfrm>
            <a:off x="611560" y="1772816"/>
            <a:ext cx="8064896" cy="37444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es-MX" dirty="0" smtClean="0">
                <a:solidFill>
                  <a:schemeClr val="tx1"/>
                </a:solidFill>
              </a:rPr>
              <a:t>1</a:t>
            </a:r>
            <a:r>
              <a:rPr lang="es-MX" sz="2400" dirty="0" smtClean="0">
                <a:solidFill>
                  <a:schemeClr val="tx1"/>
                </a:solidFill>
              </a:rPr>
              <a:t>.- moto, toma, moto, temo</a:t>
            </a:r>
          </a:p>
          <a:p>
            <a:pPr marL="342900" indent="-342900" algn="just"/>
            <a:endParaRPr lang="es-MX" sz="2400" dirty="0" smtClean="0">
              <a:solidFill>
                <a:schemeClr val="tx1"/>
              </a:solidFill>
            </a:endParaRPr>
          </a:p>
          <a:p>
            <a:pPr marL="342900" indent="-342900" algn="just"/>
            <a:r>
              <a:rPr lang="es-MX" sz="2400" dirty="0" smtClean="0">
                <a:solidFill>
                  <a:schemeClr val="tx1"/>
                </a:solidFill>
              </a:rPr>
              <a:t>2.- Tomate, Mateo, mote, tomate</a:t>
            </a:r>
          </a:p>
          <a:p>
            <a:pPr marL="342900" indent="-342900" algn="just"/>
            <a:endParaRPr lang="es-MX" sz="2400" dirty="0" smtClean="0">
              <a:solidFill>
                <a:schemeClr val="tx1"/>
              </a:solidFill>
            </a:endParaRPr>
          </a:p>
          <a:p>
            <a:pPr marL="342900" indent="-342900" algn="just"/>
            <a:r>
              <a:rPr lang="es-MX" sz="2400" dirty="0" smtClean="0">
                <a:solidFill>
                  <a:schemeClr val="tx1"/>
                </a:solidFill>
              </a:rPr>
              <a:t>3.-  Timo, mata, matute, mata </a:t>
            </a:r>
          </a:p>
          <a:p>
            <a:pPr marL="342900" indent="-342900" algn="just"/>
            <a:endParaRPr lang="es-MX" sz="2400" dirty="0" smtClean="0">
              <a:solidFill>
                <a:schemeClr val="tx1"/>
              </a:solidFill>
            </a:endParaRPr>
          </a:p>
          <a:p>
            <a:pPr marL="342900" indent="-342900" algn="just"/>
            <a:r>
              <a:rPr lang="es-MX" sz="2400" dirty="0" smtClean="0">
                <a:solidFill>
                  <a:schemeClr val="tx1"/>
                </a:solidFill>
              </a:rPr>
              <a:t>4.-  Ama, ete, matute, ama, tema </a:t>
            </a:r>
            <a:endParaRPr lang="es-MX" sz="2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solidFill>
            <a:schemeClr val="accent1">
              <a:lumMod val="40000"/>
              <a:lumOff val="60000"/>
            </a:schemeClr>
          </a:solidFill>
        </p:spPr>
        <p:txBody>
          <a:bodyPr/>
          <a:lstStyle/>
          <a:p>
            <a:r>
              <a:rPr lang="es-MX" b="1" dirty="0" smtClean="0">
                <a:solidFill>
                  <a:srgbClr val="0033CC"/>
                </a:solidFill>
              </a:rPr>
              <a:t>12.- Clasifica.</a:t>
            </a:r>
            <a:endParaRPr lang="es-MX" b="1" dirty="0">
              <a:solidFill>
                <a:srgbClr val="0033CC"/>
              </a:solidFill>
            </a:endParaRPr>
          </a:p>
        </p:txBody>
      </p:sp>
      <p:sp>
        <p:nvSpPr>
          <p:cNvPr id="4" name="3 Rectángulo"/>
          <p:cNvSpPr/>
          <p:nvPr/>
        </p:nvSpPr>
        <p:spPr>
          <a:xfrm>
            <a:off x="2555776" y="1484784"/>
            <a:ext cx="4248472" cy="19442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rPr>
              <a:t>Tomate – matute – mama – tita  </a:t>
            </a:r>
          </a:p>
          <a:p>
            <a:pPr algn="just"/>
            <a:r>
              <a:rPr lang="es-MX" sz="2400" dirty="0" smtClean="0">
                <a:solidFill>
                  <a:schemeClr val="tx1"/>
                </a:solidFill>
              </a:rPr>
              <a:t>tata – tota – timo – mote – mota  </a:t>
            </a:r>
          </a:p>
          <a:p>
            <a:pPr algn="just"/>
            <a:r>
              <a:rPr lang="es-MX" sz="2400" dirty="0" smtClean="0">
                <a:solidFill>
                  <a:schemeClr val="tx1"/>
                </a:solidFill>
              </a:rPr>
              <a:t>Mateo – momia – tima – tema </a:t>
            </a:r>
            <a:endParaRPr lang="es-MX" sz="2400" dirty="0">
              <a:solidFill>
                <a:schemeClr val="tx1"/>
              </a:solidFill>
            </a:endParaRPr>
          </a:p>
        </p:txBody>
      </p:sp>
      <p:graphicFrame>
        <p:nvGraphicFramePr>
          <p:cNvPr id="5" name="4 Tabla"/>
          <p:cNvGraphicFramePr>
            <a:graphicFrameLocks noGrp="1"/>
          </p:cNvGraphicFramePr>
          <p:nvPr/>
        </p:nvGraphicFramePr>
        <p:xfrm>
          <a:off x="1524000" y="3745840"/>
          <a:ext cx="6096000" cy="2347456"/>
        </p:xfrm>
        <a:graphic>
          <a:graphicData uri="http://schemas.openxmlformats.org/drawingml/2006/table">
            <a:tbl>
              <a:tblPr firstRow="1" bandRow="1">
                <a:tableStyleId>{5C22544A-7EE6-4342-B048-85BDC9FD1C3A}</a:tableStyleId>
              </a:tblPr>
              <a:tblGrid>
                <a:gridCol w="2032000"/>
                <a:gridCol w="2032000"/>
                <a:gridCol w="2032000"/>
              </a:tblGrid>
              <a:tr h="683725">
                <a:tc>
                  <a:txBody>
                    <a:bodyPr/>
                    <a:lstStyle/>
                    <a:p>
                      <a:pPr algn="ctr"/>
                      <a:r>
                        <a:rPr lang="es-MX" sz="2400" dirty="0" err="1" smtClean="0"/>
                        <a:t>ma</a:t>
                      </a:r>
                      <a:endParaRPr lang="es-MX" sz="2400" dirty="0"/>
                    </a:p>
                  </a:txBody>
                  <a:tcPr/>
                </a:tc>
                <a:tc>
                  <a:txBody>
                    <a:bodyPr/>
                    <a:lstStyle/>
                    <a:p>
                      <a:pPr algn="ctr"/>
                      <a:r>
                        <a:rPr lang="es-MX" sz="2400" dirty="0" smtClean="0"/>
                        <a:t>ti </a:t>
                      </a:r>
                      <a:endParaRPr lang="es-MX" sz="2400" dirty="0"/>
                    </a:p>
                  </a:txBody>
                  <a:tcPr/>
                </a:tc>
                <a:tc>
                  <a:txBody>
                    <a:bodyPr/>
                    <a:lstStyle/>
                    <a:p>
                      <a:pPr algn="ctr"/>
                      <a:r>
                        <a:rPr lang="es-MX" sz="2400" dirty="0" err="1" smtClean="0"/>
                        <a:t>mo</a:t>
                      </a:r>
                      <a:endParaRPr lang="es-MX" sz="2400" dirty="0"/>
                    </a:p>
                  </a:txBody>
                  <a:tcPr/>
                </a:tc>
              </a:tr>
              <a:tr h="554577">
                <a:tc>
                  <a:txBody>
                    <a:bodyPr/>
                    <a:lstStyle/>
                    <a:p>
                      <a:endParaRPr lang="es-MX"/>
                    </a:p>
                  </a:txBody>
                  <a:tcPr/>
                </a:tc>
                <a:tc>
                  <a:txBody>
                    <a:bodyPr/>
                    <a:lstStyle/>
                    <a:p>
                      <a:endParaRPr lang="es-MX" dirty="0"/>
                    </a:p>
                  </a:txBody>
                  <a:tcPr/>
                </a:tc>
                <a:tc>
                  <a:txBody>
                    <a:bodyPr/>
                    <a:lstStyle/>
                    <a:p>
                      <a:endParaRPr lang="es-MX" dirty="0"/>
                    </a:p>
                  </a:txBody>
                  <a:tcPr/>
                </a:tc>
              </a:tr>
              <a:tr h="554577">
                <a:tc>
                  <a:txBody>
                    <a:bodyPr/>
                    <a:lstStyle/>
                    <a:p>
                      <a:endParaRPr lang="es-MX"/>
                    </a:p>
                  </a:txBody>
                  <a:tcPr/>
                </a:tc>
                <a:tc>
                  <a:txBody>
                    <a:bodyPr/>
                    <a:lstStyle/>
                    <a:p>
                      <a:endParaRPr lang="es-MX"/>
                    </a:p>
                  </a:txBody>
                  <a:tcPr/>
                </a:tc>
                <a:tc>
                  <a:txBody>
                    <a:bodyPr/>
                    <a:lstStyle/>
                    <a:p>
                      <a:endParaRPr lang="es-MX"/>
                    </a:p>
                  </a:txBody>
                  <a:tcPr/>
                </a:tc>
              </a:tr>
              <a:tr h="554577">
                <a:tc>
                  <a:txBody>
                    <a:bodyPr/>
                    <a:lstStyle/>
                    <a:p>
                      <a:endParaRPr lang="es-MX"/>
                    </a:p>
                  </a:txBody>
                  <a:tcPr/>
                </a:tc>
                <a:tc>
                  <a:txBody>
                    <a:bodyPr/>
                    <a:lstStyle/>
                    <a:p>
                      <a:endParaRPr lang="es-MX"/>
                    </a:p>
                  </a:txBody>
                  <a:tcPr/>
                </a:tc>
                <a:tc>
                  <a:txBody>
                    <a:bodyPr/>
                    <a:lstStyle/>
                    <a:p>
                      <a:endParaRPr lang="es-MX"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066800" y="533400"/>
            <a:ext cx="7620000" cy="831850"/>
          </a:xfrm>
        </p:spPr>
        <p:txBody>
          <a:bodyPr/>
          <a:lstStyle/>
          <a:p>
            <a:pPr eaLnBrk="1" hangingPunct="1"/>
            <a:r>
              <a:rPr lang="es-ES" sz="3200" b="1" dirty="0" smtClean="0">
                <a:solidFill>
                  <a:srgbClr val="0033CC"/>
                </a:solidFill>
              </a:rPr>
              <a:t>OTRAS NECESIDADES</a:t>
            </a:r>
            <a:r>
              <a:rPr lang="es-ES" sz="3600" b="1" dirty="0" smtClean="0">
                <a:solidFill>
                  <a:srgbClr val="0033CC"/>
                </a:solidFill>
              </a:rPr>
              <a:t> </a:t>
            </a:r>
          </a:p>
        </p:txBody>
      </p:sp>
      <p:sp>
        <p:nvSpPr>
          <p:cNvPr id="201731" name="Rectangle 3"/>
          <p:cNvSpPr>
            <a:spLocks noGrp="1" noChangeArrowheads="1"/>
          </p:cNvSpPr>
          <p:nvPr>
            <p:ph type="body" idx="1"/>
          </p:nvPr>
        </p:nvSpPr>
        <p:spPr/>
        <p:txBody>
          <a:bodyPr/>
          <a:lstStyle/>
          <a:p>
            <a:pPr eaLnBrk="1" hangingPunct="1">
              <a:lnSpc>
                <a:spcPct val="90000"/>
              </a:lnSpc>
              <a:buFont typeface="Wingdings" pitchFamily="2" charset="2"/>
              <a:buChar char="§"/>
            </a:pPr>
            <a:r>
              <a:rPr lang="es-ES_tradnl" sz="2800" dirty="0" smtClean="0">
                <a:solidFill>
                  <a:srgbClr val="111117"/>
                </a:solidFill>
              </a:rPr>
              <a:t>Alojamiento / vivienda</a:t>
            </a:r>
          </a:p>
          <a:p>
            <a:pPr eaLnBrk="1" hangingPunct="1">
              <a:lnSpc>
                <a:spcPct val="90000"/>
              </a:lnSpc>
              <a:buFont typeface="Wingdings" pitchFamily="2" charset="2"/>
              <a:buChar char="§"/>
            </a:pPr>
            <a:r>
              <a:rPr lang="es-ES_tradnl" sz="2800" b="1" dirty="0" smtClean="0">
                <a:solidFill>
                  <a:srgbClr val="111117"/>
                </a:solidFill>
              </a:rPr>
              <a:t>Situación de irregularidad legal </a:t>
            </a:r>
            <a:r>
              <a:rPr lang="es-ES_tradnl" sz="2800" dirty="0" smtClean="0">
                <a:solidFill>
                  <a:srgbClr val="111117"/>
                </a:solidFill>
              </a:rPr>
              <a:t>en cuanto a su documentación.</a:t>
            </a:r>
          </a:p>
          <a:p>
            <a:pPr eaLnBrk="1" hangingPunct="1">
              <a:lnSpc>
                <a:spcPct val="90000"/>
              </a:lnSpc>
              <a:buFont typeface="Wingdings" pitchFamily="2" charset="2"/>
              <a:buChar char="§"/>
            </a:pPr>
            <a:r>
              <a:rPr lang="es-ES_tradnl" sz="2800" dirty="0" smtClean="0">
                <a:solidFill>
                  <a:srgbClr val="111117"/>
                </a:solidFill>
              </a:rPr>
              <a:t>Laborales</a:t>
            </a:r>
          </a:p>
          <a:p>
            <a:pPr eaLnBrk="1" hangingPunct="1">
              <a:lnSpc>
                <a:spcPct val="90000"/>
              </a:lnSpc>
              <a:buFont typeface="Wingdings" pitchFamily="2" charset="2"/>
              <a:buChar char="§"/>
            </a:pPr>
            <a:r>
              <a:rPr lang="es-ES_tradnl" sz="2800" dirty="0" smtClean="0">
                <a:solidFill>
                  <a:srgbClr val="111117"/>
                </a:solidFill>
              </a:rPr>
              <a:t>Religiosas</a:t>
            </a:r>
          </a:p>
          <a:p>
            <a:pPr eaLnBrk="1" hangingPunct="1">
              <a:lnSpc>
                <a:spcPct val="90000"/>
              </a:lnSpc>
              <a:buFont typeface="Wingdings" pitchFamily="2" charset="2"/>
              <a:buChar char="§"/>
            </a:pPr>
            <a:r>
              <a:rPr lang="es-ES_tradnl" sz="2800" dirty="0" smtClean="0">
                <a:solidFill>
                  <a:srgbClr val="111117"/>
                </a:solidFill>
              </a:rPr>
              <a:t>Conocimiento del entorno y los recursos.</a:t>
            </a:r>
          </a:p>
          <a:p>
            <a:pPr eaLnBrk="1" hangingPunct="1">
              <a:lnSpc>
                <a:spcPct val="90000"/>
              </a:lnSpc>
              <a:buFont typeface="Wingdings" pitchFamily="2" charset="2"/>
              <a:buChar char="§"/>
            </a:pPr>
            <a:r>
              <a:rPr lang="es-ES_tradnl" sz="2800" dirty="0" smtClean="0">
                <a:solidFill>
                  <a:srgbClr val="111117"/>
                </a:solidFill>
              </a:rPr>
              <a:t>Tramitación de documentación y asesoramiento </a:t>
            </a:r>
          </a:p>
          <a:p>
            <a:pPr eaLnBrk="1" hangingPunct="1">
              <a:lnSpc>
                <a:spcPct val="90000"/>
              </a:lnSpc>
              <a:buFont typeface="Wingdings" pitchFamily="2" charset="2"/>
              <a:buChar char="§"/>
            </a:pPr>
            <a:r>
              <a:rPr lang="es-ES_tradnl" sz="2800" dirty="0" smtClean="0">
                <a:solidFill>
                  <a:srgbClr val="111117"/>
                </a:solidFill>
              </a:rPr>
              <a:t>En determinados casos sanitarias</a:t>
            </a:r>
            <a:endParaRPr lang="es-ES" sz="2800" dirty="0" smtClean="0">
              <a:solidFill>
                <a:srgbClr val="11111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additive="base">
                                        <p:cTn id="7" dur="500" fill="hold"/>
                                        <p:tgtEl>
                                          <p:spTgt spid="201730"/>
                                        </p:tgtEl>
                                        <p:attrNameLst>
                                          <p:attrName>ppt_x</p:attrName>
                                        </p:attrNameLst>
                                      </p:cBhvr>
                                      <p:tavLst>
                                        <p:tav tm="0">
                                          <p:val>
                                            <p:strVal val="0-#ppt_w/2"/>
                                          </p:val>
                                        </p:tav>
                                        <p:tav tm="100000">
                                          <p:val>
                                            <p:strVal val="#ppt_x"/>
                                          </p:val>
                                        </p:tav>
                                      </p:tavLst>
                                    </p:anim>
                                    <p:anim calcmode="lin" valueType="num">
                                      <p:cBhvr additive="base">
                                        <p:cTn id="8" dur="500" fill="hold"/>
                                        <p:tgtEl>
                                          <p:spTgt spid="2017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01731">
                                            <p:txEl>
                                              <p:pRg st="0" end="0"/>
                                            </p:txEl>
                                          </p:spTgt>
                                        </p:tgtEl>
                                        <p:attrNameLst>
                                          <p:attrName>style.visibility</p:attrName>
                                        </p:attrNameLst>
                                      </p:cBhvr>
                                      <p:to>
                                        <p:strVal val="visible"/>
                                      </p:to>
                                    </p:set>
                                    <p:animEffect transition="in" filter="box(in)">
                                      <p:cBhvr>
                                        <p:cTn id="13" dur="500"/>
                                        <p:tgtEl>
                                          <p:spTgt spid="2017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01731">
                                            <p:txEl>
                                              <p:pRg st="1" end="1"/>
                                            </p:txEl>
                                          </p:spTgt>
                                        </p:tgtEl>
                                        <p:attrNameLst>
                                          <p:attrName>style.visibility</p:attrName>
                                        </p:attrNameLst>
                                      </p:cBhvr>
                                      <p:to>
                                        <p:strVal val="visible"/>
                                      </p:to>
                                    </p:set>
                                    <p:animEffect transition="in" filter="box(in)">
                                      <p:cBhvr>
                                        <p:cTn id="18" dur="500"/>
                                        <p:tgtEl>
                                          <p:spTgt spid="201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1731">
                                            <p:txEl>
                                              <p:pRg st="2" end="2"/>
                                            </p:txEl>
                                          </p:spTgt>
                                        </p:tgtEl>
                                        <p:attrNameLst>
                                          <p:attrName>style.visibility</p:attrName>
                                        </p:attrNameLst>
                                      </p:cBhvr>
                                      <p:to>
                                        <p:strVal val="visible"/>
                                      </p:to>
                                    </p:set>
                                    <p:animEffect transition="in" filter="box(in)">
                                      <p:cBhvr>
                                        <p:cTn id="23" dur="500"/>
                                        <p:tgtEl>
                                          <p:spTgt spid="2017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01731">
                                            <p:txEl>
                                              <p:pRg st="3" end="3"/>
                                            </p:txEl>
                                          </p:spTgt>
                                        </p:tgtEl>
                                        <p:attrNameLst>
                                          <p:attrName>style.visibility</p:attrName>
                                        </p:attrNameLst>
                                      </p:cBhvr>
                                      <p:to>
                                        <p:strVal val="visible"/>
                                      </p:to>
                                    </p:set>
                                    <p:animEffect transition="in" filter="box(in)">
                                      <p:cBhvr>
                                        <p:cTn id="28" dur="500"/>
                                        <p:tgtEl>
                                          <p:spTgt spid="20173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1731">
                                            <p:txEl>
                                              <p:pRg st="4" end="4"/>
                                            </p:txEl>
                                          </p:spTgt>
                                        </p:tgtEl>
                                        <p:attrNameLst>
                                          <p:attrName>style.visibility</p:attrName>
                                        </p:attrNameLst>
                                      </p:cBhvr>
                                      <p:to>
                                        <p:strVal val="visible"/>
                                      </p:to>
                                    </p:set>
                                    <p:animEffect transition="in" filter="box(in)">
                                      <p:cBhvr>
                                        <p:cTn id="33" dur="500"/>
                                        <p:tgtEl>
                                          <p:spTgt spid="201731">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01731">
                                            <p:txEl>
                                              <p:pRg st="5" end="5"/>
                                            </p:txEl>
                                          </p:spTgt>
                                        </p:tgtEl>
                                        <p:attrNameLst>
                                          <p:attrName>style.visibility</p:attrName>
                                        </p:attrNameLst>
                                      </p:cBhvr>
                                      <p:to>
                                        <p:strVal val="visible"/>
                                      </p:to>
                                    </p:set>
                                    <p:animEffect transition="in" filter="box(in)">
                                      <p:cBhvr>
                                        <p:cTn id="38" dur="500"/>
                                        <p:tgtEl>
                                          <p:spTgt spid="201731">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01731">
                                            <p:txEl>
                                              <p:pRg st="6" end="6"/>
                                            </p:txEl>
                                          </p:spTgt>
                                        </p:tgtEl>
                                        <p:attrNameLst>
                                          <p:attrName>style.visibility</p:attrName>
                                        </p:attrNameLst>
                                      </p:cBhvr>
                                      <p:to>
                                        <p:strVal val="visible"/>
                                      </p:to>
                                    </p:set>
                                    <p:animEffect transition="in" filter="box(in)">
                                      <p:cBhvr>
                                        <p:cTn id="43" dur="500"/>
                                        <p:tgtEl>
                                          <p:spTgt spid="201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utoUpdateAnimBg="0"/>
      <p:bldP spid="20173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395536" y="1124744"/>
            <a:ext cx="8129339" cy="5256584"/>
          </a:xfrm>
          <a:noFill/>
        </p:spPr>
      </p:pic>
      <p:sp>
        <p:nvSpPr>
          <p:cNvPr id="39938" name="Rectangle 2"/>
          <p:cNvSpPr>
            <a:spLocks noGrp="1" noChangeArrowheads="1"/>
          </p:cNvSpPr>
          <p:nvPr>
            <p:ph type="title"/>
          </p:nvPr>
        </p:nvSpPr>
        <p:spPr>
          <a:xfrm>
            <a:off x="457200" y="274638"/>
            <a:ext cx="8229600" cy="1426170"/>
          </a:xfrm>
          <a:solidFill>
            <a:schemeClr val="accent1">
              <a:lumMod val="20000"/>
              <a:lumOff val="80000"/>
            </a:schemeClr>
          </a:solidFill>
        </p:spPr>
        <p:txBody>
          <a:bodyPr/>
          <a:lstStyle/>
          <a:p>
            <a:pPr eaLnBrk="1" hangingPunct="1"/>
            <a:r>
              <a:rPr lang="es-ES" altLang="es-ES" sz="3200" b="1" dirty="0" smtClean="0">
                <a:solidFill>
                  <a:srgbClr val="0033CC"/>
                </a:solidFill>
              </a:rPr>
              <a:t>13.- COLOCA DEBAJO DE LA PALABRA QUE CORRESPONDA</a:t>
            </a:r>
          </a:p>
        </p:txBody>
      </p:sp>
      <p:sp>
        <p:nvSpPr>
          <p:cNvPr id="6" name="5 Marcador de número de diapositiva"/>
          <p:cNvSpPr>
            <a:spLocks noGrp="1"/>
          </p:cNvSpPr>
          <p:nvPr>
            <p:ph type="sldNum" sz="quarter" idx="12"/>
          </p:nvPr>
        </p:nvSpPr>
        <p:spPr/>
        <p:txBody>
          <a:bodyPr/>
          <a:lstStyle/>
          <a:p>
            <a:pPr>
              <a:defRPr/>
            </a:pPr>
            <a:fld id="{E7A7930D-F0EC-4155-8D1E-FE01F82332B7}" type="slidenum">
              <a:rPr lang="es-ES"/>
              <a:pPr>
                <a:defRPr/>
              </a:pPr>
              <a:t>40</a:t>
            </a:fld>
            <a:endParaRPr lang="es-ES"/>
          </a:p>
        </p:txBody>
      </p:sp>
    </p:spTree>
    <p:extLst>
      <p:ext uri="{BB962C8B-B14F-4D97-AF65-F5344CB8AC3E}">
        <p14:creationId xmlns:p14="http://schemas.microsoft.com/office/powerpoint/2010/main" xmlns="" val="3940017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normAutofit fontScale="90000"/>
          </a:bodyPr>
          <a:lstStyle/>
          <a:p>
            <a:r>
              <a:rPr lang="es-MX" b="1" dirty="0" smtClean="0">
                <a:solidFill>
                  <a:srgbClr val="0033CC"/>
                </a:solidFill>
              </a:rPr>
              <a:t>14.- Redondea las palabras que representa el dibujo y escríbelas.</a:t>
            </a:r>
            <a:endParaRPr lang="es-MX" b="1" dirty="0">
              <a:solidFill>
                <a:srgbClr val="0033CC"/>
              </a:solidFill>
            </a:endParaRPr>
          </a:p>
        </p:txBody>
      </p:sp>
      <p:graphicFrame>
        <p:nvGraphicFramePr>
          <p:cNvPr id="3" name="2 Tabla"/>
          <p:cNvGraphicFramePr>
            <a:graphicFrameLocks noGrp="1"/>
          </p:cNvGraphicFramePr>
          <p:nvPr/>
        </p:nvGraphicFramePr>
        <p:xfrm>
          <a:off x="1524000" y="2388488"/>
          <a:ext cx="6096000" cy="339344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s-MX" dirty="0" smtClean="0"/>
                    </a:p>
                    <a:p>
                      <a:endParaRPr lang="es-MX" dirty="0" smtClean="0"/>
                    </a:p>
                    <a:p>
                      <a:endParaRPr lang="es-MX" dirty="0" smtClean="0"/>
                    </a:p>
                    <a:p>
                      <a:endParaRPr lang="es-MX" dirty="0" smtClean="0"/>
                    </a:p>
                    <a:p>
                      <a:endParaRPr lang="es-MX" dirty="0"/>
                    </a:p>
                  </a:txBody>
                  <a:tcPr/>
                </a:tc>
                <a:tc>
                  <a:txBody>
                    <a:bodyPr/>
                    <a:lstStyle/>
                    <a:p>
                      <a:pPr algn="ctr"/>
                      <a:r>
                        <a:rPr lang="es-MX" sz="2400" dirty="0" smtClean="0"/>
                        <a:t>Tomate – mete –</a:t>
                      </a:r>
                      <a:r>
                        <a:rPr lang="es-MX" sz="2400" baseline="0" dirty="0" smtClean="0"/>
                        <a:t> Mateo – Timoteo -  mata – tomate </a:t>
                      </a:r>
                      <a:endParaRPr lang="es-MX" sz="2400" dirty="0"/>
                    </a:p>
                  </a:txBody>
                  <a:tcPr/>
                </a:tc>
              </a:tr>
              <a:tr h="370840">
                <a:tc>
                  <a:txBody>
                    <a:bodyPr/>
                    <a:lstStyle/>
                    <a:p>
                      <a:endParaRPr lang="es-MX" dirty="0"/>
                    </a:p>
                  </a:txBody>
                  <a:tcPr/>
                </a:tc>
                <a:tc>
                  <a:txBody>
                    <a:bodyPr/>
                    <a:lstStyle/>
                    <a:p>
                      <a:endParaRPr lang="es-MX" dirty="0"/>
                    </a:p>
                  </a:txBody>
                  <a:tcPr/>
                </a:tc>
              </a:tr>
              <a:tr h="370840">
                <a:tc>
                  <a:txBody>
                    <a:bodyPr/>
                    <a:lstStyle/>
                    <a:p>
                      <a:endParaRPr lang="es-MX" dirty="0" smtClean="0"/>
                    </a:p>
                    <a:p>
                      <a:endParaRPr lang="es-MX" dirty="0" smtClean="0"/>
                    </a:p>
                    <a:p>
                      <a:endParaRPr lang="es-MX" dirty="0" smtClean="0"/>
                    </a:p>
                    <a:p>
                      <a:endParaRPr lang="es-MX" dirty="0" smtClean="0"/>
                    </a:p>
                  </a:txBody>
                  <a:tcPr/>
                </a:tc>
                <a:tc>
                  <a:txBody>
                    <a:bodyPr/>
                    <a:lstStyle/>
                    <a:p>
                      <a:pPr algn="ctr"/>
                      <a:r>
                        <a:rPr lang="es-MX" dirty="0" smtClean="0"/>
                        <a:t> </a:t>
                      </a:r>
                      <a:r>
                        <a:rPr lang="es-MX" sz="2400" dirty="0" smtClean="0"/>
                        <a:t>Mateo – temo – teme – momia</a:t>
                      </a:r>
                      <a:r>
                        <a:rPr lang="es-MX" sz="2400" baseline="0" dirty="0" smtClean="0"/>
                        <a:t> – moto  - mote – mota - </a:t>
                      </a:r>
                      <a:endParaRPr lang="es-MX" sz="2400" dirty="0"/>
                    </a:p>
                  </a:txBody>
                  <a:tcPr/>
                </a:tc>
              </a:tr>
              <a:tr h="370840">
                <a:tc>
                  <a:txBody>
                    <a:bodyPr/>
                    <a:lstStyle/>
                    <a:p>
                      <a:endParaRPr lang="es-MX"/>
                    </a:p>
                  </a:txBody>
                  <a:tcPr/>
                </a:tc>
                <a:tc>
                  <a:txBody>
                    <a:bodyPr/>
                    <a:lstStyle/>
                    <a:p>
                      <a:endParaRPr lang="es-MX" dirty="0"/>
                    </a:p>
                  </a:txBody>
                  <a:tcPr/>
                </a:tc>
              </a:tr>
            </a:tbl>
          </a:graphicData>
        </a:graphic>
      </p:graphicFrame>
      <p:pic>
        <p:nvPicPr>
          <p:cNvPr id="6" name="Picture 4" descr="http://mypage.bluewin.ch/pallez/files/tomate.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2123728" y="2564904"/>
            <a:ext cx="1984328" cy="115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4365104"/>
            <a:ext cx="1748642" cy="1038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147248" cy="1156990"/>
          </a:xfrm>
          <a:solidFill>
            <a:schemeClr val="accent1">
              <a:lumMod val="20000"/>
              <a:lumOff val="80000"/>
            </a:schemeClr>
          </a:solidFill>
        </p:spPr>
        <p:txBody>
          <a:bodyPr>
            <a:normAutofit fontScale="90000"/>
          </a:bodyPr>
          <a:lstStyle/>
          <a:p>
            <a:r>
              <a:rPr lang="es-MX" b="1" dirty="0" smtClean="0">
                <a:solidFill>
                  <a:srgbClr val="0033CC"/>
                </a:solidFill>
              </a:rPr>
              <a:t>15.- Rodea en cada línea la palabra que oyes </a:t>
            </a:r>
            <a:endParaRPr lang="es-MX" b="1" dirty="0">
              <a:solidFill>
                <a:srgbClr val="0033CC"/>
              </a:solidFill>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611560" y="1844824"/>
            <a:ext cx="7992888" cy="4114800"/>
          </a:xfrm>
          <a:prstGeom prst="rect">
            <a:avLst/>
          </a:prstGeom>
        </p:spPr>
      </p:pic>
      <p:sp>
        <p:nvSpPr>
          <p:cNvPr id="4" name="3 Elipse"/>
          <p:cNvSpPr/>
          <p:nvPr/>
        </p:nvSpPr>
        <p:spPr>
          <a:xfrm>
            <a:off x="467544" y="1628800"/>
            <a:ext cx="1152128" cy="720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lstStyle/>
          <a:p>
            <a:r>
              <a:rPr lang="es-MX" b="1" dirty="0" smtClean="0">
                <a:solidFill>
                  <a:srgbClr val="0033CC"/>
                </a:solidFill>
              </a:rPr>
              <a:t>16.- Saca </a:t>
            </a:r>
            <a:endParaRPr lang="es-MX" b="1" dirty="0">
              <a:solidFill>
                <a:srgbClr val="0033CC"/>
              </a:solidFill>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67544" y="1752600"/>
            <a:ext cx="8352928" cy="4628728"/>
          </a:xfrm>
          <a:prstGeom prst="rect">
            <a:avLst/>
          </a:prstGeom>
          <a:noFill/>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17233">
            <a:off x="530247" y="936740"/>
            <a:ext cx="2229833" cy="1274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85775" y="404664"/>
            <a:ext cx="8172450" cy="5838974"/>
          </a:xfrm>
          <a:prstGeom prst="rect">
            <a:avLst/>
          </a:prstGeom>
          <a:noFill/>
          <a:ln w="9525">
            <a:noFill/>
            <a:miter lim="800000"/>
            <a:headEnd/>
            <a:tailEnd/>
          </a:ln>
        </p:spPr>
      </p:pic>
      <p:sp>
        <p:nvSpPr>
          <p:cNvPr id="2" name="1 Título"/>
          <p:cNvSpPr>
            <a:spLocks noGrp="1"/>
          </p:cNvSpPr>
          <p:nvPr>
            <p:ph type="title"/>
          </p:nvPr>
        </p:nvSpPr>
        <p:spPr>
          <a:xfrm>
            <a:off x="323528" y="274638"/>
            <a:ext cx="8363272" cy="1282154"/>
          </a:xfrm>
          <a:solidFill>
            <a:schemeClr val="accent1">
              <a:lumMod val="20000"/>
              <a:lumOff val="80000"/>
            </a:schemeClr>
          </a:solidFill>
        </p:spPr>
        <p:txBody>
          <a:bodyPr>
            <a:normAutofit fontScale="90000"/>
          </a:bodyPr>
          <a:lstStyle/>
          <a:p>
            <a:r>
              <a:rPr lang="es-MX" b="1" dirty="0" smtClean="0">
                <a:solidFill>
                  <a:srgbClr val="0033CC"/>
                </a:solidFill>
              </a:rPr>
              <a:t>17.- Composición de palabras con nuevo fonema</a:t>
            </a:r>
            <a:endParaRPr lang="es-MX" b="1" dirty="0">
              <a:solidFill>
                <a:srgbClr val="0033CC"/>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chemeClr val="accent1">
              <a:lumMod val="20000"/>
              <a:lumOff val="80000"/>
            </a:schemeClr>
          </a:solidFill>
        </p:spPr>
        <p:txBody>
          <a:bodyPr>
            <a:normAutofit fontScale="90000"/>
          </a:bodyPr>
          <a:lstStyle/>
          <a:p>
            <a:pPr eaLnBrk="1" hangingPunct="1"/>
            <a:r>
              <a:rPr lang="es-ES" altLang="es-ES" sz="3100" b="1" dirty="0" smtClean="0">
                <a:solidFill>
                  <a:srgbClr val="0033CC"/>
                </a:solidFill>
                <a:cs typeface="Times New Roman" pitchFamily="18" charset="0"/>
              </a:rPr>
              <a:t>18.- COMPLETA LAS PALABRAS EN BASE A LAS SILABAS PROPUESTAS</a:t>
            </a:r>
            <a:r>
              <a:rPr lang="es-ES" altLang="es-ES" sz="3100" b="1" dirty="0" smtClean="0">
                <a:solidFill>
                  <a:schemeClr val="folHlink"/>
                </a:solidFill>
                <a:cs typeface="Times New Roman" pitchFamily="18" charset="0"/>
              </a:rPr>
              <a:t> </a:t>
            </a:r>
            <a:br>
              <a:rPr lang="es-ES" altLang="es-ES" sz="3100" b="1" dirty="0" smtClean="0">
                <a:solidFill>
                  <a:schemeClr val="folHlink"/>
                </a:solidFill>
                <a:cs typeface="Times New Roman" pitchFamily="18" charset="0"/>
              </a:rPr>
            </a:br>
            <a:endParaRPr lang="es-ES" altLang="es-ES" sz="3100" b="1" dirty="0" smtClean="0">
              <a:solidFill>
                <a:schemeClr val="folHlink"/>
              </a:solidFill>
              <a:cs typeface="Times New Roman" pitchFamily="18" charset="0"/>
            </a:endParaRPr>
          </a:p>
        </p:txBody>
      </p:sp>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8088" y="1990725"/>
            <a:ext cx="7467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Marcador de número de diapositiva"/>
          <p:cNvSpPr>
            <a:spLocks noGrp="1"/>
          </p:cNvSpPr>
          <p:nvPr>
            <p:ph type="sldNum" sz="quarter" idx="12"/>
          </p:nvPr>
        </p:nvSpPr>
        <p:spPr/>
        <p:txBody>
          <a:bodyPr/>
          <a:lstStyle/>
          <a:p>
            <a:pPr>
              <a:defRPr/>
            </a:pPr>
            <a:fld id="{024437DB-7631-404C-89FE-08F26FBFE263}" type="slidenum">
              <a:rPr lang="es-ES"/>
              <a:pPr>
                <a:defRPr/>
              </a:pPr>
              <a:t>45</a:t>
            </a:fld>
            <a:endParaRPr lang="es-ES"/>
          </a:p>
        </p:txBody>
      </p:sp>
    </p:spTree>
    <p:extLst>
      <p:ext uri="{BB962C8B-B14F-4D97-AF65-F5344CB8AC3E}">
        <p14:creationId xmlns:p14="http://schemas.microsoft.com/office/powerpoint/2010/main" xmlns="" val="3584612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chemeClr val="accent1">
              <a:lumMod val="20000"/>
              <a:lumOff val="80000"/>
            </a:schemeClr>
          </a:solidFill>
        </p:spPr>
        <p:txBody>
          <a:bodyPr/>
          <a:lstStyle/>
          <a:p>
            <a:pPr eaLnBrk="1" hangingPunct="1"/>
            <a:r>
              <a:rPr lang="es-ES" altLang="es-ES" sz="3200" b="1" dirty="0" smtClean="0">
                <a:solidFill>
                  <a:srgbClr val="0033CC"/>
                </a:solidFill>
              </a:rPr>
              <a:t>19.- RELACIONA COLUMNAS</a:t>
            </a:r>
          </a:p>
        </p:txBody>
      </p:sp>
      <p:pic>
        <p:nvPicPr>
          <p:cNvPr id="38915"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07504" y="1268760"/>
            <a:ext cx="8903368" cy="5328592"/>
          </a:xfrm>
          <a:noFill/>
        </p:spPr>
      </p:pic>
      <p:sp>
        <p:nvSpPr>
          <p:cNvPr id="6" name="5 Marcador de número de diapositiva"/>
          <p:cNvSpPr>
            <a:spLocks noGrp="1"/>
          </p:cNvSpPr>
          <p:nvPr>
            <p:ph type="sldNum" sz="quarter" idx="12"/>
          </p:nvPr>
        </p:nvSpPr>
        <p:spPr/>
        <p:txBody>
          <a:bodyPr/>
          <a:lstStyle/>
          <a:p>
            <a:pPr>
              <a:defRPr/>
            </a:pPr>
            <a:fld id="{67FEB778-2518-44FB-BA73-7D225C729383}" type="slidenum">
              <a:rPr lang="es-ES"/>
              <a:pPr>
                <a:defRPr/>
              </a:pPr>
              <a:t>46</a:t>
            </a:fld>
            <a:endParaRPr lang="es-ES"/>
          </a:p>
        </p:txBody>
      </p:sp>
    </p:spTree>
    <p:extLst>
      <p:ext uri="{BB962C8B-B14F-4D97-AF65-F5344CB8AC3E}">
        <p14:creationId xmlns:p14="http://schemas.microsoft.com/office/powerpoint/2010/main" xmlns="" val="37631938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9552" y="188640"/>
            <a:ext cx="8003232" cy="1143000"/>
          </a:xfrm>
          <a:solidFill>
            <a:schemeClr val="accent1">
              <a:lumMod val="40000"/>
              <a:lumOff val="60000"/>
            </a:schemeClr>
          </a:solidFill>
        </p:spPr>
        <p:txBody>
          <a:bodyPr/>
          <a:lstStyle/>
          <a:p>
            <a:pPr eaLnBrk="1" hangingPunct="1"/>
            <a:r>
              <a:rPr lang="es-ES" altLang="es-ES" sz="3200" b="1" dirty="0" smtClean="0">
                <a:solidFill>
                  <a:srgbClr val="0033CC"/>
                </a:solidFill>
              </a:rPr>
              <a:t>20.- RELACIONAR LA PALABRA CON SU DIBUJO</a:t>
            </a:r>
          </a:p>
        </p:txBody>
      </p:sp>
      <p:sp>
        <p:nvSpPr>
          <p:cNvPr id="43011" name="Rectangle 3"/>
          <p:cNvSpPr>
            <a:spLocks noGrp="1" noChangeArrowheads="1"/>
          </p:cNvSpPr>
          <p:nvPr>
            <p:ph type="body" sz="half" idx="1"/>
          </p:nvPr>
        </p:nvSpPr>
        <p:spPr/>
        <p:txBody>
          <a:bodyPr/>
          <a:lstStyle/>
          <a:p>
            <a:pPr eaLnBrk="1" hangingPunct="1"/>
            <a:r>
              <a:rPr lang="es-ES" altLang="es-ES" sz="2800" smtClean="0"/>
              <a:t>toto</a:t>
            </a:r>
          </a:p>
          <a:p>
            <a:pPr eaLnBrk="1" hangingPunct="1"/>
            <a:r>
              <a:rPr lang="es-ES" altLang="es-ES" sz="2800" smtClean="0"/>
              <a:t>Timoteo</a:t>
            </a:r>
          </a:p>
          <a:p>
            <a:pPr eaLnBrk="1" hangingPunct="1"/>
            <a:r>
              <a:rPr lang="es-ES" altLang="es-ES" sz="2800" smtClean="0"/>
              <a:t>Ato</a:t>
            </a:r>
          </a:p>
          <a:p>
            <a:pPr eaLnBrk="1" hangingPunct="1"/>
            <a:r>
              <a:rPr lang="es-ES" altLang="es-ES" sz="2800" smtClean="0"/>
              <a:t>momia</a:t>
            </a:r>
          </a:p>
        </p:txBody>
      </p:sp>
      <p:pic>
        <p:nvPicPr>
          <p:cNvPr id="43012" name="Picture 7" descr="http://www.americatv.com.pe/mariapiatimoteo/galeria/timoteo.jpg"/>
          <p:cNvPicPr>
            <a:picLocks noGrp="1" noChangeAspect="1" noChangeArrowheads="1"/>
          </p:cNvPicPr>
          <p:nvPr>
            <p:ph type="clipArt" sz="half" idx="2"/>
          </p:nvPr>
        </p:nvPicPr>
        <p:blipFill>
          <a:blip r:embed="rId3" r:link="rId4" cstate="print">
            <a:extLst>
              <a:ext uri="{28A0092B-C50C-407E-A947-70E740481C1C}">
                <a14:useLocalDpi xmlns:a14="http://schemas.microsoft.com/office/drawing/2010/main" xmlns="" val="0"/>
              </a:ext>
            </a:extLst>
          </a:blip>
          <a:srcRect/>
          <a:stretch>
            <a:fillRect/>
          </a:stretch>
        </p:blipFill>
        <p:spPr>
          <a:xfrm>
            <a:off x="5505449" y="2771774"/>
            <a:ext cx="3111509" cy="3105498"/>
          </a:xfrm>
          <a:noFill/>
        </p:spPr>
      </p:pic>
      <p:sp>
        <p:nvSpPr>
          <p:cNvPr id="43013" name="Rectangle 6"/>
          <p:cNvSpPr>
            <a:spLocks noChangeArrowheads="1"/>
          </p:cNvSpPr>
          <p:nvPr/>
        </p:nvSpPr>
        <p:spPr bwMode="auto">
          <a:xfrm>
            <a:off x="3543300" y="26146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3014" name="Rectangle 9"/>
          <p:cNvSpPr>
            <a:spLocks noChangeArrowheads="1"/>
          </p:cNvSpPr>
          <p:nvPr/>
        </p:nvSpPr>
        <p:spPr bwMode="auto">
          <a:xfrm>
            <a:off x="3590925" y="25669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43015" name="Picture 8" descr="http://elseptimosuenyo.blogsome.com/uploads/elseptimosuenyo/atar.JPG"/>
          <p:cNvPicPr>
            <a:picLocks noChangeAspect="1" noChangeArrowheads="1"/>
          </p:cNvPicPr>
          <p:nvPr/>
        </p:nvPicPr>
        <p:blipFill>
          <a:blip r:embed="rId5" r:link="rId6" cstate="print">
            <a:extLst>
              <a:ext uri="{BEBA8EAE-BF5A-486C-A8C5-ECC9F3942E4B}">
                <a14:imgProps xmlns:a14="http://schemas.microsoft.com/office/drawing/2010/main" xmlns="">
                  <a14:imgLayer r:embed="rId7">
                    <a14:imgEffect>
                      <a14:artisticFilmGrain/>
                    </a14:imgEffect>
                  </a14:imgLayer>
                </a14:imgProps>
              </a:ext>
              <a:ext uri="{28A0092B-C50C-407E-A947-70E740481C1C}">
                <a14:useLocalDpi xmlns:a14="http://schemas.microsoft.com/office/drawing/2010/main" xmlns="" val="0"/>
              </a:ext>
            </a:extLst>
          </a:blip>
          <a:srcRect/>
          <a:stretch>
            <a:fillRect/>
          </a:stretch>
        </p:blipFill>
        <p:spPr bwMode="auto">
          <a:xfrm>
            <a:off x="3520109" y="1676400"/>
            <a:ext cx="2404441" cy="21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Rectangle 11"/>
          <p:cNvSpPr>
            <a:spLocks noChangeArrowheads="1"/>
          </p:cNvSpPr>
          <p:nvPr/>
        </p:nvSpPr>
        <p:spPr bwMode="auto">
          <a:xfrm>
            <a:off x="3590925" y="25574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43017" name="Picture 10" descr="http://members.jcom.home.ne.jp/skysuka/cg/toto.jpg"/>
          <p:cNvPicPr>
            <a:picLocks noChangeAspect="1" noChangeArrowheads="1"/>
          </p:cNvPicPr>
          <p:nvPr/>
        </p:nvPicPr>
        <p:blipFill>
          <a:blip r:embed="rId8" r:link="rId9" cstate="print">
            <a:extLst>
              <a:ext uri="{28A0092B-C50C-407E-A947-70E740481C1C}">
                <a14:useLocalDpi xmlns:a14="http://schemas.microsoft.com/office/drawing/2010/main" xmlns="" val="0"/>
              </a:ext>
            </a:extLst>
          </a:blip>
          <a:srcRect/>
          <a:stretch>
            <a:fillRect/>
          </a:stretch>
        </p:blipFill>
        <p:spPr bwMode="auto">
          <a:xfrm>
            <a:off x="3515486" y="4524059"/>
            <a:ext cx="2333871" cy="2073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8" name="Line 12"/>
          <p:cNvSpPr>
            <a:spLocks noChangeShapeType="1"/>
          </p:cNvSpPr>
          <p:nvPr/>
        </p:nvSpPr>
        <p:spPr bwMode="auto">
          <a:xfrm>
            <a:off x="1981200" y="2057400"/>
            <a:ext cx="236220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s-ES"/>
          </a:p>
        </p:txBody>
      </p:sp>
      <p:sp>
        <p:nvSpPr>
          <p:cNvPr id="43019" name="Rectangle 14"/>
          <p:cNvSpPr>
            <a:spLocks noChangeArrowheads="1"/>
          </p:cNvSpPr>
          <p:nvPr/>
        </p:nvSpPr>
        <p:spPr bwMode="auto">
          <a:xfrm>
            <a:off x="3648075" y="25050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43020" name="Picture 13" descr="http://www.mundorare.com/juegos/ghoulies/renders/gbtg_momia.jpg"/>
          <p:cNvPicPr>
            <a:picLocks noChangeAspect="1" noChangeArrowheads="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6804248" y="1389939"/>
            <a:ext cx="1847850"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14 Marcador de número de diapositiva"/>
          <p:cNvSpPr>
            <a:spLocks noGrp="1"/>
          </p:cNvSpPr>
          <p:nvPr>
            <p:ph type="sldNum" sz="quarter" idx="12"/>
          </p:nvPr>
        </p:nvSpPr>
        <p:spPr/>
        <p:txBody>
          <a:bodyPr/>
          <a:lstStyle/>
          <a:p>
            <a:pPr>
              <a:defRPr/>
            </a:pPr>
            <a:fld id="{3EDC7A8C-2A8E-4AC5-957B-1B00FAFAA7FB}" type="slidenum">
              <a:rPr lang="es-ES"/>
              <a:pPr>
                <a:defRPr/>
              </a:pPr>
              <a:t>47</a:t>
            </a:fld>
            <a:endParaRPr lang="es-ES"/>
          </a:p>
        </p:txBody>
      </p:sp>
    </p:spTree>
    <p:extLst>
      <p:ext uri="{BB962C8B-B14F-4D97-AF65-F5344CB8AC3E}">
        <p14:creationId xmlns:p14="http://schemas.microsoft.com/office/powerpoint/2010/main" xmlns="" val="322649266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066800" y="381000"/>
            <a:ext cx="7620000" cy="908050"/>
          </a:xfrm>
          <a:solidFill>
            <a:schemeClr val="accent1">
              <a:lumMod val="20000"/>
              <a:lumOff val="80000"/>
            </a:schemeClr>
          </a:solidFill>
        </p:spPr>
        <p:txBody>
          <a:bodyPr/>
          <a:lstStyle/>
          <a:p>
            <a:pPr eaLnBrk="1" hangingPunct="1"/>
            <a:r>
              <a:rPr lang="es-ES" altLang="es-ES" sz="2800" b="1" dirty="0" smtClean="0">
                <a:solidFill>
                  <a:srgbClr val="0033CC"/>
                </a:solidFill>
              </a:rPr>
              <a:t>21.- DICTADO </a:t>
            </a:r>
          </a:p>
        </p:txBody>
      </p:sp>
      <p:pic>
        <p:nvPicPr>
          <p:cNvPr id="327683"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128713" y="1776413"/>
            <a:ext cx="7496175" cy="4067175"/>
          </a:xfrm>
          <a:noFill/>
        </p:spPr>
      </p:pic>
      <p:sp>
        <p:nvSpPr>
          <p:cNvPr id="6" name="5 Marcador de número de diapositiva"/>
          <p:cNvSpPr>
            <a:spLocks noGrp="1"/>
          </p:cNvSpPr>
          <p:nvPr>
            <p:ph type="sldNum" sz="quarter" idx="12"/>
          </p:nvPr>
        </p:nvSpPr>
        <p:spPr/>
        <p:txBody>
          <a:bodyPr/>
          <a:lstStyle/>
          <a:p>
            <a:pPr>
              <a:defRPr/>
            </a:pPr>
            <a:fld id="{7F247BD5-A71B-49B5-8923-DAB5DB9DB4F7}" type="slidenum">
              <a:rPr lang="es-ES"/>
              <a:pPr>
                <a:defRPr/>
              </a:pPr>
              <a:t>48</a:t>
            </a:fld>
            <a:endParaRPr lang="es-ES"/>
          </a:p>
        </p:txBody>
      </p:sp>
    </p:spTree>
    <p:extLst>
      <p:ext uri="{BB962C8B-B14F-4D97-AF65-F5344CB8AC3E}">
        <p14:creationId xmlns:p14="http://schemas.microsoft.com/office/powerpoint/2010/main" xmlns="" val="329771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755576" y="908720"/>
            <a:ext cx="7920880" cy="4958680"/>
          </a:xfrm>
          <a:noFill/>
        </p:spPr>
      </p:pic>
      <p:sp>
        <p:nvSpPr>
          <p:cNvPr id="40962" name="Rectangle 2"/>
          <p:cNvSpPr>
            <a:spLocks noGrp="1" noChangeArrowheads="1"/>
          </p:cNvSpPr>
          <p:nvPr>
            <p:ph type="title"/>
          </p:nvPr>
        </p:nvSpPr>
        <p:spPr>
          <a:xfrm>
            <a:off x="395536" y="188640"/>
            <a:ext cx="8291264" cy="1228998"/>
          </a:xfrm>
          <a:solidFill>
            <a:schemeClr val="accent1">
              <a:lumMod val="20000"/>
              <a:lumOff val="80000"/>
            </a:schemeClr>
          </a:solidFill>
        </p:spPr>
        <p:txBody>
          <a:bodyPr/>
          <a:lstStyle/>
          <a:p>
            <a:pPr eaLnBrk="1" hangingPunct="1"/>
            <a:r>
              <a:rPr lang="es-ES" altLang="es-ES" sz="3200" b="1" dirty="0" smtClean="0">
                <a:solidFill>
                  <a:srgbClr val="0033CC"/>
                </a:solidFill>
              </a:rPr>
              <a:t>22.- LECTURA DE FRASES SENCILLAS</a:t>
            </a:r>
          </a:p>
        </p:txBody>
      </p:sp>
      <p:sp>
        <p:nvSpPr>
          <p:cNvPr id="6" name="5 Marcador de número de diapositiva"/>
          <p:cNvSpPr>
            <a:spLocks noGrp="1"/>
          </p:cNvSpPr>
          <p:nvPr>
            <p:ph type="sldNum" sz="quarter" idx="12"/>
          </p:nvPr>
        </p:nvSpPr>
        <p:spPr/>
        <p:txBody>
          <a:bodyPr/>
          <a:lstStyle/>
          <a:p>
            <a:pPr>
              <a:defRPr/>
            </a:pPr>
            <a:fld id="{E9723339-C4CD-4910-8D02-62E997C9315B}" type="slidenum">
              <a:rPr lang="es-ES"/>
              <a:pPr>
                <a:defRPr/>
              </a:pPr>
              <a:t>49</a:t>
            </a:fld>
            <a:endParaRPr lang="es-ES"/>
          </a:p>
        </p:txBody>
      </p:sp>
    </p:spTree>
    <p:extLst>
      <p:ext uri="{BB962C8B-B14F-4D97-AF65-F5344CB8AC3E}">
        <p14:creationId xmlns:p14="http://schemas.microsoft.com/office/powerpoint/2010/main" xmlns="" val="29945722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066800" y="477838"/>
            <a:ext cx="7620000" cy="949325"/>
          </a:xfrm>
        </p:spPr>
        <p:txBody>
          <a:bodyPr>
            <a:normAutofit fontScale="90000"/>
          </a:bodyPr>
          <a:lstStyle/>
          <a:p>
            <a:pPr eaLnBrk="1" hangingPunct="1"/>
            <a:r>
              <a:rPr lang="es-ES" sz="3200" b="1" dirty="0" smtClean="0">
                <a:solidFill>
                  <a:srgbClr val="0033CC"/>
                </a:solidFill>
              </a:rPr>
              <a:t>DIFICULTADES CON LAS QUE NOS HEMOS ENCONTRADO ( 1 )</a:t>
            </a:r>
          </a:p>
        </p:txBody>
      </p:sp>
      <p:sp>
        <p:nvSpPr>
          <p:cNvPr id="202755" name="Rectangle 3"/>
          <p:cNvSpPr>
            <a:spLocks noGrp="1" noChangeArrowheads="1"/>
          </p:cNvSpPr>
          <p:nvPr>
            <p:ph type="body" idx="1"/>
          </p:nvPr>
        </p:nvSpPr>
        <p:spPr/>
        <p:txBody>
          <a:bodyPr/>
          <a:lstStyle/>
          <a:p>
            <a:pPr algn="just" eaLnBrk="1" hangingPunct="1"/>
            <a:r>
              <a:rPr lang="es-ES" sz="2400" b="1" dirty="0" smtClean="0">
                <a:solidFill>
                  <a:srgbClr val="111117"/>
                </a:solidFill>
              </a:rPr>
              <a:t>Concentración de inmigrantes en determinadas aulas, a veces muy por encima de lo que seria aconsejable.</a:t>
            </a:r>
          </a:p>
          <a:p>
            <a:pPr algn="just" eaLnBrk="1" hangingPunct="1"/>
            <a:r>
              <a:rPr lang="es-ES" sz="2400" b="1" dirty="0" smtClean="0">
                <a:solidFill>
                  <a:srgbClr val="111117"/>
                </a:solidFill>
              </a:rPr>
              <a:t>Diversidad en su origen. En algunos centros no todos tienen la misma procedencia.</a:t>
            </a:r>
          </a:p>
          <a:p>
            <a:pPr algn="just" eaLnBrk="1" hangingPunct="1"/>
            <a:r>
              <a:rPr lang="es-ES" sz="2400" b="1" dirty="0" smtClean="0">
                <a:solidFill>
                  <a:srgbClr val="111117"/>
                </a:solidFill>
              </a:rPr>
              <a:t>Diferentes momentos de incorporación al centro de adultos. </a:t>
            </a:r>
          </a:p>
          <a:p>
            <a:pPr algn="just" eaLnBrk="1" hangingPunct="1"/>
            <a:r>
              <a:rPr lang="es-ES" sz="2400" b="1" dirty="0" smtClean="0">
                <a:solidFill>
                  <a:srgbClr val="111117"/>
                </a:solidFill>
              </a:rPr>
              <a:t>Desfase en el idioma</a:t>
            </a:r>
          </a:p>
          <a:p>
            <a:pPr algn="just" eaLnBrk="1" hangingPunct="1"/>
            <a:r>
              <a:rPr lang="es-ES" sz="2400" b="1" dirty="0" smtClean="0">
                <a:solidFill>
                  <a:srgbClr val="111117"/>
                </a:solidFill>
              </a:rPr>
              <a:t>En algunos casos no han estado escolarizados previamente.</a:t>
            </a:r>
          </a:p>
          <a:p>
            <a:pPr eaLnBrk="1" hangingPunct="1">
              <a:buFontTx/>
              <a:buNone/>
            </a:pPr>
            <a:endParaRPr lang="es-ES" sz="2400" b="1" dirty="0" smtClean="0">
              <a:solidFill>
                <a:srgbClr val="111117"/>
              </a:solidFill>
            </a:endParaRPr>
          </a:p>
          <a:p>
            <a:pPr eaLnBrk="1" hangingPunct="1">
              <a:buFontTx/>
              <a:buNone/>
            </a:pPr>
            <a:endParaRPr lang="es-ES" sz="2400" b="1" dirty="0" smtClean="0">
              <a:solidFill>
                <a:srgbClr val="111117"/>
              </a:solidFill>
            </a:endParaRPr>
          </a:p>
        </p:txBody>
      </p:sp>
      <p:pic>
        <p:nvPicPr>
          <p:cNvPr id="6148" name="Picture 5" descr="http://lopsico.com/piezas/iconos-logopedia/dificultades.png">
            <a:hlinkClick r:id="rId2"/>
          </p:cNvPr>
          <p:cNvPicPr>
            <a:picLocks noChangeAspect="1" noChangeArrowheads="1"/>
          </p:cNvPicPr>
          <p:nvPr/>
        </p:nvPicPr>
        <p:blipFill>
          <a:blip r:embed="rId3" cstate="print"/>
          <a:srcRect/>
          <a:stretch>
            <a:fillRect/>
          </a:stretch>
        </p:blipFill>
        <p:spPr bwMode="auto">
          <a:xfrm rot="863201">
            <a:off x="7126288" y="5229225"/>
            <a:ext cx="1295400" cy="129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202754"/>
                                        </p:tgtEl>
                                        <p:attrNameLst>
                                          <p:attrName>style.visibility</p:attrName>
                                        </p:attrNameLst>
                                      </p:cBhvr>
                                      <p:to>
                                        <p:strVal val="visible"/>
                                      </p:to>
                                    </p:set>
                                    <p:anim calcmode="lin" valueType="num">
                                      <p:cBhvr>
                                        <p:cTn id="7" dur="300" fill="hold"/>
                                        <p:tgtEl>
                                          <p:spTgt spid="202754"/>
                                        </p:tgtEl>
                                        <p:attrNameLst>
                                          <p:attrName>ppt_x</p:attrName>
                                        </p:attrNameLst>
                                      </p:cBhvr>
                                      <p:tavLst>
                                        <p:tav tm="0">
                                          <p:val>
                                            <p:strVal val="#ppt_x-#ppt_w/2"/>
                                          </p:val>
                                        </p:tav>
                                        <p:tav tm="100000">
                                          <p:val>
                                            <p:strVal val="#ppt_x"/>
                                          </p:val>
                                        </p:tav>
                                      </p:tavLst>
                                    </p:anim>
                                    <p:anim calcmode="lin" valueType="num">
                                      <p:cBhvr>
                                        <p:cTn id="8" dur="300" fill="hold"/>
                                        <p:tgtEl>
                                          <p:spTgt spid="202754"/>
                                        </p:tgtEl>
                                        <p:attrNameLst>
                                          <p:attrName>ppt_y</p:attrName>
                                        </p:attrNameLst>
                                      </p:cBhvr>
                                      <p:tavLst>
                                        <p:tav tm="0">
                                          <p:val>
                                            <p:strVal val="#ppt_y"/>
                                          </p:val>
                                        </p:tav>
                                        <p:tav tm="100000">
                                          <p:val>
                                            <p:strVal val="#ppt_y"/>
                                          </p:val>
                                        </p:tav>
                                      </p:tavLst>
                                    </p:anim>
                                    <p:anim calcmode="lin" valueType="num">
                                      <p:cBhvr>
                                        <p:cTn id="9" dur="300" fill="hold"/>
                                        <p:tgtEl>
                                          <p:spTgt spid="202754"/>
                                        </p:tgtEl>
                                        <p:attrNameLst>
                                          <p:attrName>ppt_w</p:attrName>
                                        </p:attrNameLst>
                                      </p:cBhvr>
                                      <p:tavLst>
                                        <p:tav tm="0">
                                          <p:val>
                                            <p:fltVal val="0"/>
                                          </p:val>
                                        </p:tav>
                                        <p:tav tm="100000">
                                          <p:val>
                                            <p:strVal val="#ppt_w"/>
                                          </p:val>
                                        </p:tav>
                                      </p:tavLst>
                                    </p:anim>
                                    <p:anim calcmode="lin" valueType="num">
                                      <p:cBhvr>
                                        <p:cTn id="10" dur="300" fill="hold"/>
                                        <p:tgtEl>
                                          <p:spTgt spid="202754"/>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275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275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275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utoUpdateAnimBg="0"/>
      <p:bldP spid="2027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381000"/>
            <a:ext cx="7620000" cy="908050"/>
          </a:xfrm>
        </p:spPr>
        <p:txBody>
          <a:bodyPr>
            <a:normAutofit fontScale="90000"/>
          </a:bodyPr>
          <a:lstStyle/>
          <a:p>
            <a:pPr eaLnBrk="1" hangingPunct="1"/>
            <a:r>
              <a:rPr lang="es-ES" altLang="es-ES" sz="3200" b="1" dirty="0" smtClean="0">
                <a:solidFill>
                  <a:srgbClr val="0033CC"/>
                </a:solidFill>
              </a:rPr>
              <a:t>23.- LECTURA Y ESCRITURA COMPRESINSIVA</a:t>
            </a:r>
            <a:r>
              <a:rPr lang="es-ES" altLang="es-ES" sz="2800" b="1" dirty="0" smtClean="0">
                <a:solidFill>
                  <a:srgbClr val="0033CC"/>
                </a:solidFill>
              </a:rPr>
              <a:t>  </a:t>
            </a:r>
          </a:p>
        </p:txBody>
      </p:sp>
      <p:sp>
        <p:nvSpPr>
          <p:cNvPr id="41987" name="Rectangle 3"/>
          <p:cNvSpPr>
            <a:spLocks noGrp="1" noChangeArrowheads="1"/>
          </p:cNvSpPr>
          <p:nvPr>
            <p:ph idx="1"/>
          </p:nvPr>
        </p:nvSpPr>
        <p:spPr/>
        <p:txBody>
          <a:bodyPr/>
          <a:lstStyle/>
          <a:p>
            <a:pPr algn="just" eaLnBrk="1" hangingPunct="1"/>
            <a:r>
              <a:rPr lang="es-ES" altLang="es-ES" b="1" smtClean="0">
                <a:solidFill>
                  <a:srgbClr val="111117"/>
                </a:solidFill>
                <a:cs typeface="Times New Roman" pitchFamily="18" charset="0"/>
              </a:rPr>
              <a:t>Leer la palabra y comprenderla </a:t>
            </a:r>
          </a:p>
          <a:p>
            <a:pPr algn="just" eaLnBrk="1" hangingPunct="1"/>
            <a:r>
              <a:rPr lang="es-ES" altLang="es-ES" b="1" smtClean="0">
                <a:solidFill>
                  <a:srgbClr val="111117"/>
                </a:solidFill>
                <a:cs typeface="Times New Roman" pitchFamily="18" charset="0"/>
              </a:rPr>
              <a:t>Relacionar la palabra con su dibujo </a:t>
            </a:r>
          </a:p>
          <a:p>
            <a:pPr algn="just" eaLnBrk="1" hangingPunct="1"/>
            <a:r>
              <a:rPr lang="es-ES" altLang="es-ES" b="1" smtClean="0">
                <a:solidFill>
                  <a:srgbClr val="111117"/>
                </a:solidFill>
                <a:cs typeface="Times New Roman" pitchFamily="18" charset="0"/>
              </a:rPr>
              <a:t>Escribir el nombre debajo del dibujo</a:t>
            </a:r>
            <a:r>
              <a:rPr lang="es-ES" altLang="es-ES" sz="2400" b="1" smtClean="0">
                <a:solidFill>
                  <a:srgbClr val="111117"/>
                </a:solidFill>
                <a:cs typeface="Times New Roman" pitchFamily="18" charset="0"/>
              </a:rPr>
              <a:t> </a:t>
            </a:r>
          </a:p>
          <a:p>
            <a:pPr algn="just" eaLnBrk="1" hangingPunct="1">
              <a:buFontTx/>
              <a:buNone/>
            </a:pPr>
            <a:r>
              <a:rPr lang="es-ES" altLang="es-ES" sz="2400" b="1" smtClean="0">
                <a:solidFill>
                  <a:srgbClr val="111117"/>
                </a:solidFill>
                <a:cs typeface="Times New Roman" pitchFamily="18" charset="0"/>
              </a:rPr>
              <a:t> </a:t>
            </a:r>
          </a:p>
          <a:p>
            <a:pPr algn="just" eaLnBrk="1" hangingPunct="1">
              <a:buFontTx/>
              <a:buNone/>
            </a:pPr>
            <a:r>
              <a:rPr lang="es-ES" altLang="es-ES" b="1" smtClean="0">
                <a:solidFill>
                  <a:schemeClr val="folHlink"/>
                </a:solidFill>
                <a:cs typeface="Times New Roman" pitchFamily="18" charset="0"/>
              </a:rPr>
              <a:t> </a:t>
            </a:r>
          </a:p>
          <a:p>
            <a:pPr eaLnBrk="1" hangingPunct="1">
              <a:buFontTx/>
              <a:buNone/>
            </a:pPr>
            <a:endParaRPr lang="es-ES" altLang="es-ES" b="1" smtClean="0">
              <a:solidFill>
                <a:schemeClr val="folHlink"/>
              </a:solidFill>
            </a:endParaRPr>
          </a:p>
        </p:txBody>
      </p:sp>
      <p:sp>
        <p:nvSpPr>
          <p:cNvPr id="6" name="5 Marcador de número de diapositiva"/>
          <p:cNvSpPr>
            <a:spLocks noGrp="1"/>
          </p:cNvSpPr>
          <p:nvPr>
            <p:ph type="sldNum" sz="quarter" idx="12"/>
          </p:nvPr>
        </p:nvSpPr>
        <p:spPr/>
        <p:txBody>
          <a:bodyPr/>
          <a:lstStyle/>
          <a:p>
            <a:pPr>
              <a:defRPr/>
            </a:pPr>
            <a:fld id="{8A5255BB-3CF2-4AC1-993C-384BA9AE4474}" type="slidenum">
              <a:rPr lang="es-ES"/>
              <a:pPr>
                <a:defRPr/>
              </a:pPr>
              <a:t>50</a:t>
            </a:fld>
            <a:endParaRPr lang="es-ES"/>
          </a:p>
        </p:txBody>
      </p:sp>
    </p:spTree>
    <p:extLst>
      <p:ext uri="{BB962C8B-B14F-4D97-AF65-F5344CB8AC3E}">
        <p14:creationId xmlns:p14="http://schemas.microsoft.com/office/powerpoint/2010/main" xmlns="" val="425780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S" altLang="es-ES" sz="3200" b="1" dirty="0" smtClean="0">
                <a:solidFill>
                  <a:srgbClr val="0033CC"/>
                </a:solidFill>
              </a:rPr>
              <a:t>24.- ESCRIBIR EL NOMBRE DEBAJO DEL DIBUJO.</a:t>
            </a:r>
          </a:p>
        </p:txBody>
      </p:sp>
      <p:sp>
        <p:nvSpPr>
          <p:cNvPr id="44035" name="Rectangle 3"/>
          <p:cNvSpPr>
            <a:spLocks noGrp="1" noChangeArrowheads="1"/>
          </p:cNvSpPr>
          <p:nvPr>
            <p:ph sz="half" idx="1"/>
          </p:nvPr>
        </p:nvSpPr>
        <p:spPr>
          <a:xfrm>
            <a:off x="1066800" y="1752600"/>
            <a:ext cx="7620000" cy="838200"/>
          </a:xfrm>
        </p:spPr>
        <p:txBody>
          <a:bodyPr/>
          <a:lstStyle/>
          <a:p>
            <a:pPr lvl="1" eaLnBrk="1" hangingPunct="1">
              <a:buFontTx/>
              <a:buNone/>
            </a:pPr>
            <a:r>
              <a:rPr lang="es-ES" altLang="es-ES" sz="3000" b="1" smtClean="0">
                <a:solidFill>
                  <a:schemeClr val="folHlink"/>
                </a:solidFill>
              </a:rPr>
              <a:t>Toto , momia , mama , meta , mata , ete. </a:t>
            </a:r>
          </a:p>
        </p:txBody>
      </p:sp>
      <p:pic>
        <p:nvPicPr>
          <p:cNvPr id="44036" name="Picture 4" descr="http://www.zappybaby.be/images/user_images/forum/Mama%20en%20zyborah.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187624" y="2636912"/>
            <a:ext cx="19431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5" descr="http://www.mundorare.com/juegos/ghoulies/renders/gbtg_momia.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3851920" y="2492896"/>
            <a:ext cx="184785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6" descr="http://www.ciudaddegijon.org/fotos/viesques%2005(jorge%20en%20meta).jpg"/>
          <p:cNvPicPr>
            <a:picLocks noChangeAspect="1" noChangeArrowheads="1"/>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6444208" y="2564904"/>
            <a:ext cx="1905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9" name="Picture 7" descr="http://www1.hellocrazy.com/reserved/cards/200501090809100.deadvirus.jpg"/>
          <p:cNvPicPr>
            <a:picLocks noChangeAspect="1" noChangeArrowheads="1"/>
          </p:cNvPicPr>
          <p:nvPr/>
        </p:nvPicPr>
        <p:blipFill>
          <a:blip r:embed="rId8" r:link="rId9" cstate="print">
            <a:extLst>
              <a:ext uri="{28A0092B-C50C-407E-A947-70E740481C1C}">
                <a14:useLocalDpi xmlns:a14="http://schemas.microsoft.com/office/drawing/2010/main" xmlns="" val="0"/>
              </a:ext>
            </a:extLst>
          </a:blip>
          <a:srcRect/>
          <a:stretch>
            <a:fillRect/>
          </a:stretch>
        </p:blipFill>
        <p:spPr bwMode="auto">
          <a:xfrm>
            <a:off x="899592" y="4797152"/>
            <a:ext cx="19240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0" name="Rectangle 8"/>
          <p:cNvSpPr>
            <a:spLocks noChangeArrowheads="1"/>
          </p:cNvSpPr>
          <p:nvPr/>
        </p:nvSpPr>
        <p:spPr bwMode="auto">
          <a:xfrm>
            <a:off x="3660775" y="36671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44041" name="Picture 9" descr="http://members.jcom.home.ne.jp/skysuka/cg/toto.jpg"/>
          <p:cNvPicPr>
            <a:picLocks noChangeAspect="1" noChangeArrowheads="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3635896" y="4725144"/>
            <a:ext cx="19621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2" name="Rectangle 10"/>
          <p:cNvSpPr>
            <a:spLocks noChangeArrowheads="1"/>
          </p:cNvSpPr>
          <p:nvPr/>
        </p:nvSpPr>
        <p:spPr bwMode="auto">
          <a:xfrm>
            <a:off x="3660775" y="36671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pic>
        <p:nvPicPr>
          <p:cNvPr id="44043" name="Picture 11" descr="http://robertix.nerim.net/ponge_fichiers/ete.jpg"/>
          <p:cNvPicPr>
            <a:picLocks noChangeAspect="1" noChangeArrowheads="1"/>
          </p:cNvPicPr>
          <p:nvPr/>
        </p:nvPicPr>
        <p:blipFill>
          <a:blip r:embed="rId12" r:link="rId13" cstate="print">
            <a:extLst>
              <a:ext uri="{28A0092B-C50C-407E-A947-70E740481C1C}">
                <a14:useLocalDpi xmlns:a14="http://schemas.microsoft.com/office/drawing/2010/main" xmlns="" val="0"/>
              </a:ext>
            </a:extLst>
          </a:blip>
          <a:srcRect/>
          <a:stretch>
            <a:fillRect/>
          </a:stretch>
        </p:blipFill>
        <p:spPr bwMode="auto">
          <a:xfrm>
            <a:off x="6516216" y="4725144"/>
            <a:ext cx="1905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2"/>
          <p:cNvGrpSpPr>
            <a:grpSpLocks/>
          </p:cNvGrpSpPr>
          <p:nvPr/>
        </p:nvGrpSpPr>
        <p:grpSpPr bwMode="auto">
          <a:xfrm>
            <a:off x="611560" y="2636912"/>
            <a:ext cx="8136904" cy="3989437"/>
            <a:chOff x="-3" y="-3"/>
            <a:chExt cx="3631" cy="1926"/>
          </a:xfrm>
        </p:grpSpPr>
        <p:grpSp>
          <p:nvGrpSpPr>
            <p:cNvPr id="3" name="Group 13"/>
            <p:cNvGrpSpPr>
              <a:grpSpLocks/>
            </p:cNvGrpSpPr>
            <p:nvPr/>
          </p:nvGrpSpPr>
          <p:grpSpPr bwMode="auto">
            <a:xfrm>
              <a:off x="0" y="0"/>
              <a:ext cx="3625" cy="1920"/>
              <a:chOff x="0" y="0"/>
              <a:chExt cx="3625" cy="1920"/>
            </a:xfrm>
          </p:grpSpPr>
          <p:grpSp>
            <p:nvGrpSpPr>
              <p:cNvPr id="4" name="Group 14"/>
              <p:cNvGrpSpPr>
                <a:grpSpLocks/>
              </p:cNvGrpSpPr>
              <p:nvPr/>
            </p:nvGrpSpPr>
            <p:grpSpPr bwMode="auto">
              <a:xfrm>
                <a:off x="0" y="0"/>
                <a:ext cx="1208" cy="0"/>
                <a:chOff x="0" y="0"/>
                <a:chExt cx="1208" cy="0"/>
              </a:xfrm>
            </p:grpSpPr>
            <p:sp>
              <p:nvSpPr>
                <p:cNvPr id="44118" name="Rectangle 15"/>
                <p:cNvSpPr>
                  <a:spLocks noChangeArrowheads="1"/>
                </p:cNvSpPr>
                <p:nvPr/>
              </p:nvSpPr>
              <p:spPr bwMode="auto">
                <a:xfrm>
                  <a:off x="28" y="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119" name="Rectangle 16"/>
                <p:cNvSpPr>
                  <a:spLocks noChangeArrowheads="1"/>
                </p:cNvSpPr>
                <p:nvPr/>
              </p:nvSpPr>
              <p:spPr bwMode="auto">
                <a:xfrm>
                  <a:off x="0" y="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5" name="Group 17"/>
              <p:cNvGrpSpPr>
                <a:grpSpLocks/>
              </p:cNvGrpSpPr>
              <p:nvPr/>
            </p:nvGrpSpPr>
            <p:grpSpPr bwMode="auto">
              <a:xfrm>
                <a:off x="1208" y="0"/>
                <a:ext cx="1208" cy="0"/>
                <a:chOff x="1208" y="0"/>
                <a:chExt cx="1208" cy="0"/>
              </a:xfrm>
            </p:grpSpPr>
            <p:sp>
              <p:nvSpPr>
                <p:cNvPr id="44116" name="Rectangle 18"/>
                <p:cNvSpPr>
                  <a:spLocks noChangeArrowheads="1"/>
                </p:cNvSpPr>
                <p:nvPr/>
              </p:nvSpPr>
              <p:spPr bwMode="auto">
                <a:xfrm>
                  <a:off x="1236" y="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117" name="Rectangle 19"/>
                <p:cNvSpPr>
                  <a:spLocks noChangeArrowheads="1"/>
                </p:cNvSpPr>
                <p:nvPr/>
              </p:nvSpPr>
              <p:spPr bwMode="auto">
                <a:xfrm>
                  <a:off x="1208" y="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6" name="Group 20"/>
              <p:cNvGrpSpPr>
                <a:grpSpLocks/>
              </p:cNvGrpSpPr>
              <p:nvPr/>
            </p:nvGrpSpPr>
            <p:grpSpPr bwMode="auto">
              <a:xfrm>
                <a:off x="2416" y="0"/>
                <a:ext cx="1209" cy="0"/>
                <a:chOff x="2416" y="0"/>
                <a:chExt cx="1209" cy="0"/>
              </a:xfrm>
            </p:grpSpPr>
            <p:sp>
              <p:nvSpPr>
                <p:cNvPr id="44114" name="Rectangle 21"/>
                <p:cNvSpPr>
                  <a:spLocks noChangeArrowheads="1"/>
                </p:cNvSpPr>
                <p:nvPr/>
              </p:nvSpPr>
              <p:spPr bwMode="auto">
                <a:xfrm>
                  <a:off x="2444" y="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115" name="Rectangle 22"/>
                <p:cNvSpPr>
                  <a:spLocks noChangeArrowheads="1"/>
                </p:cNvSpPr>
                <p:nvPr/>
              </p:nvSpPr>
              <p:spPr bwMode="auto">
                <a:xfrm>
                  <a:off x="2416" y="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7" name="Group 23"/>
              <p:cNvGrpSpPr>
                <a:grpSpLocks/>
              </p:cNvGrpSpPr>
              <p:nvPr/>
            </p:nvGrpSpPr>
            <p:grpSpPr bwMode="auto">
              <a:xfrm>
                <a:off x="0" y="0"/>
                <a:ext cx="1208" cy="480"/>
                <a:chOff x="0" y="0"/>
                <a:chExt cx="1208" cy="480"/>
              </a:xfrm>
            </p:grpSpPr>
            <p:sp>
              <p:nvSpPr>
                <p:cNvPr id="44112" name="Rectangle 24"/>
                <p:cNvSpPr>
                  <a:spLocks noChangeArrowheads="1"/>
                </p:cNvSpPr>
                <p:nvPr/>
              </p:nvSpPr>
              <p:spPr bwMode="auto">
                <a:xfrm>
                  <a:off x="28" y="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113" name="Rectangle 25"/>
                <p:cNvSpPr>
                  <a:spLocks noChangeArrowheads="1"/>
                </p:cNvSpPr>
                <p:nvPr/>
              </p:nvSpPr>
              <p:spPr bwMode="auto">
                <a:xfrm>
                  <a:off x="0" y="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8" name="Group 26"/>
              <p:cNvGrpSpPr>
                <a:grpSpLocks/>
              </p:cNvGrpSpPr>
              <p:nvPr/>
            </p:nvGrpSpPr>
            <p:grpSpPr bwMode="auto">
              <a:xfrm>
                <a:off x="1208" y="0"/>
                <a:ext cx="1208" cy="480"/>
                <a:chOff x="1208" y="0"/>
                <a:chExt cx="1208" cy="480"/>
              </a:xfrm>
            </p:grpSpPr>
            <p:sp>
              <p:nvSpPr>
                <p:cNvPr id="44110" name="Rectangle 27"/>
                <p:cNvSpPr>
                  <a:spLocks noChangeArrowheads="1"/>
                </p:cNvSpPr>
                <p:nvPr/>
              </p:nvSpPr>
              <p:spPr bwMode="auto">
                <a:xfrm>
                  <a:off x="1236" y="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111" name="Rectangle 28"/>
                <p:cNvSpPr>
                  <a:spLocks noChangeArrowheads="1"/>
                </p:cNvSpPr>
                <p:nvPr/>
              </p:nvSpPr>
              <p:spPr bwMode="auto">
                <a:xfrm>
                  <a:off x="1208" y="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9" name="Group 29"/>
              <p:cNvGrpSpPr>
                <a:grpSpLocks/>
              </p:cNvGrpSpPr>
              <p:nvPr/>
            </p:nvGrpSpPr>
            <p:grpSpPr bwMode="auto">
              <a:xfrm>
                <a:off x="2416" y="0"/>
                <a:ext cx="1209" cy="480"/>
                <a:chOff x="2416" y="0"/>
                <a:chExt cx="1209" cy="480"/>
              </a:xfrm>
            </p:grpSpPr>
            <p:sp>
              <p:nvSpPr>
                <p:cNvPr id="44108" name="Rectangle 30"/>
                <p:cNvSpPr>
                  <a:spLocks noChangeArrowheads="1"/>
                </p:cNvSpPr>
                <p:nvPr/>
              </p:nvSpPr>
              <p:spPr bwMode="auto">
                <a:xfrm>
                  <a:off x="2444" y="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109" name="Rectangle 31"/>
                <p:cNvSpPr>
                  <a:spLocks noChangeArrowheads="1"/>
                </p:cNvSpPr>
                <p:nvPr/>
              </p:nvSpPr>
              <p:spPr bwMode="auto">
                <a:xfrm>
                  <a:off x="2416" y="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0" name="Group 32"/>
              <p:cNvGrpSpPr>
                <a:grpSpLocks/>
              </p:cNvGrpSpPr>
              <p:nvPr/>
            </p:nvGrpSpPr>
            <p:grpSpPr bwMode="auto">
              <a:xfrm>
                <a:off x="0" y="480"/>
                <a:ext cx="1208" cy="0"/>
                <a:chOff x="0" y="480"/>
                <a:chExt cx="1208" cy="0"/>
              </a:xfrm>
            </p:grpSpPr>
            <p:sp>
              <p:nvSpPr>
                <p:cNvPr id="44106" name="Rectangle 33"/>
                <p:cNvSpPr>
                  <a:spLocks noChangeArrowheads="1"/>
                </p:cNvSpPr>
                <p:nvPr/>
              </p:nvSpPr>
              <p:spPr bwMode="auto">
                <a:xfrm>
                  <a:off x="28" y="48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107" name="Rectangle 34"/>
                <p:cNvSpPr>
                  <a:spLocks noChangeArrowheads="1"/>
                </p:cNvSpPr>
                <p:nvPr/>
              </p:nvSpPr>
              <p:spPr bwMode="auto">
                <a:xfrm>
                  <a:off x="0" y="48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1" name="Group 35"/>
              <p:cNvGrpSpPr>
                <a:grpSpLocks/>
              </p:cNvGrpSpPr>
              <p:nvPr/>
            </p:nvGrpSpPr>
            <p:grpSpPr bwMode="auto">
              <a:xfrm>
                <a:off x="1208" y="480"/>
                <a:ext cx="1208" cy="0"/>
                <a:chOff x="1208" y="480"/>
                <a:chExt cx="1208" cy="0"/>
              </a:xfrm>
            </p:grpSpPr>
            <p:sp>
              <p:nvSpPr>
                <p:cNvPr id="44104" name="Rectangle 36"/>
                <p:cNvSpPr>
                  <a:spLocks noChangeArrowheads="1"/>
                </p:cNvSpPr>
                <p:nvPr/>
              </p:nvSpPr>
              <p:spPr bwMode="auto">
                <a:xfrm>
                  <a:off x="1236" y="48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105" name="Rectangle 37"/>
                <p:cNvSpPr>
                  <a:spLocks noChangeArrowheads="1"/>
                </p:cNvSpPr>
                <p:nvPr/>
              </p:nvSpPr>
              <p:spPr bwMode="auto">
                <a:xfrm>
                  <a:off x="1208" y="48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2" name="Group 38"/>
              <p:cNvGrpSpPr>
                <a:grpSpLocks/>
              </p:cNvGrpSpPr>
              <p:nvPr/>
            </p:nvGrpSpPr>
            <p:grpSpPr bwMode="auto">
              <a:xfrm>
                <a:off x="2416" y="480"/>
                <a:ext cx="1209" cy="0"/>
                <a:chOff x="2416" y="480"/>
                <a:chExt cx="1209" cy="0"/>
              </a:xfrm>
            </p:grpSpPr>
            <p:sp>
              <p:nvSpPr>
                <p:cNvPr id="44102" name="Rectangle 39"/>
                <p:cNvSpPr>
                  <a:spLocks noChangeArrowheads="1"/>
                </p:cNvSpPr>
                <p:nvPr/>
              </p:nvSpPr>
              <p:spPr bwMode="auto">
                <a:xfrm>
                  <a:off x="2444" y="48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103" name="Rectangle 40"/>
                <p:cNvSpPr>
                  <a:spLocks noChangeArrowheads="1"/>
                </p:cNvSpPr>
                <p:nvPr/>
              </p:nvSpPr>
              <p:spPr bwMode="auto">
                <a:xfrm>
                  <a:off x="2416" y="48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3" name="Group 41"/>
              <p:cNvGrpSpPr>
                <a:grpSpLocks/>
              </p:cNvGrpSpPr>
              <p:nvPr/>
            </p:nvGrpSpPr>
            <p:grpSpPr bwMode="auto">
              <a:xfrm>
                <a:off x="0" y="480"/>
                <a:ext cx="1208" cy="480"/>
                <a:chOff x="0" y="480"/>
                <a:chExt cx="1208" cy="480"/>
              </a:xfrm>
            </p:grpSpPr>
            <p:sp>
              <p:nvSpPr>
                <p:cNvPr id="44100" name="Rectangle 42"/>
                <p:cNvSpPr>
                  <a:spLocks noChangeArrowheads="1"/>
                </p:cNvSpPr>
                <p:nvPr/>
              </p:nvSpPr>
              <p:spPr bwMode="auto">
                <a:xfrm>
                  <a:off x="28" y="48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44101" name="Rectangle 43"/>
                <p:cNvSpPr>
                  <a:spLocks noChangeArrowheads="1"/>
                </p:cNvSpPr>
                <p:nvPr/>
              </p:nvSpPr>
              <p:spPr bwMode="auto">
                <a:xfrm>
                  <a:off x="0" y="48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4" name="Group 44"/>
              <p:cNvGrpSpPr>
                <a:grpSpLocks/>
              </p:cNvGrpSpPr>
              <p:nvPr/>
            </p:nvGrpSpPr>
            <p:grpSpPr bwMode="auto">
              <a:xfrm>
                <a:off x="1208" y="480"/>
                <a:ext cx="1208" cy="480"/>
                <a:chOff x="1208" y="480"/>
                <a:chExt cx="1208" cy="480"/>
              </a:xfrm>
            </p:grpSpPr>
            <p:sp>
              <p:nvSpPr>
                <p:cNvPr id="44098" name="Rectangle 45"/>
                <p:cNvSpPr>
                  <a:spLocks noChangeArrowheads="1"/>
                </p:cNvSpPr>
                <p:nvPr/>
              </p:nvSpPr>
              <p:spPr bwMode="auto">
                <a:xfrm>
                  <a:off x="1236" y="48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099" name="Rectangle 46"/>
                <p:cNvSpPr>
                  <a:spLocks noChangeArrowheads="1"/>
                </p:cNvSpPr>
                <p:nvPr/>
              </p:nvSpPr>
              <p:spPr bwMode="auto">
                <a:xfrm>
                  <a:off x="1208" y="48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5" name="Group 47"/>
              <p:cNvGrpSpPr>
                <a:grpSpLocks/>
              </p:cNvGrpSpPr>
              <p:nvPr/>
            </p:nvGrpSpPr>
            <p:grpSpPr bwMode="auto">
              <a:xfrm>
                <a:off x="2416" y="480"/>
                <a:ext cx="1209" cy="480"/>
                <a:chOff x="2416" y="480"/>
                <a:chExt cx="1209" cy="480"/>
              </a:xfrm>
            </p:grpSpPr>
            <p:sp>
              <p:nvSpPr>
                <p:cNvPr id="44096" name="Rectangle 48"/>
                <p:cNvSpPr>
                  <a:spLocks noChangeArrowheads="1"/>
                </p:cNvSpPr>
                <p:nvPr/>
              </p:nvSpPr>
              <p:spPr bwMode="auto">
                <a:xfrm>
                  <a:off x="2444" y="48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44097" name="Rectangle 49"/>
                <p:cNvSpPr>
                  <a:spLocks noChangeArrowheads="1"/>
                </p:cNvSpPr>
                <p:nvPr/>
              </p:nvSpPr>
              <p:spPr bwMode="auto">
                <a:xfrm>
                  <a:off x="2416" y="48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6" name="Group 50"/>
              <p:cNvGrpSpPr>
                <a:grpSpLocks/>
              </p:cNvGrpSpPr>
              <p:nvPr/>
            </p:nvGrpSpPr>
            <p:grpSpPr bwMode="auto">
              <a:xfrm>
                <a:off x="0" y="960"/>
                <a:ext cx="1208" cy="0"/>
                <a:chOff x="0" y="960"/>
                <a:chExt cx="1208" cy="0"/>
              </a:xfrm>
            </p:grpSpPr>
            <p:sp>
              <p:nvSpPr>
                <p:cNvPr id="44094" name="Rectangle 51"/>
                <p:cNvSpPr>
                  <a:spLocks noChangeArrowheads="1"/>
                </p:cNvSpPr>
                <p:nvPr/>
              </p:nvSpPr>
              <p:spPr bwMode="auto">
                <a:xfrm>
                  <a:off x="28" y="96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095" name="Rectangle 52"/>
                <p:cNvSpPr>
                  <a:spLocks noChangeArrowheads="1"/>
                </p:cNvSpPr>
                <p:nvPr/>
              </p:nvSpPr>
              <p:spPr bwMode="auto">
                <a:xfrm>
                  <a:off x="0" y="96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7" name="Group 53"/>
              <p:cNvGrpSpPr>
                <a:grpSpLocks/>
              </p:cNvGrpSpPr>
              <p:nvPr/>
            </p:nvGrpSpPr>
            <p:grpSpPr bwMode="auto">
              <a:xfrm>
                <a:off x="1208" y="960"/>
                <a:ext cx="1208" cy="0"/>
                <a:chOff x="1208" y="960"/>
                <a:chExt cx="1208" cy="0"/>
              </a:xfrm>
            </p:grpSpPr>
            <p:sp>
              <p:nvSpPr>
                <p:cNvPr id="44092" name="Rectangle 54"/>
                <p:cNvSpPr>
                  <a:spLocks noChangeArrowheads="1"/>
                </p:cNvSpPr>
                <p:nvPr/>
              </p:nvSpPr>
              <p:spPr bwMode="auto">
                <a:xfrm>
                  <a:off x="1236" y="96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093" name="Rectangle 55"/>
                <p:cNvSpPr>
                  <a:spLocks noChangeArrowheads="1"/>
                </p:cNvSpPr>
                <p:nvPr/>
              </p:nvSpPr>
              <p:spPr bwMode="auto">
                <a:xfrm>
                  <a:off x="1208" y="96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8" name="Group 56"/>
              <p:cNvGrpSpPr>
                <a:grpSpLocks/>
              </p:cNvGrpSpPr>
              <p:nvPr/>
            </p:nvGrpSpPr>
            <p:grpSpPr bwMode="auto">
              <a:xfrm>
                <a:off x="2416" y="960"/>
                <a:ext cx="1209" cy="0"/>
                <a:chOff x="2416" y="960"/>
                <a:chExt cx="1209" cy="0"/>
              </a:xfrm>
            </p:grpSpPr>
            <p:sp>
              <p:nvSpPr>
                <p:cNvPr id="44090" name="Rectangle 57"/>
                <p:cNvSpPr>
                  <a:spLocks noChangeArrowheads="1"/>
                </p:cNvSpPr>
                <p:nvPr/>
              </p:nvSpPr>
              <p:spPr bwMode="auto">
                <a:xfrm>
                  <a:off x="2444" y="96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091" name="Rectangle 58"/>
                <p:cNvSpPr>
                  <a:spLocks noChangeArrowheads="1"/>
                </p:cNvSpPr>
                <p:nvPr/>
              </p:nvSpPr>
              <p:spPr bwMode="auto">
                <a:xfrm>
                  <a:off x="2416" y="96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19" name="Group 59"/>
              <p:cNvGrpSpPr>
                <a:grpSpLocks/>
              </p:cNvGrpSpPr>
              <p:nvPr/>
            </p:nvGrpSpPr>
            <p:grpSpPr bwMode="auto">
              <a:xfrm>
                <a:off x="0" y="960"/>
                <a:ext cx="1208" cy="480"/>
                <a:chOff x="0" y="960"/>
                <a:chExt cx="1208" cy="480"/>
              </a:xfrm>
            </p:grpSpPr>
            <p:sp>
              <p:nvSpPr>
                <p:cNvPr id="44088" name="Rectangle 60"/>
                <p:cNvSpPr>
                  <a:spLocks noChangeArrowheads="1"/>
                </p:cNvSpPr>
                <p:nvPr/>
              </p:nvSpPr>
              <p:spPr bwMode="auto">
                <a:xfrm>
                  <a:off x="28" y="96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44089" name="Rectangle 61"/>
                <p:cNvSpPr>
                  <a:spLocks noChangeArrowheads="1"/>
                </p:cNvSpPr>
                <p:nvPr/>
              </p:nvSpPr>
              <p:spPr bwMode="auto">
                <a:xfrm>
                  <a:off x="0" y="96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0" name="Group 62"/>
              <p:cNvGrpSpPr>
                <a:grpSpLocks/>
              </p:cNvGrpSpPr>
              <p:nvPr/>
            </p:nvGrpSpPr>
            <p:grpSpPr bwMode="auto">
              <a:xfrm>
                <a:off x="1208" y="960"/>
                <a:ext cx="1208" cy="480"/>
                <a:chOff x="1208" y="960"/>
                <a:chExt cx="1208" cy="480"/>
              </a:xfrm>
            </p:grpSpPr>
            <p:sp>
              <p:nvSpPr>
                <p:cNvPr id="44086" name="Rectangle 63"/>
                <p:cNvSpPr>
                  <a:spLocks noChangeArrowheads="1"/>
                </p:cNvSpPr>
                <p:nvPr/>
              </p:nvSpPr>
              <p:spPr bwMode="auto">
                <a:xfrm>
                  <a:off x="1236" y="96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44087" name="Rectangle 64"/>
                <p:cNvSpPr>
                  <a:spLocks noChangeArrowheads="1"/>
                </p:cNvSpPr>
                <p:nvPr/>
              </p:nvSpPr>
              <p:spPr bwMode="auto">
                <a:xfrm>
                  <a:off x="1208" y="96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1" name="Group 65"/>
              <p:cNvGrpSpPr>
                <a:grpSpLocks/>
              </p:cNvGrpSpPr>
              <p:nvPr/>
            </p:nvGrpSpPr>
            <p:grpSpPr bwMode="auto">
              <a:xfrm>
                <a:off x="2416" y="960"/>
                <a:ext cx="1209" cy="480"/>
                <a:chOff x="2416" y="960"/>
                <a:chExt cx="1209" cy="480"/>
              </a:xfrm>
            </p:grpSpPr>
            <p:sp>
              <p:nvSpPr>
                <p:cNvPr id="44084" name="Rectangle 66"/>
                <p:cNvSpPr>
                  <a:spLocks noChangeArrowheads="1"/>
                </p:cNvSpPr>
                <p:nvPr/>
              </p:nvSpPr>
              <p:spPr bwMode="auto">
                <a:xfrm>
                  <a:off x="2444" y="96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085" name="Rectangle 67"/>
                <p:cNvSpPr>
                  <a:spLocks noChangeArrowheads="1"/>
                </p:cNvSpPr>
                <p:nvPr/>
              </p:nvSpPr>
              <p:spPr bwMode="auto">
                <a:xfrm>
                  <a:off x="2416" y="96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2" name="Group 68"/>
              <p:cNvGrpSpPr>
                <a:grpSpLocks/>
              </p:cNvGrpSpPr>
              <p:nvPr/>
            </p:nvGrpSpPr>
            <p:grpSpPr bwMode="auto">
              <a:xfrm>
                <a:off x="0" y="1440"/>
                <a:ext cx="1208" cy="0"/>
                <a:chOff x="0" y="1440"/>
                <a:chExt cx="1208" cy="0"/>
              </a:xfrm>
            </p:grpSpPr>
            <p:sp>
              <p:nvSpPr>
                <p:cNvPr id="44082" name="Rectangle 69"/>
                <p:cNvSpPr>
                  <a:spLocks noChangeArrowheads="1"/>
                </p:cNvSpPr>
                <p:nvPr/>
              </p:nvSpPr>
              <p:spPr bwMode="auto">
                <a:xfrm>
                  <a:off x="28" y="144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083" name="Rectangle 70"/>
                <p:cNvSpPr>
                  <a:spLocks noChangeArrowheads="1"/>
                </p:cNvSpPr>
                <p:nvPr/>
              </p:nvSpPr>
              <p:spPr bwMode="auto">
                <a:xfrm>
                  <a:off x="0" y="144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3" name="Group 71"/>
              <p:cNvGrpSpPr>
                <a:grpSpLocks/>
              </p:cNvGrpSpPr>
              <p:nvPr/>
            </p:nvGrpSpPr>
            <p:grpSpPr bwMode="auto">
              <a:xfrm>
                <a:off x="1208" y="1440"/>
                <a:ext cx="1208" cy="0"/>
                <a:chOff x="1208" y="1440"/>
                <a:chExt cx="1208" cy="0"/>
              </a:xfrm>
            </p:grpSpPr>
            <p:sp>
              <p:nvSpPr>
                <p:cNvPr id="44080" name="Rectangle 72"/>
                <p:cNvSpPr>
                  <a:spLocks noChangeArrowheads="1"/>
                </p:cNvSpPr>
                <p:nvPr/>
              </p:nvSpPr>
              <p:spPr bwMode="auto">
                <a:xfrm>
                  <a:off x="1236" y="1440"/>
                  <a:ext cx="1152"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081" name="Rectangle 73"/>
                <p:cNvSpPr>
                  <a:spLocks noChangeArrowheads="1"/>
                </p:cNvSpPr>
                <p:nvPr/>
              </p:nvSpPr>
              <p:spPr bwMode="auto">
                <a:xfrm>
                  <a:off x="1208" y="1440"/>
                  <a:ext cx="1208"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4" name="Group 74"/>
              <p:cNvGrpSpPr>
                <a:grpSpLocks/>
              </p:cNvGrpSpPr>
              <p:nvPr/>
            </p:nvGrpSpPr>
            <p:grpSpPr bwMode="auto">
              <a:xfrm>
                <a:off x="2416" y="1440"/>
                <a:ext cx="1209" cy="0"/>
                <a:chOff x="2416" y="1440"/>
                <a:chExt cx="1209" cy="0"/>
              </a:xfrm>
            </p:grpSpPr>
            <p:sp>
              <p:nvSpPr>
                <p:cNvPr id="44078" name="Rectangle 75"/>
                <p:cNvSpPr>
                  <a:spLocks noChangeArrowheads="1"/>
                </p:cNvSpPr>
                <p:nvPr/>
              </p:nvSpPr>
              <p:spPr bwMode="auto">
                <a:xfrm>
                  <a:off x="2444" y="1440"/>
                  <a:ext cx="1153"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sp>
              <p:nvSpPr>
                <p:cNvPr id="44079" name="Rectangle 76"/>
                <p:cNvSpPr>
                  <a:spLocks noChangeArrowheads="1"/>
                </p:cNvSpPr>
                <p:nvPr/>
              </p:nvSpPr>
              <p:spPr bwMode="auto">
                <a:xfrm>
                  <a:off x="2416" y="1440"/>
                  <a:ext cx="1209" cy="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5" name="Group 77"/>
              <p:cNvGrpSpPr>
                <a:grpSpLocks/>
              </p:cNvGrpSpPr>
              <p:nvPr/>
            </p:nvGrpSpPr>
            <p:grpSpPr bwMode="auto">
              <a:xfrm>
                <a:off x="0" y="1440"/>
                <a:ext cx="1208" cy="480"/>
                <a:chOff x="0" y="1440"/>
                <a:chExt cx="1208" cy="480"/>
              </a:xfrm>
            </p:grpSpPr>
            <p:sp>
              <p:nvSpPr>
                <p:cNvPr id="44076" name="Rectangle 78"/>
                <p:cNvSpPr>
                  <a:spLocks noChangeArrowheads="1"/>
                </p:cNvSpPr>
                <p:nvPr/>
              </p:nvSpPr>
              <p:spPr bwMode="auto">
                <a:xfrm>
                  <a:off x="28" y="144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sz="2400" b="0" u="none">
                    <a:solidFill>
                      <a:schemeClr val="tx1"/>
                    </a:solidFill>
                    <a:latin typeface="Times New Roman" pitchFamily="18" charset="0"/>
                  </a:endParaRPr>
                </a:p>
              </p:txBody>
            </p:sp>
            <p:sp>
              <p:nvSpPr>
                <p:cNvPr id="44077" name="Rectangle 79"/>
                <p:cNvSpPr>
                  <a:spLocks noChangeArrowheads="1"/>
                </p:cNvSpPr>
                <p:nvPr/>
              </p:nvSpPr>
              <p:spPr bwMode="auto">
                <a:xfrm>
                  <a:off x="0" y="144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6" name="Group 80"/>
              <p:cNvGrpSpPr>
                <a:grpSpLocks/>
              </p:cNvGrpSpPr>
              <p:nvPr/>
            </p:nvGrpSpPr>
            <p:grpSpPr bwMode="auto">
              <a:xfrm>
                <a:off x="1208" y="1440"/>
                <a:ext cx="1208" cy="480"/>
                <a:chOff x="1208" y="1440"/>
                <a:chExt cx="1208" cy="480"/>
              </a:xfrm>
            </p:grpSpPr>
            <p:sp>
              <p:nvSpPr>
                <p:cNvPr id="44074" name="Rectangle 81"/>
                <p:cNvSpPr>
                  <a:spLocks noChangeArrowheads="1"/>
                </p:cNvSpPr>
                <p:nvPr/>
              </p:nvSpPr>
              <p:spPr bwMode="auto">
                <a:xfrm>
                  <a:off x="1236" y="1440"/>
                  <a:ext cx="1152"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u="none">
                    <a:solidFill>
                      <a:schemeClr val="tx1"/>
                    </a:solidFill>
                    <a:latin typeface="Times New Roman" pitchFamily="18" charset="0"/>
                    <a:cs typeface="Times New Roman" pitchFamily="18" charset="0"/>
                  </a:endParaRPr>
                </a:p>
                <a:p>
                  <a:pPr eaLnBrk="1" hangingPunct="1"/>
                  <a:r>
                    <a:rPr lang="en-US" altLang="es-ES" sz="1200" u="none">
                      <a:solidFill>
                        <a:schemeClr val="tx1"/>
                      </a:solidFill>
                      <a:latin typeface="Times New Roman" pitchFamily="18" charset="0"/>
                      <a:cs typeface="Times New Roman" pitchFamily="18" charset="0"/>
                    </a:rPr>
                    <a:t> </a:t>
                  </a:r>
                </a:p>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075" name="Rectangle 82"/>
                <p:cNvSpPr>
                  <a:spLocks noChangeArrowheads="1"/>
                </p:cNvSpPr>
                <p:nvPr/>
              </p:nvSpPr>
              <p:spPr bwMode="auto">
                <a:xfrm>
                  <a:off x="1208" y="1440"/>
                  <a:ext cx="1208"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nvGrpSpPr>
              <p:cNvPr id="27" name="Group 83"/>
              <p:cNvGrpSpPr>
                <a:grpSpLocks/>
              </p:cNvGrpSpPr>
              <p:nvPr/>
            </p:nvGrpSpPr>
            <p:grpSpPr bwMode="auto">
              <a:xfrm>
                <a:off x="2416" y="1440"/>
                <a:ext cx="1209" cy="480"/>
                <a:chOff x="2416" y="1440"/>
                <a:chExt cx="1209" cy="480"/>
              </a:xfrm>
            </p:grpSpPr>
            <p:sp>
              <p:nvSpPr>
                <p:cNvPr id="44072" name="Rectangle 84"/>
                <p:cNvSpPr>
                  <a:spLocks noChangeArrowheads="1"/>
                </p:cNvSpPr>
                <p:nvPr/>
              </p:nvSpPr>
              <p:spPr bwMode="auto">
                <a:xfrm>
                  <a:off x="2444" y="1440"/>
                  <a:ext cx="1153"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pPr eaLnBrk="1" hangingPunct="1"/>
                  <a:endParaRPr lang="en-US" altLang="es-ES" sz="1200" u="none">
                    <a:solidFill>
                      <a:schemeClr val="tx1"/>
                    </a:solidFill>
                    <a:latin typeface="Times New Roman" pitchFamily="18" charset="0"/>
                    <a:cs typeface="Times New Roman" pitchFamily="18" charset="0"/>
                  </a:endParaRPr>
                </a:p>
                <a:p>
                  <a:endParaRPr lang="en-US" altLang="es-ES" sz="2400" b="0" u="none">
                    <a:solidFill>
                      <a:schemeClr val="tx1"/>
                    </a:solidFill>
                    <a:latin typeface="Times New Roman" pitchFamily="18" charset="0"/>
                  </a:endParaRPr>
                </a:p>
              </p:txBody>
            </p:sp>
            <p:sp>
              <p:nvSpPr>
                <p:cNvPr id="44073" name="Rectangle 85"/>
                <p:cNvSpPr>
                  <a:spLocks noChangeArrowheads="1"/>
                </p:cNvSpPr>
                <p:nvPr/>
              </p:nvSpPr>
              <p:spPr bwMode="auto">
                <a:xfrm>
                  <a:off x="2416" y="1440"/>
                  <a:ext cx="1209" cy="480"/>
                </a:xfrm>
                <a:prstGeom prst="rect">
                  <a:avLst/>
                </a:prstGeom>
                <a:noFill/>
                <a:ln w="7">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grpSp>
        <p:sp>
          <p:nvSpPr>
            <p:cNvPr id="44047" name="Rectangle 86"/>
            <p:cNvSpPr>
              <a:spLocks noChangeArrowheads="1"/>
            </p:cNvSpPr>
            <p:nvPr/>
          </p:nvSpPr>
          <p:spPr bwMode="auto">
            <a:xfrm>
              <a:off x="-3" y="-3"/>
              <a:ext cx="3631" cy="1926"/>
            </a:xfrm>
            <a:prstGeom prst="rect">
              <a:avLst/>
            </a:prstGeom>
            <a:noFill/>
            <a:ln w="9525">
              <a:solidFill>
                <a:srgbClr val="A0A0A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defRPr sz="2000" b="1" u="sng">
                  <a:solidFill>
                    <a:srgbClr val="FF0000"/>
                  </a:solidFill>
                  <a:latin typeface="Comic Sans MS" pitchFamily="66" charset="0"/>
                </a:defRPr>
              </a:lvl1pPr>
              <a:lvl2pPr marL="742950" indent="-285750">
                <a:defRPr sz="2000" b="1" u="sng">
                  <a:solidFill>
                    <a:srgbClr val="FF0000"/>
                  </a:solidFill>
                  <a:latin typeface="Comic Sans MS" pitchFamily="66" charset="0"/>
                </a:defRPr>
              </a:lvl2pPr>
              <a:lvl3pPr marL="1143000" indent="-228600">
                <a:defRPr sz="2000" b="1" u="sng">
                  <a:solidFill>
                    <a:srgbClr val="FF0000"/>
                  </a:solidFill>
                  <a:latin typeface="Comic Sans MS" pitchFamily="66" charset="0"/>
                </a:defRPr>
              </a:lvl3pPr>
              <a:lvl4pPr marL="1600200" indent="-228600">
                <a:defRPr sz="2000" b="1" u="sng">
                  <a:solidFill>
                    <a:srgbClr val="FF0000"/>
                  </a:solidFill>
                  <a:latin typeface="Comic Sans MS" pitchFamily="66" charset="0"/>
                </a:defRPr>
              </a:lvl4pPr>
              <a:lvl5pPr marL="2057400" indent="-228600">
                <a:defRPr sz="2000" b="1" u="sng">
                  <a:solidFill>
                    <a:srgbClr val="FF0000"/>
                  </a:solidFill>
                  <a:latin typeface="Comic Sans MS" pitchFamily="66" charset="0"/>
                </a:defRPr>
              </a:lvl5pPr>
              <a:lvl6pPr marL="2514600" indent="-228600" algn="ctr" eaLnBrk="0" fontAlgn="base" hangingPunct="0">
                <a:spcBef>
                  <a:spcPct val="0"/>
                </a:spcBef>
                <a:spcAft>
                  <a:spcPct val="0"/>
                </a:spcAft>
                <a:defRPr sz="2000" b="1" u="sng">
                  <a:solidFill>
                    <a:srgbClr val="FF0000"/>
                  </a:solidFill>
                  <a:latin typeface="Comic Sans MS" pitchFamily="66" charset="0"/>
                </a:defRPr>
              </a:lvl6pPr>
              <a:lvl7pPr marL="2971800" indent="-228600" algn="ctr" eaLnBrk="0" fontAlgn="base" hangingPunct="0">
                <a:spcBef>
                  <a:spcPct val="0"/>
                </a:spcBef>
                <a:spcAft>
                  <a:spcPct val="0"/>
                </a:spcAft>
                <a:defRPr sz="2000" b="1" u="sng">
                  <a:solidFill>
                    <a:srgbClr val="FF0000"/>
                  </a:solidFill>
                  <a:latin typeface="Comic Sans MS" pitchFamily="66" charset="0"/>
                </a:defRPr>
              </a:lvl7pPr>
              <a:lvl8pPr marL="3429000" indent="-228600" algn="ctr" eaLnBrk="0" fontAlgn="base" hangingPunct="0">
                <a:spcBef>
                  <a:spcPct val="0"/>
                </a:spcBef>
                <a:spcAft>
                  <a:spcPct val="0"/>
                </a:spcAft>
                <a:defRPr sz="2000" b="1" u="sng">
                  <a:solidFill>
                    <a:srgbClr val="FF0000"/>
                  </a:solidFill>
                  <a:latin typeface="Comic Sans MS" pitchFamily="66" charset="0"/>
                </a:defRPr>
              </a:lvl8pPr>
              <a:lvl9pPr marL="3886200" indent="-228600" algn="ctr" eaLnBrk="0" fontAlgn="base" hangingPunct="0">
                <a:spcBef>
                  <a:spcPct val="0"/>
                </a:spcBef>
                <a:spcAft>
                  <a:spcPct val="0"/>
                </a:spcAft>
                <a:defRPr sz="2000" b="1" u="sng">
                  <a:solidFill>
                    <a:srgbClr val="FF0000"/>
                  </a:solidFill>
                  <a:latin typeface="Comic Sans MS" pitchFamily="66" charset="0"/>
                </a:defRPr>
              </a:lvl9pPr>
            </a:lstStyle>
            <a:p>
              <a:endParaRPr lang="es-ES" altLang="es-ES"/>
            </a:p>
          </p:txBody>
        </p:sp>
      </p:grpSp>
      <p:sp>
        <p:nvSpPr>
          <p:cNvPr id="89" name="88 Marcador de número de diapositiva"/>
          <p:cNvSpPr>
            <a:spLocks noGrp="1"/>
          </p:cNvSpPr>
          <p:nvPr>
            <p:ph type="sldNum" sz="quarter" idx="12"/>
          </p:nvPr>
        </p:nvSpPr>
        <p:spPr/>
        <p:txBody>
          <a:bodyPr/>
          <a:lstStyle/>
          <a:p>
            <a:pPr>
              <a:defRPr/>
            </a:pPr>
            <a:fld id="{F3EA2A07-FD97-4E48-9030-10FEBC95AD30}" type="slidenum">
              <a:rPr lang="es-ES"/>
              <a:pPr>
                <a:defRPr/>
              </a:pPr>
              <a:t>51</a:t>
            </a:fld>
            <a:endParaRPr lang="es-ES"/>
          </a:p>
        </p:txBody>
      </p:sp>
    </p:spTree>
    <p:extLst>
      <p:ext uri="{BB962C8B-B14F-4D97-AF65-F5344CB8AC3E}">
        <p14:creationId xmlns:p14="http://schemas.microsoft.com/office/powerpoint/2010/main" xmlns="" val="222801756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755576" y="692696"/>
            <a:ext cx="7848872" cy="5174704"/>
          </a:xfrm>
          <a:noFill/>
        </p:spPr>
      </p:pic>
      <p:sp>
        <p:nvSpPr>
          <p:cNvPr id="45058" name="Rectangle 2"/>
          <p:cNvSpPr>
            <a:spLocks noGrp="1" noChangeArrowheads="1"/>
          </p:cNvSpPr>
          <p:nvPr>
            <p:ph type="title"/>
          </p:nvPr>
        </p:nvSpPr>
        <p:spPr>
          <a:xfrm>
            <a:off x="457200" y="274638"/>
            <a:ext cx="8229600" cy="922114"/>
          </a:xfrm>
          <a:solidFill>
            <a:schemeClr val="accent1">
              <a:lumMod val="20000"/>
              <a:lumOff val="80000"/>
            </a:schemeClr>
          </a:solidFill>
        </p:spPr>
        <p:txBody>
          <a:bodyPr>
            <a:noAutofit/>
          </a:bodyPr>
          <a:lstStyle/>
          <a:p>
            <a:pPr eaLnBrk="1" hangingPunct="1"/>
            <a:r>
              <a:rPr lang="es-ES" altLang="es-ES" b="1" dirty="0" smtClean="0">
                <a:solidFill>
                  <a:srgbClr val="0033CC"/>
                </a:solidFill>
                <a:cs typeface="Times New Roman" pitchFamily="18" charset="0"/>
              </a:rPr>
              <a:t/>
            </a:r>
            <a:br>
              <a:rPr lang="es-ES" altLang="es-ES" b="1" dirty="0" smtClean="0">
                <a:solidFill>
                  <a:srgbClr val="0033CC"/>
                </a:solidFill>
                <a:cs typeface="Times New Roman" pitchFamily="18" charset="0"/>
              </a:rPr>
            </a:br>
            <a:r>
              <a:rPr lang="es-ES" altLang="es-ES" b="1" dirty="0" smtClean="0">
                <a:solidFill>
                  <a:srgbClr val="0033CC"/>
                </a:solidFill>
                <a:cs typeface="Times New Roman" pitchFamily="18" charset="0"/>
              </a:rPr>
              <a:t>25.- COPIA DE ESAS FRASES </a:t>
            </a:r>
            <a:r>
              <a:rPr lang="es-ES" altLang="es-ES" b="1" dirty="0" smtClean="0">
                <a:solidFill>
                  <a:schemeClr val="folHlink"/>
                </a:solidFill>
                <a:cs typeface="Times New Roman" pitchFamily="18" charset="0"/>
              </a:rPr>
              <a:t/>
            </a:r>
            <a:br>
              <a:rPr lang="es-ES" altLang="es-ES" b="1" dirty="0" smtClean="0">
                <a:solidFill>
                  <a:schemeClr val="folHlink"/>
                </a:solidFill>
                <a:cs typeface="Times New Roman" pitchFamily="18" charset="0"/>
              </a:rPr>
            </a:br>
            <a:endParaRPr lang="es-ES" altLang="es-ES" b="1" dirty="0" smtClean="0">
              <a:solidFill>
                <a:schemeClr val="folHlink"/>
              </a:solidFill>
              <a:cs typeface="Times New Roman" pitchFamily="18" charset="0"/>
            </a:endParaRPr>
          </a:p>
        </p:txBody>
      </p:sp>
      <p:sp>
        <p:nvSpPr>
          <p:cNvPr id="6" name="5 Marcador de número de diapositiva"/>
          <p:cNvSpPr>
            <a:spLocks noGrp="1"/>
          </p:cNvSpPr>
          <p:nvPr>
            <p:ph type="sldNum" sz="quarter" idx="12"/>
          </p:nvPr>
        </p:nvSpPr>
        <p:spPr/>
        <p:txBody>
          <a:bodyPr/>
          <a:lstStyle/>
          <a:p>
            <a:pPr>
              <a:defRPr/>
            </a:pPr>
            <a:fld id="{AA769213-6086-4FF6-A6D2-1D7527888FFC}" type="slidenum">
              <a:rPr lang="es-ES"/>
              <a:pPr>
                <a:defRPr/>
              </a:pPr>
              <a:t>52</a:t>
            </a:fld>
            <a:endParaRPr lang="es-ES"/>
          </a:p>
        </p:txBody>
      </p:sp>
    </p:spTree>
    <p:extLst>
      <p:ext uri="{BB962C8B-B14F-4D97-AF65-F5344CB8AC3E}">
        <p14:creationId xmlns:p14="http://schemas.microsoft.com/office/powerpoint/2010/main" xmlns="" val="164559411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19256" cy="1156990"/>
          </a:xfrm>
          <a:solidFill>
            <a:schemeClr val="accent1">
              <a:lumMod val="20000"/>
              <a:lumOff val="80000"/>
            </a:schemeClr>
          </a:solidFill>
        </p:spPr>
        <p:txBody>
          <a:bodyPr/>
          <a:lstStyle/>
          <a:p>
            <a:r>
              <a:rPr lang="es-MX" b="1" dirty="0" smtClean="0">
                <a:solidFill>
                  <a:srgbClr val="0033CC"/>
                </a:solidFill>
              </a:rPr>
              <a:t>26.- Actividades gramaticales I</a:t>
            </a:r>
            <a:endParaRPr lang="es-MX" b="1" dirty="0">
              <a:solidFill>
                <a:srgbClr val="0033CC"/>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79512" y="1556792"/>
            <a:ext cx="4128435" cy="4525963"/>
          </a:xfrm>
          <a:prstGeom prst="rect">
            <a:avLst/>
          </a:prstGeom>
          <a:noFill/>
          <a:ln w="9525">
            <a:noFill/>
            <a:miter lim="800000"/>
            <a:headEnd/>
            <a:tailEnd/>
          </a:ln>
        </p:spPr>
      </p:pic>
      <p:sp>
        <p:nvSpPr>
          <p:cNvPr id="5" name="4 Rectángulo"/>
          <p:cNvSpPr/>
          <p:nvPr/>
        </p:nvSpPr>
        <p:spPr>
          <a:xfrm>
            <a:off x="395536" y="6021288"/>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Género </a:t>
            </a:r>
            <a:endParaRPr lang="es-MX" b="1" dirty="0"/>
          </a:p>
        </p:txBody>
      </p:sp>
      <p:pic>
        <p:nvPicPr>
          <p:cNvPr id="5123" name="Picture 3"/>
          <p:cNvPicPr>
            <a:picLocks noChangeAspect="1" noChangeArrowheads="1"/>
          </p:cNvPicPr>
          <p:nvPr/>
        </p:nvPicPr>
        <p:blipFill>
          <a:blip r:embed="rId3" cstate="print"/>
          <a:srcRect/>
          <a:stretch>
            <a:fillRect/>
          </a:stretch>
        </p:blipFill>
        <p:spPr bwMode="auto">
          <a:xfrm>
            <a:off x="4427984" y="1556792"/>
            <a:ext cx="4499992" cy="4320480"/>
          </a:xfrm>
          <a:prstGeom prst="rect">
            <a:avLst/>
          </a:prstGeom>
          <a:noFill/>
          <a:ln w="9525">
            <a:noFill/>
            <a:miter lim="800000"/>
            <a:headEnd/>
            <a:tailEnd/>
          </a:ln>
        </p:spPr>
      </p:pic>
      <p:sp>
        <p:nvSpPr>
          <p:cNvPr id="8" name="7 Rectángulo"/>
          <p:cNvSpPr/>
          <p:nvPr/>
        </p:nvSpPr>
        <p:spPr>
          <a:xfrm>
            <a:off x="5220072" y="5877272"/>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Género  y número </a:t>
            </a:r>
            <a:endParaRPr lang="es-MX"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544620" y="1600200"/>
            <a:ext cx="6054760" cy="4525963"/>
          </a:xfrm>
          <a:prstGeom prst="rect">
            <a:avLst/>
          </a:prstGeom>
          <a:noFill/>
          <a:ln w="9525">
            <a:noFill/>
            <a:miter lim="800000"/>
            <a:headEnd/>
            <a:tailEnd/>
          </a:ln>
        </p:spPr>
      </p:pic>
      <p:sp>
        <p:nvSpPr>
          <p:cNvPr id="5" name="1 Título"/>
          <p:cNvSpPr>
            <a:spLocks noGrp="1"/>
          </p:cNvSpPr>
          <p:nvPr>
            <p:ph type="title"/>
          </p:nvPr>
        </p:nvSpPr>
        <p:spPr>
          <a:xfrm>
            <a:off x="467544" y="260648"/>
            <a:ext cx="8219256" cy="1156990"/>
          </a:xfrm>
          <a:solidFill>
            <a:schemeClr val="accent1">
              <a:lumMod val="20000"/>
              <a:lumOff val="80000"/>
            </a:schemeClr>
          </a:solidFill>
        </p:spPr>
        <p:txBody>
          <a:bodyPr/>
          <a:lstStyle/>
          <a:p>
            <a:r>
              <a:rPr lang="es-MX" b="1" dirty="0" smtClean="0">
                <a:solidFill>
                  <a:srgbClr val="0033CC"/>
                </a:solidFill>
              </a:rPr>
              <a:t>27.- Actividades gramaticales II</a:t>
            </a:r>
            <a:endParaRPr lang="es-MX" b="1" dirty="0">
              <a:solidFill>
                <a:srgbClr val="0033C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19256" cy="1156990"/>
          </a:xfrm>
          <a:solidFill>
            <a:schemeClr val="accent1">
              <a:lumMod val="20000"/>
              <a:lumOff val="80000"/>
            </a:schemeClr>
          </a:solidFill>
        </p:spPr>
        <p:txBody>
          <a:bodyPr/>
          <a:lstStyle/>
          <a:p>
            <a:r>
              <a:rPr lang="es-MX" b="1" dirty="0" smtClean="0">
                <a:solidFill>
                  <a:srgbClr val="0033CC"/>
                </a:solidFill>
              </a:rPr>
              <a:t>28.- Actividades de semántica</a:t>
            </a:r>
            <a:endParaRPr lang="es-MX" b="1" dirty="0">
              <a:solidFill>
                <a:srgbClr val="0033CC"/>
              </a:solidFill>
            </a:endParaRPr>
          </a:p>
        </p:txBody>
      </p:sp>
      <p:pic>
        <p:nvPicPr>
          <p:cNvPr id="7170" name="Picture 2"/>
          <p:cNvPicPr>
            <a:picLocks noChangeAspect="1" noChangeArrowheads="1"/>
          </p:cNvPicPr>
          <p:nvPr/>
        </p:nvPicPr>
        <p:blipFill>
          <a:blip r:embed="rId2" cstate="print"/>
          <a:srcRect/>
          <a:stretch>
            <a:fillRect/>
          </a:stretch>
        </p:blipFill>
        <p:spPr bwMode="auto">
          <a:xfrm>
            <a:off x="179512" y="1700808"/>
            <a:ext cx="4701530" cy="4176464"/>
          </a:xfrm>
          <a:prstGeom prst="rect">
            <a:avLst/>
          </a:prstGeom>
          <a:noFill/>
          <a:ln w="9525">
            <a:noFill/>
            <a:miter lim="800000"/>
            <a:headEnd/>
            <a:tailEnd/>
          </a:ln>
        </p:spPr>
      </p:pic>
      <p:sp>
        <p:nvSpPr>
          <p:cNvPr id="5" name="4 Rectángulo"/>
          <p:cNvSpPr/>
          <p:nvPr/>
        </p:nvSpPr>
        <p:spPr>
          <a:xfrm>
            <a:off x="1763688" y="6021288"/>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Diminutivos </a:t>
            </a:r>
            <a:endParaRPr lang="es-MX" b="1" dirty="0"/>
          </a:p>
        </p:txBody>
      </p:sp>
      <p:pic>
        <p:nvPicPr>
          <p:cNvPr id="7171" name="Picture 3"/>
          <p:cNvPicPr>
            <a:picLocks noChangeAspect="1" noChangeArrowheads="1"/>
          </p:cNvPicPr>
          <p:nvPr/>
        </p:nvPicPr>
        <p:blipFill>
          <a:blip r:embed="rId3" cstate="print"/>
          <a:srcRect/>
          <a:stretch>
            <a:fillRect/>
          </a:stretch>
        </p:blipFill>
        <p:spPr bwMode="auto">
          <a:xfrm>
            <a:off x="5364088" y="2276872"/>
            <a:ext cx="3194435" cy="2106166"/>
          </a:xfrm>
          <a:prstGeom prst="rect">
            <a:avLst/>
          </a:prstGeom>
          <a:noFill/>
          <a:ln w="9525">
            <a:noFill/>
            <a:miter lim="800000"/>
            <a:headEnd/>
            <a:tailEnd/>
          </a:ln>
        </p:spPr>
      </p:pic>
      <p:sp>
        <p:nvSpPr>
          <p:cNvPr id="7" name="6 Rectángulo"/>
          <p:cNvSpPr/>
          <p:nvPr/>
        </p:nvSpPr>
        <p:spPr>
          <a:xfrm>
            <a:off x="6228184" y="1700808"/>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Relaciona </a:t>
            </a:r>
            <a:endParaRPr lang="es-MX" b="1" dirty="0"/>
          </a:p>
        </p:txBody>
      </p:sp>
      <p:sp>
        <p:nvSpPr>
          <p:cNvPr id="8" name="7 Rectángulo"/>
          <p:cNvSpPr/>
          <p:nvPr/>
        </p:nvSpPr>
        <p:spPr>
          <a:xfrm>
            <a:off x="5724128" y="4869160"/>
            <a:ext cx="22406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Familias de palabras  </a:t>
            </a:r>
            <a:endParaRPr lang="es-MX"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51520" y="1268760"/>
            <a:ext cx="8568952" cy="5400600"/>
          </a:xfrm>
          <a:noFill/>
        </p:spPr>
      </p:pic>
      <p:sp>
        <p:nvSpPr>
          <p:cNvPr id="47106" name="Rectangle 2"/>
          <p:cNvSpPr>
            <a:spLocks noGrp="1" noChangeArrowheads="1"/>
          </p:cNvSpPr>
          <p:nvPr>
            <p:ph type="title"/>
          </p:nvPr>
        </p:nvSpPr>
        <p:spPr>
          <a:xfrm>
            <a:off x="323528" y="476672"/>
            <a:ext cx="8363272" cy="1080120"/>
          </a:xfrm>
          <a:solidFill>
            <a:schemeClr val="accent1">
              <a:lumMod val="20000"/>
              <a:lumOff val="80000"/>
            </a:schemeClr>
          </a:solidFill>
        </p:spPr>
        <p:txBody>
          <a:bodyPr/>
          <a:lstStyle/>
          <a:p>
            <a:pPr eaLnBrk="1" hangingPunct="1"/>
            <a:r>
              <a:rPr lang="es-ES" altLang="es-ES" sz="2800" b="1" dirty="0" smtClean="0">
                <a:solidFill>
                  <a:srgbClr val="1A09BD"/>
                </a:solidFill>
              </a:rPr>
              <a:t>29.- CRUCIGRAMA . Busca las siguientes palabras</a:t>
            </a:r>
          </a:p>
        </p:txBody>
      </p:sp>
      <p:sp>
        <p:nvSpPr>
          <p:cNvPr id="6" name="5 Marcador de número de diapositiva"/>
          <p:cNvSpPr>
            <a:spLocks noGrp="1"/>
          </p:cNvSpPr>
          <p:nvPr>
            <p:ph type="sldNum" sz="quarter" idx="12"/>
          </p:nvPr>
        </p:nvSpPr>
        <p:spPr/>
        <p:txBody>
          <a:bodyPr/>
          <a:lstStyle/>
          <a:p>
            <a:pPr>
              <a:defRPr/>
            </a:pPr>
            <a:fld id="{F9F15139-9743-4139-8BA4-DF1CD5362253}" type="slidenum">
              <a:rPr lang="es-ES"/>
              <a:pPr>
                <a:defRPr/>
              </a:pPr>
              <a:t>56</a:t>
            </a:fld>
            <a:endParaRPr lang="es-ES"/>
          </a:p>
        </p:txBody>
      </p:sp>
    </p:spTree>
    <p:extLst>
      <p:ext uri="{BB962C8B-B14F-4D97-AF65-F5344CB8AC3E}">
        <p14:creationId xmlns:p14="http://schemas.microsoft.com/office/powerpoint/2010/main" xmlns="" val="40573057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ES" altLang="es-ES" sz="3200" b="1" dirty="0" smtClean="0">
                <a:solidFill>
                  <a:srgbClr val="FF0000"/>
                </a:solidFill>
              </a:rPr>
              <a:t>OTRO TIPO DE FICHAS</a:t>
            </a:r>
            <a:r>
              <a:rPr lang="es-ES" altLang="es-ES" sz="2800" b="1" dirty="0" smtClean="0">
                <a:solidFill>
                  <a:srgbClr val="FF0000"/>
                </a:solidFill>
              </a:rPr>
              <a:t> </a:t>
            </a:r>
            <a:endParaRPr lang="es-ES" altLang="es-ES" sz="3200" b="1" dirty="0" smtClean="0">
              <a:solidFill>
                <a:srgbClr val="FF0000"/>
              </a:solidFill>
            </a:endParaRPr>
          </a:p>
        </p:txBody>
      </p:sp>
      <p:sp>
        <p:nvSpPr>
          <p:cNvPr id="48131" name="Rectangle 3"/>
          <p:cNvSpPr>
            <a:spLocks noGrp="1" noChangeArrowheads="1"/>
          </p:cNvSpPr>
          <p:nvPr>
            <p:ph idx="1"/>
          </p:nvPr>
        </p:nvSpPr>
        <p:spPr/>
        <p:txBody>
          <a:bodyPr/>
          <a:lstStyle/>
          <a:p>
            <a:pPr eaLnBrk="1" hangingPunct="1">
              <a:lnSpc>
                <a:spcPct val="90000"/>
              </a:lnSpc>
            </a:pPr>
            <a:r>
              <a:rPr lang="es-ES" altLang="es-ES" sz="2800" b="1" dirty="0" smtClean="0"/>
              <a:t>Separar silabas</a:t>
            </a:r>
          </a:p>
          <a:p>
            <a:pPr eaLnBrk="1" hangingPunct="1">
              <a:lnSpc>
                <a:spcPct val="90000"/>
              </a:lnSpc>
            </a:pPr>
            <a:r>
              <a:rPr lang="es-ES" altLang="es-ES" sz="2800" b="1" dirty="0" smtClean="0"/>
              <a:t>Completar espacios punteados en blanco</a:t>
            </a:r>
          </a:p>
          <a:p>
            <a:pPr eaLnBrk="1" hangingPunct="1">
              <a:lnSpc>
                <a:spcPct val="90000"/>
              </a:lnSpc>
            </a:pPr>
            <a:r>
              <a:rPr lang="es-ES" altLang="es-ES" sz="2800" b="1" dirty="0" smtClean="0"/>
              <a:t>Completar con determinantes</a:t>
            </a:r>
          </a:p>
          <a:p>
            <a:pPr eaLnBrk="1" hangingPunct="1">
              <a:lnSpc>
                <a:spcPct val="90000"/>
              </a:lnSpc>
            </a:pPr>
            <a:r>
              <a:rPr lang="es-ES" altLang="es-ES" sz="2800" b="1" dirty="0" smtClean="0"/>
              <a:t>Completar frases en las que falta una palabra.</a:t>
            </a:r>
          </a:p>
          <a:p>
            <a:pPr eaLnBrk="1" hangingPunct="1">
              <a:lnSpc>
                <a:spcPct val="90000"/>
              </a:lnSpc>
            </a:pPr>
            <a:r>
              <a:rPr lang="es-ES" altLang="es-ES" sz="2800" b="1" dirty="0" smtClean="0"/>
              <a:t>Señalar las palabras repetidas</a:t>
            </a:r>
          </a:p>
          <a:p>
            <a:pPr eaLnBrk="1" hangingPunct="1">
              <a:lnSpc>
                <a:spcPct val="90000"/>
              </a:lnSpc>
            </a:pPr>
            <a:r>
              <a:rPr lang="es-ES" altLang="es-ES" sz="2800" b="1" dirty="0" smtClean="0"/>
              <a:t>Preguntas / respuestas</a:t>
            </a:r>
          </a:p>
          <a:p>
            <a:pPr eaLnBrk="1" hangingPunct="1">
              <a:lnSpc>
                <a:spcPct val="90000"/>
              </a:lnSpc>
            </a:pPr>
            <a:r>
              <a:rPr lang="es-ES" altLang="es-ES" sz="2800" b="1" dirty="0" smtClean="0"/>
              <a:t>Trabajo de plurales</a:t>
            </a:r>
          </a:p>
          <a:p>
            <a:pPr eaLnBrk="1" hangingPunct="1">
              <a:lnSpc>
                <a:spcPct val="90000"/>
              </a:lnSpc>
            </a:pPr>
            <a:r>
              <a:rPr lang="es-ES" altLang="es-ES" sz="2800" b="1" dirty="0" smtClean="0"/>
              <a:t>Enlazar palabras o frases con y </a:t>
            </a:r>
          </a:p>
          <a:p>
            <a:pPr eaLnBrk="1" hangingPunct="1">
              <a:lnSpc>
                <a:spcPct val="90000"/>
              </a:lnSpc>
            </a:pPr>
            <a:r>
              <a:rPr lang="es-ES" altLang="es-ES" sz="2800" b="1" dirty="0" smtClean="0"/>
              <a:t>¿Cómo se llama ?</a:t>
            </a:r>
          </a:p>
          <a:p>
            <a:pPr eaLnBrk="1" hangingPunct="1">
              <a:lnSpc>
                <a:spcPct val="90000"/>
              </a:lnSpc>
            </a:pPr>
            <a:endParaRPr lang="es-ES" altLang="es-ES" sz="2800" b="1" dirty="0" smtClean="0"/>
          </a:p>
          <a:p>
            <a:pPr eaLnBrk="1" hangingPunct="1">
              <a:lnSpc>
                <a:spcPct val="90000"/>
              </a:lnSpc>
              <a:buFontTx/>
              <a:buNone/>
            </a:pPr>
            <a:endParaRPr lang="es-ES" altLang="es-ES" sz="2800" b="1" dirty="0" smtClean="0"/>
          </a:p>
        </p:txBody>
      </p:sp>
      <p:sp>
        <p:nvSpPr>
          <p:cNvPr id="6" name="5 Marcador de número de diapositiva"/>
          <p:cNvSpPr>
            <a:spLocks noGrp="1"/>
          </p:cNvSpPr>
          <p:nvPr>
            <p:ph type="sldNum" sz="quarter" idx="12"/>
          </p:nvPr>
        </p:nvSpPr>
        <p:spPr/>
        <p:txBody>
          <a:bodyPr/>
          <a:lstStyle/>
          <a:p>
            <a:pPr>
              <a:defRPr/>
            </a:pPr>
            <a:fld id="{3302580C-1439-4A3F-BE13-CBC90A67DC70}" type="slidenum">
              <a:rPr lang="es-ES"/>
              <a:pPr>
                <a:defRPr/>
              </a:pPr>
              <a:t>57</a:t>
            </a:fld>
            <a:endParaRPr lang="es-ES"/>
          </a:p>
        </p:txBody>
      </p:sp>
    </p:spTree>
    <p:extLst>
      <p:ext uri="{BB962C8B-B14F-4D97-AF65-F5344CB8AC3E}">
        <p14:creationId xmlns:p14="http://schemas.microsoft.com/office/powerpoint/2010/main" xmlns="" val="3692684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ES" altLang="es-ES" sz="3200" b="1" smtClean="0">
                <a:solidFill>
                  <a:srgbClr val="0033CC"/>
                </a:solidFill>
              </a:rPr>
              <a:t>OTRO TIPO DE FICHAS</a:t>
            </a:r>
          </a:p>
        </p:txBody>
      </p:sp>
      <p:sp>
        <p:nvSpPr>
          <p:cNvPr id="49155" name="Rectangle 3"/>
          <p:cNvSpPr>
            <a:spLocks noGrp="1" noChangeArrowheads="1"/>
          </p:cNvSpPr>
          <p:nvPr>
            <p:ph idx="1"/>
          </p:nvPr>
        </p:nvSpPr>
        <p:spPr/>
        <p:txBody>
          <a:bodyPr/>
          <a:lstStyle/>
          <a:p>
            <a:pPr eaLnBrk="1" hangingPunct="1"/>
            <a:r>
              <a:rPr lang="es-ES" altLang="es-ES" b="1" smtClean="0"/>
              <a:t>¿Para qué sirve ?</a:t>
            </a:r>
          </a:p>
          <a:p>
            <a:pPr eaLnBrk="1" hangingPunct="1"/>
            <a:r>
              <a:rPr lang="es-ES" altLang="es-ES" b="1" smtClean="0"/>
              <a:t>Elige una palabra de varias dadas.</a:t>
            </a:r>
          </a:p>
          <a:p>
            <a:pPr eaLnBrk="1" hangingPunct="1"/>
            <a:r>
              <a:rPr lang="es-ES" altLang="es-ES" b="1" smtClean="0"/>
              <a:t>Trabajo de mayúsculas</a:t>
            </a:r>
          </a:p>
          <a:p>
            <a:pPr eaLnBrk="1" hangingPunct="1"/>
            <a:r>
              <a:rPr lang="es-ES" altLang="es-ES" b="1" smtClean="0"/>
              <a:t>Escribir palabras agrupando las trababas que </a:t>
            </a:r>
          </a:p>
          <a:p>
            <a:pPr eaLnBrk="1" hangingPunct="1"/>
            <a:r>
              <a:rPr lang="es-ES" altLang="es-ES" b="1" smtClean="0"/>
              <a:t>Completar frases a su libre elección. </a:t>
            </a:r>
          </a:p>
          <a:p>
            <a:pPr eaLnBrk="1" hangingPunct="1"/>
            <a:endParaRPr lang="es-ES" altLang="es-ES" b="1" smtClean="0"/>
          </a:p>
        </p:txBody>
      </p:sp>
      <p:sp>
        <p:nvSpPr>
          <p:cNvPr id="6" name="5 Marcador de número de diapositiva"/>
          <p:cNvSpPr>
            <a:spLocks noGrp="1"/>
          </p:cNvSpPr>
          <p:nvPr>
            <p:ph type="sldNum" sz="quarter" idx="12"/>
          </p:nvPr>
        </p:nvSpPr>
        <p:spPr/>
        <p:txBody>
          <a:bodyPr/>
          <a:lstStyle/>
          <a:p>
            <a:pPr>
              <a:defRPr/>
            </a:pPr>
            <a:fld id="{D9F9E359-58C8-48F7-A795-2CA52593044B}" type="slidenum">
              <a:rPr lang="es-ES"/>
              <a:pPr>
                <a:defRPr/>
              </a:pPr>
              <a:t>58</a:t>
            </a:fld>
            <a:endParaRPr lang="es-ES"/>
          </a:p>
        </p:txBody>
      </p:sp>
    </p:spTree>
    <p:extLst>
      <p:ext uri="{BB962C8B-B14F-4D97-AF65-F5344CB8AC3E}">
        <p14:creationId xmlns:p14="http://schemas.microsoft.com/office/powerpoint/2010/main" xmlns="" val="224091179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33CC"/>
                </a:solidFill>
              </a:rPr>
              <a:t>COMPETENCIA ORAL MINIMA </a:t>
            </a:r>
            <a:endParaRPr lang="es-ES" b="1" dirty="0">
              <a:solidFill>
                <a:srgbClr val="0033CC"/>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374343">
            <a:off x="1624858" y="1628800"/>
            <a:ext cx="5827462" cy="4632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AutoShape 2" descr="data:image/jpeg;base64,/9j/4AAQSkZJRgABAQAAAQABAAD/2wCEAAkGBg0NDw0NDA0SDQ8NEBAQDg8OERAQDxAOFBAVFRYQEhIXGzIfFxkjGRUSHy8gIycpLCwsFR4xNTAqNSYrLCkBCQoKDgwOGg8PGi8kHCQwMiosMCkuKikpLCwsLSkpLCwsLCwsLCwsLCkpLSwsLCwsKSwsLCwqLCwsLCwpLCwsLP/AABEIAMsA+QMBIgACEQEDEQH/xAAbAAEBAQADAQEAAAAAAAAAAAAABgcCBAUDAf/EAEcQAAEDAAQFDQ8DAwUAAAAAAAABAgMEBhFzBTE0NcMSITJBUXFygaGxssHRExQWIiMzUlNUYYORkpOzF0JiJGOiB0PC0vD/xAAbAQEAAwEBAQEAAAAAAAAAAAAAAwQFBgIBB//EAC4RAAEDAQUHAwUBAQAAAAAAAAABAgMEBREyQnESITEzUXKBFEHBExVhodFSIv/aAAwDAQACEQMRAD8AjQAUD9eAAAAAAAAAAAAAAAAAAAAAAAAAAAKebM8d9pFJgp5szx32kUmCCHNqVKXN3KAATlsAAAAAAAAAAAAAAAAAAAH3otClmXUxRukX+LVWzfXEnGfFVE4nxXI3eqnwB79HqVTH67kZFwnWr8kRTvx/6fu/fSUTd1Maryq7qIlnjbxUqurYG8XEiC1SoEe3SH/S04vqAz9tJcm+xF5lPHqY+p4+4QdSMBUz1BmTzc7H8JHMXrPJpdW6ZDar4HORNuPx05NfkJGzMdwUmZVRP3I48wH6qH4SlgAAAAAAAAAp5szx32kUmCnmzPHfaRSYIIc2pUpc3coABOWwAAAAAAAAAAAAAAAfeh0KSd6RwsV7l2kxIm6q7SHPBuDpKTI2KJNdca7TW7blNIwTgiKiRoyNNf8Ae9dk926vYV5p0j3e5Rq6xsG5N7jx8E1JijRHUle7P9FLUjb7t13GUcULWIjWNRqJiRqWInEhzOE0zWNVz3I1rUtVV1kRDMc9z1OeklfKv/S3nMEnhOvTUtbRWav+4+1G76N2+OwnqTWSmy7KkOb7mWMTkx8ZKyle78FuOz5X713J+TTrF3D8MlfTZna7pXrvvd2n1hwtSWbCkSN3nus+W2SejXqT/a3+zjVQQNBrtSo7ElRJ27dqI19nuVNbkK7BOHIKW22J1jk2UbtZ6cW2m8QvgezeqFKakkh3uTd+BhLANGpKeUjRHem3xX/Pb47SJw3VeaiWvTysXpomu3hp18xowVEXWVLUXHbtoI53MX8H2CrkhXdvToY+CmrVVruFs9Hb5Jdm1P8AbVdtP4kyasb0el6HRwzNmbtNAAPZMAAAU82Z477SKTBTzZnjvtIpMEEObUqUubuUAAnLYAAAAAAAAAAAAP1D8PVqzQO+KVE1Utazyj95ti2fPUoeXORqXqeJHoxquX2LKq2Bko0LXOTystjpN1ExtZxJy2nsgGI9yudtKcjI9ZHK5eJ+OciIqqtiJaqruJumdVkw+6lvVrVVIWL4jfSX01KiuVPWGjKxq2OnXUW/xstd2cZntpepIkxKa9m06Kn1V8AAF82gAAAfWjUh8T2yRuVrmraip17qHyB8uRdyhURdymnYAwy2mRI/WR7fFkbuO3U9ynpGdVQp/caUxqr4s3k3b9vir89bjU0UyJ4/pu/By1ZAkMlycOJxkja9Fa5EVrkVFRcSopmOHMGLRZnxft2Ua7rFxfLXTiNQJqvNA1cDZkTxoXWKv8H6y8th6ppNl13spJQTLHJs+ykIADWOlAAAKebM8d9pFJgp5szx32kUmCCHNqVKXN3KAATlsAAAAAAAAAAAA/UK+oFHyiVU9Bicqry2EgheVEb/AE0i7szvkjGFapW6MoWi66BbijABknNETX6a2WCP0Y3Os97nWf8AElSkr5lLLlv5JCbNmBLo0OpokugaAATFsAAAAAA+lHkVj2OTWVrmu+Soa4i26+7rmPriXeNdh2LOC3mM+s9jEtVMK6/BzOrhSj91gmjX90bk5DtCza3dYootymO1dlUVDH//AHGDnMljnpuOcnKcDdTel52Sb0AAPp9KebM8d9pFJgp5szx32kUmCCHNqVKXN3KAATlsAAAAWi0+XofL0AAF59vAAPoBoNSMk+LJ1GfGg1IyT4snUVKvlmbaXJ8/098AGWc6QdfMpjuW/keTZSV8ymO5b+R5NmzDy0Oqo+Q3QAAmLQAAAAAAXEu8a9DsW8FvMZCuJd416HYt4LeYz63KYtq5fPwcj9TaPw/W40KCGKZFSNm/hu6SnzPpSNm/hu6SnzN5OCHZNwoAAfT0U82Z477SKTBTzZnjvtIpMEEObUqUubuUAAnLYPdqc6NKQvdVaje5u2atRLbU3TwgeXt2mqhHKz6jFbfxNZjhhdrtax3vajV5jl3rH6tn0tMtwfT30Z7ZY3K1WqiqiYnJttVNvbNVjejmtcmJyIqbyoZU0bovc52qp3U6ol995w70i9W36UMzw81EpVJREsRJXIie41EzCsOV0q9cTUartLeWLMVVkW9fY84AGibwNBqRknxZOoz40GpGSfFk6ipV8szbS5Pn+nvgAyznSQrfgak0idj4Yle1ImtVUVqeMj3rZrruKh4fgtTvZ1+pvaaWLC02pc1LkQ0Iq+SNiMROBmngtTvZ1+be0eC1O9nX6m9ppdgsPXq39CT7nL0QzTwWp3s6/U3tHgtTvZ1+pvaaXYLB6t/Qfc5eiGaeC1O9nX6m9o8Fqd7Ovzb2ml2Cwerf0H3OXohmi1Wp1i/06/NvaaTEljWouNERF+RysBDLM6S68q1FS+e7aTgD9bjQ/D9TGhCnEqmRUjZv4bukp8z6UjZv4bukp8zeTgh2TcKAAH09FPNmeO+0ikwU82Z477SKTBBDm1KlLm7lAAJy2AAADVMDP1VGozl24Y1/wQys1LAWS0W4i6CFGswoZFqYWneMwrDldJvXGnmYVhyulXriOjxKV7L5jtPk84AGkb4NBqRknxZOoz40GpGSfFk6ipV8szbS5Pn+nvgAyznSIrvSpGUliMkexO4tWxrnNS3uj9dbFxk93/P6+T7j+09yveUsuW/keTZsQomwh09GxqwtW47Hf8/r5PuP7R3/AD+vk+4/tOuCXZToWthvT9HY7/n9fJ9x/aO/5/Xyfcf2nXA2U6DYb0/R2O/5/Xyfcf2jv+f18n3H9p1wNlOg2G9P0fdafPYvlpMXrH9pq8S+K3gpzGQriXeNeh2LeC3mKNYiJsmPajUTZu/Pwcj9TGnEfgTaKBjGRz7N/Cd0lPmfemtRJZUTEkj0/wAlPgbreCHZMwoAAej0U82Z477SKTBTzZnjvtIpMEEObUqUubuUAAnLYAAANSwFktFuIughlpqWAslotxF0EKNZhQyLUwNO8ZhWHK6VeuNPMwrDldJvXEdHiUr2XzHafJ5wANI3waDUjJPiydRnxoNSMk+LJ1FSr5Zm2lyfP9PfABlnOkHXzKY7lv5Hk2UlfMpjuW/keTZsw8tDqqPkN0AAJi0AAAAAAFxLvGvQ7FvBbzGQriXeNeh2LeC3mM+tymLauXz8HIAFAxUMnp/nZrx/SU652Kf52a8f0lOubreB2MeFNEAAPR7KebM8d9pFJgp5szx32kUmCCHNqVKXN3KAATlsAAAGpYCyWi3EXQQy01LAWS0W4i6CFGswoZFqYGneMwrDldKvXGnmYVhyulXriOjxKV7L5jtPk84AGkb4NBqRknxZOoz40GpGSfFk6ipV8szbS5Pn+nvgAyznSDr5lMdy38jybKSvmUx3LfyPJs2YeWh1VHyG6AAExaAAAAAAC4l3jXodi3gt5jIVxLvGvQ7FvBbzGfW5TFtXL5+DkACgYqGT0/zs14/pKdc7FP8AOzXj+kp1zdbwOxjwpogAB6PZTzZnjvtIpMFPNmeO+0ikwQQ5tSpS5u5QACctgAAA1LAWS0W4i6CGWmpYCyWi3EXQQo1mFDItTA07xmFYcrpN6408zCsOV0q9cR0eJSvZfMdp8nnAA0jfBoNSMk+LJ1GfGhVJbZRE98ki8qJ1FSrwGbaXJ8nvAAyznSDr5lMdy38jybKSveUx3LfyPJs2YOWh1VHyGgAExaAAAAAAC4l3jXodi3gt5jIVxLvKa9DsWcFvMZ9blMW1cvn4OQAKBioZPT/OzXj+kp1zsU/zs14/pKdc3W8DsY8KaAAHo9lPNmeO+0ikwU82Z477SKTBBDm1KlLm7lAAJy2AAADUsBZLRbiLoIZahqWAslotxF0EKNZhQyLUwtO8ZhWHK6VeuNPMvrBldKvXEdHiUr2XzHaHngA0jfB72B62PokSQtha9EVy6pXqmNbcSIeCDy5iPS5SKWFsqbL96FZ+oEvszPuO7B+oEvszPrd2EmCL08fQr+gg/wAnpYcw06mvbI5iR6lupsRVdbr222qnvPNAJkRGpchaYxrG7LeAAB9PYAAAAAB+ovGVTa/SoiJ3szW/uO7CUBG+Nr8RDLBHLdtpfcVn6gS+zM+47sH6gS+zM+47/qSYPHp4+hB6CD/Jznk1b3vss1bldZuWracACcuoiIlyAAAFPNmeO+0ikwU82Z477SKTBBDm1KlLm7lAAJy2AAACloVd5IYo4ko7XJGxrEVXuRV1KIluL3E0Dw+Nr+JDLCyVLnpeVi/6gS+zM+47sJqnUpZpZJVbqVkcrlRFtRLdq0+APjYmsW9p8ipo4lvYlwABITgHu10wbDRaW6Kjs7nHqUXU6pzktVV9JTwgu4ihlSViPT3AABKAAAAAAAAAAAAAAAAAAAAAAAAU82Z477SKTBTzZnjvtIpMEEObUqUubuUAAnLYAAAAAAAAAAA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xmlns="" val="314037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066800" y="477838"/>
            <a:ext cx="7620000" cy="949325"/>
          </a:xfrm>
        </p:spPr>
        <p:txBody>
          <a:bodyPr>
            <a:normAutofit fontScale="90000"/>
          </a:bodyPr>
          <a:lstStyle/>
          <a:p>
            <a:pPr eaLnBrk="1" hangingPunct="1"/>
            <a:r>
              <a:rPr lang="es-ES" sz="3200" b="1" dirty="0" smtClean="0">
                <a:solidFill>
                  <a:srgbClr val="0033CC"/>
                </a:solidFill>
              </a:rPr>
              <a:t>DIFICULTADES CON LAS QUE NOS HEMOS ENCONTRADO ( 2 )</a:t>
            </a:r>
          </a:p>
        </p:txBody>
      </p:sp>
      <p:sp>
        <p:nvSpPr>
          <p:cNvPr id="203779" name="Rectangle 3"/>
          <p:cNvSpPr>
            <a:spLocks noGrp="1" noChangeArrowheads="1"/>
          </p:cNvSpPr>
          <p:nvPr>
            <p:ph type="body" idx="1"/>
          </p:nvPr>
        </p:nvSpPr>
        <p:spPr/>
        <p:txBody>
          <a:bodyPr/>
          <a:lstStyle/>
          <a:p>
            <a:pPr eaLnBrk="1" hangingPunct="1"/>
            <a:r>
              <a:rPr lang="es-ES" sz="2400" b="1" dirty="0" smtClean="0">
                <a:solidFill>
                  <a:srgbClr val="111117"/>
                </a:solidFill>
              </a:rPr>
              <a:t>Modelo educativo distinto. </a:t>
            </a:r>
          </a:p>
          <a:p>
            <a:pPr eaLnBrk="1" hangingPunct="1"/>
            <a:r>
              <a:rPr lang="es-ES" sz="2400" b="1" dirty="0" smtClean="0">
                <a:solidFill>
                  <a:srgbClr val="111117"/>
                </a:solidFill>
              </a:rPr>
              <a:t>Abandono femenino por motivos culturales. </a:t>
            </a:r>
          </a:p>
          <a:p>
            <a:pPr eaLnBrk="1" hangingPunct="1"/>
            <a:r>
              <a:rPr lang="es-ES" sz="2400" b="1" dirty="0" smtClean="0">
                <a:solidFill>
                  <a:srgbClr val="111117"/>
                </a:solidFill>
              </a:rPr>
              <a:t>Problemas con las familias a la hora de su implicación en la educación de sus hijos.</a:t>
            </a:r>
            <a:r>
              <a:rPr lang="es-ES" sz="2800" b="1" dirty="0" smtClean="0">
                <a:solidFill>
                  <a:srgbClr val="111117"/>
                </a:solidFill>
              </a:rPr>
              <a:t> </a:t>
            </a:r>
          </a:p>
          <a:p>
            <a:pPr eaLnBrk="1" hangingPunct="1">
              <a:buFontTx/>
              <a:buNone/>
            </a:pPr>
            <a:endParaRPr lang="es-ES" sz="2800" b="1" dirty="0" smtClean="0">
              <a:solidFill>
                <a:srgbClr val="111117"/>
              </a:solidFill>
            </a:endParaRPr>
          </a:p>
        </p:txBody>
      </p:sp>
      <p:pic>
        <p:nvPicPr>
          <p:cNvPr id="7172" name="Picture 5" descr="http://lopsico.com/piezas/iconos-logopedia/dificultades.png">
            <a:hlinkClick r:id="rId2"/>
          </p:cNvPr>
          <p:cNvPicPr>
            <a:picLocks noChangeAspect="1" noChangeArrowheads="1"/>
          </p:cNvPicPr>
          <p:nvPr/>
        </p:nvPicPr>
        <p:blipFill>
          <a:blip r:embed="rId3" cstate="print"/>
          <a:srcRect/>
          <a:stretch>
            <a:fillRect/>
          </a:stretch>
        </p:blipFill>
        <p:spPr bwMode="auto">
          <a:xfrm>
            <a:off x="5580063" y="3429000"/>
            <a:ext cx="2808287" cy="2808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203778"/>
                                        </p:tgtEl>
                                        <p:attrNameLst>
                                          <p:attrName>style.visibility</p:attrName>
                                        </p:attrNameLst>
                                      </p:cBhvr>
                                      <p:to>
                                        <p:strVal val="visible"/>
                                      </p:to>
                                    </p:set>
                                    <p:anim calcmode="lin" valueType="num">
                                      <p:cBhvr>
                                        <p:cTn id="7" dur="300" fill="hold"/>
                                        <p:tgtEl>
                                          <p:spTgt spid="203778"/>
                                        </p:tgtEl>
                                        <p:attrNameLst>
                                          <p:attrName>ppt_x</p:attrName>
                                        </p:attrNameLst>
                                      </p:cBhvr>
                                      <p:tavLst>
                                        <p:tav tm="0">
                                          <p:val>
                                            <p:strVal val="#ppt_x-#ppt_w/2"/>
                                          </p:val>
                                        </p:tav>
                                        <p:tav tm="100000">
                                          <p:val>
                                            <p:strVal val="#ppt_x"/>
                                          </p:val>
                                        </p:tav>
                                      </p:tavLst>
                                    </p:anim>
                                    <p:anim calcmode="lin" valueType="num">
                                      <p:cBhvr>
                                        <p:cTn id="8" dur="300" fill="hold"/>
                                        <p:tgtEl>
                                          <p:spTgt spid="203778"/>
                                        </p:tgtEl>
                                        <p:attrNameLst>
                                          <p:attrName>ppt_y</p:attrName>
                                        </p:attrNameLst>
                                      </p:cBhvr>
                                      <p:tavLst>
                                        <p:tav tm="0">
                                          <p:val>
                                            <p:strVal val="#ppt_y"/>
                                          </p:val>
                                        </p:tav>
                                        <p:tav tm="100000">
                                          <p:val>
                                            <p:strVal val="#ppt_y"/>
                                          </p:val>
                                        </p:tav>
                                      </p:tavLst>
                                    </p:anim>
                                    <p:anim calcmode="lin" valueType="num">
                                      <p:cBhvr>
                                        <p:cTn id="9" dur="300" fill="hold"/>
                                        <p:tgtEl>
                                          <p:spTgt spid="203778"/>
                                        </p:tgtEl>
                                        <p:attrNameLst>
                                          <p:attrName>ppt_w</p:attrName>
                                        </p:attrNameLst>
                                      </p:cBhvr>
                                      <p:tavLst>
                                        <p:tav tm="0">
                                          <p:val>
                                            <p:fltVal val="0"/>
                                          </p:val>
                                        </p:tav>
                                        <p:tav tm="100000">
                                          <p:val>
                                            <p:strVal val="#ppt_w"/>
                                          </p:val>
                                        </p:tav>
                                      </p:tavLst>
                                    </p:anim>
                                    <p:anim calcmode="lin" valueType="num">
                                      <p:cBhvr>
                                        <p:cTn id="10" dur="300" fill="hold"/>
                                        <p:tgtEl>
                                          <p:spTgt spid="20377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377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377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3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utoUpdateAnimBg="0"/>
      <p:bldP spid="20377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205880"/>
            <a:ext cx="8507288" cy="1143000"/>
          </a:xfrm>
        </p:spPr>
        <p:txBody>
          <a:bodyPr>
            <a:normAutofit fontScale="90000"/>
          </a:bodyPr>
          <a:lstStyle/>
          <a:p>
            <a:pPr lvl="0" fontAlgn="base">
              <a:spcAft>
                <a:spcPct val="0"/>
              </a:spcAft>
            </a:pPr>
            <a:r>
              <a:rPr lang="es-MX" sz="1800" dirty="0" smtClean="0">
                <a:ea typeface="Calibri" pitchFamily="34" charset="0"/>
                <a:cs typeface="Calibri" pitchFamily="34" charset="0"/>
              </a:rPr>
              <a:t/>
            </a:r>
            <a:br>
              <a:rPr lang="es-MX" sz="1800" dirty="0" smtClean="0">
                <a:ea typeface="Calibri" pitchFamily="34" charset="0"/>
                <a:cs typeface="Calibri" pitchFamily="34" charset="0"/>
              </a:rPr>
            </a:br>
            <a:r>
              <a:rPr lang="es-MX" sz="1800" dirty="0" smtClean="0">
                <a:ea typeface="Calibri" pitchFamily="34" charset="0"/>
                <a:cs typeface="Calibri" pitchFamily="34" charset="0"/>
              </a:rPr>
              <a:t/>
            </a:r>
            <a:br>
              <a:rPr lang="es-MX" sz="1800" dirty="0" smtClean="0">
                <a:ea typeface="Calibri" pitchFamily="34" charset="0"/>
                <a:cs typeface="Calibri" pitchFamily="34" charset="0"/>
              </a:rPr>
            </a:br>
            <a:r>
              <a:rPr lang="es-MX" sz="2200" dirty="0" smtClean="0">
                <a:ea typeface="Calibri" pitchFamily="34" charset="0"/>
                <a:cs typeface="Calibri" pitchFamily="34" charset="0"/>
              </a:rPr>
              <a:t>Los conocimientos para desarrollar la unidad son:</a:t>
            </a:r>
            <a:r>
              <a:rPr lang="es-MX" sz="2200" dirty="0" smtClean="0">
                <a:cs typeface="Arial" pitchFamily="34" charset="0"/>
              </a:rPr>
              <a:t> </a:t>
            </a:r>
            <a:r>
              <a:rPr lang="es-MX" sz="2200" dirty="0" smtClean="0">
                <a:ea typeface="Calibri" pitchFamily="34" charset="0"/>
                <a:cs typeface="Calibri" pitchFamily="34" charset="0"/>
              </a:rPr>
              <a:t>Conocimiento básico de la estructura de una oración para expresar oralmente frases, y dar pequeñas explicaciones sobre un hecho. </a:t>
            </a:r>
            <a:br>
              <a:rPr lang="es-MX" sz="2200" dirty="0" smtClean="0">
                <a:ea typeface="Calibri" pitchFamily="34" charset="0"/>
                <a:cs typeface="Calibri" pitchFamily="34" charset="0"/>
              </a:rPr>
            </a:br>
            <a:r>
              <a:rPr lang="es-MX" sz="2400" dirty="0" smtClean="0">
                <a:cs typeface="Arial" pitchFamily="34" charset="0"/>
              </a:rPr>
              <a:t/>
            </a:r>
            <a:br>
              <a:rPr lang="es-MX" sz="2400" dirty="0" smtClean="0">
                <a:cs typeface="Arial" pitchFamily="34" charset="0"/>
              </a:rPr>
            </a:br>
            <a:endParaRPr lang="es-MX" sz="2400" dirty="0"/>
          </a:p>
        </p:txBody>
      </p:sp>
      <p:sp>
        <p:nvSpPr>
          <p:cNvPr id="4" name="3 Rectángulo"/>
          <p:cNvSpPr/>
          <p:nvPr/>
        </p:nvSpPr>
        <p:spPr>
          <a:xfrm>
            <a:off x="683568" y="2652588"/>
            <a:ext cx="5904656" cy="2000548"/>
          </a:xfrm>
          <a:prstGeom prst="rect">
            <a:avLst/>
          </a:prstGeom>
        </p:spPr>
        <p:txBody>
          <a:bodyPr wrap="square">
            <a:spAutoFit/>
          </a:bodyPr>
          <a:lstStyle/>
          <a:p>
            <a:pPr lvl="0" eaLnBrk="0" fontAlgn="base" hangingPunct="0">
              <a:spcBef>
                <a:spcPct val="0"/>
              </a:spcBef>
              <a:spcAft>
                <a:spcPct val="0"/>
              </a:spcAft>
            </a:pPr>
            <a:r>
              <a:rPr lang="es-MX" sz="2000" b="1" dirty="0" smtClean="0">
                <a:ea typeface="Calibri" pitchFamily="34" charset="0"/>
                <a:cs typeface="Calibri" pitchFamily="34" charset="0"/>
              </a:rPr>
              <a:t>Expresión oral.- </a:t>
            </a:r>
            <a:endParaRPr lang="es-MX" sz="2000" dirty="0" smtClean="0">
              <a:cs typeface="Arial" pitchFamily="34" charset="0"/>
            </a:endParaRPr>
          </a:p>
          <a:p>
            <a:pPr lvl="0" eaLnBrk="0" fontAlgn="base" hangingPunct="0">
              <a:spcBef>
                <a:spcPct val="0"/>
              </a:spcBef>
              <a:spcAft>
                <a:spcPct val="0"/>
              </a:spcAft>
              <a:buFont typeface="Arial" pitchFamily="34" charset="0"/>
              <a:buChar char="•"/>
            </a:pPr>
            <a:r>
              <a:rPr lang="es-MX" sz="2000" dirty="0" smtClean="0">
                <a:ea typeface="Calibri" pitchFamily="34" charset="0"/>
                <a:cs typeface="Calibri" pitchFamily="34" charset="0"/>
              </a:rPr>
              <a:t>Vocabulario básico</a:t>
            </a:r>
            <a:endParaRPr lang="es-MX" sz="2000" dirty="0" smtClean="0">
              <a:cs typeface="Arial" pitchFamily="34" charset="0"/>
            </a:endParaRPr>
          </a:p>
          <a:p>
            <a:pPr lvl="0" eaLnBrk="0" fontAlgn="base" hangingPunct="0">
              <a:spcBef>
                <a:spcPct val="0"/>
              </a:spcBef>
              <a:spcAft>
                <a:spcPct val="0"/>
              </a:spcAft>
              <a:buFont typeface="Arial" pitchFamily="34" charset="0"/>
              <a:buChar char="•"/>
            </a:pPr>
            <a:r>
              <a:rPr lang="es-MX" sz="2000" dirty="0" smtClean="0">
                <a:ea typeface="Calibri" pitchFamily="34" charset="0"/>
                <a:cs typeface="Calibri" pitchFamily="34" charset="0"/>
              </a:rPr>
              <a:t>Frases.- Construir frases con una aceptable estructura gramática.</a:t>
            </a:r>
            <a:endParaRPr lang="es-MX" sz="2000" dirty="0" smtClean="0">
              <a:cs typeface="Arial" pitchFamily="34" charset="0"/>
            </a:endParaRPr>
          </a:p>
          <a:p>
            <a:pPr lvl="0" eaLnBrk="0" fontAlgn="base" hangingPunct="0">
              <a:spcBef>
                <a:spcPct val="0"/>
              </a:spcBef>
              <a:spcAft>
                <a:spcPct val="0"/>
              </a:spcAft>
              <a:buFont typeface="Arial" pitchFamily="34" charset="0"/>
              <a:buChar char="•"/>
            </a:pPr>
            <a:r>
              <a:rPr lang="es-MX" sz="2000" dirty="0" smtClean="0">
                <a:ea typeface="Calibri" pitchFamily="34" charset="0"/>
                <a:cs typeface="Calibri" pitchFamily="34" charset="0"/>
              </a:rPr>
              <a:t>Textos.- Tradicionales, poesía, canciones y adivinanzas. </a:t>
            </a:r>
            <a:endParaRPr lang="es-MX" sz="2000" dirty="0" smtClean="0">
              <a:cs typeface="Arial" pitchFamily="34" charset="0"/>
            </a:endParaRPr>
          </a:p>
          <a:p>
            <a:pPr lvl="0" eaLnBrk="0" fontAlgn="base" hangingPunct="0">
              <a:spcBef>
                <a:spcPct val="0"/>
              </a:spcBef>
              <a:spcAft>
                <a:spcPct val="0"/>
              </a:spcAft>
              <a:buFont typeface="Arial" pitchFamily="34" charset="0"/>
              <a:buChar char="•"/>
            </a:pPr>
            <a:r>
              <a:rPr lang="es-MX" sz="2000" dirty="0" smtClean="0">
                <a:ea typeface="Calibri" pitchFamily="34" charset="0"/>
                <a:cs typeface="Calibri" pitchFamily="34" charset="0"/>
              </a:rPr>
              <a:t>Uso de la exclamación e </a:t>
            </a:r>
            <a:r>
              <a:rPr lang="es-MX" sz="2400" dirty="0" smtClean="0">
                <a:ea typeface="Calibri" pitchFamily="34" charset="0"/>
                <a:cs typeface="Calibri" pitchFamily="34" charset="0"/>
              </a:rPr>
              <a:t>interrogació</a:t>
            </a:r>
            <a:r>
              <a:rPr lang="es-MX" dirty="0" smtClean="0">
                <a:ea typeface="Calibri" pitchFamily="34" charset="0"/>
                <a:cs typeface="Calibri" pitchFamily="34" charset="0"/>
              </a:rPr>
              <a:t>n.</a:t>
            </a:r>
            <a:endParaRPr lang="es-MX" dirty="0" smtClean="0">
              <a:cs typeface="Arial" pitchFamily="34" charset="0"/>
            </a:endParaRPr>
          </a:p>
        </p:txBody>
      </p:sp>
      <p:sp>
        <p:nvSpPr>
          <p:cNvPr id="5" name="4 Rectángulo"/>
          <p:cNvSpPr/>
          <p:nvPr/>
        </p:nvSpPr>
        <p:spPr>
          <a:xfrm>
            <a:off x="755576" y="4750112"/>
            <a:ext cx="6048672" cy="1631216"/>
          </a:xfrm>
          <a:prstGeom prst="rect">
            <a:avLst/>
          </a:prstGeom>
        </p:spPr>
        <p:txBody>
          <a:bodyPr wrap="square">
            <a:spAutoFit/>
          </a:bodyPr>
          <a:lstStyle/>
          <a:p>
            <a:pPr lvl="0" eaLnBrk="0" fontAlgn="base" hangingPunct="0">
              <a:spcBef>
                <a:spcPct val="0"/>
              </a:spcBef>
              <a:spcAft>
                <a:spcPct val="0"/>
              </a:spcAft>
            </a:pPr>
            <a:r>
              <a:rPr lang="es-MX" sz="2000" b="1" dirty="0" smtClean="0">
                <a:ea typeface="Calibri" pitchFamily="34" charset="0"/>
                <a:cs typeface="Calibri" pitchFamily="34" charset="0"/>
              </a:rPr>
              <a:t>Comprensión oral.- </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Nombrar e identificación de vocales de la unidad. </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Explicación del significado de lo escuchado y percibido</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Adivinanzas, poesías y canciones</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Clasificación dependiendo de diferentes criterios. </a:t>
            </a:r>
            <a:endParaRPr lang="es-MX" sz="2000" dirty="0" smtClean="0">
              <a:cs typeface="Arial" pitchFamily="34" charset="0"/>
            </a:endParaRPr>
          </a:p>
        </p:txBody>
      </p:sp>
      <p:sp>
        <p:nvSpPr>
          <p:cNvPr id="6" name="Rectangle 2"/>
          <p:cNvSpPr txBox="1">
            <a:spLocks noChangeArrowheads="1"/>
          </p:cNvSpPr>
          <p:nvPr/>
        </p:nvSpPr>
        <p:spPr>
          <a:xfrm>
            <a:off x="323528" y="188640"/>
            <a:ext cx="8363272" cy="1080120"/>
          </a:xfrm>
          <a:prstGeom prst="rect">
            <a:avLst/>
          </a:prstGeom>
          <a:solidFill>
            <a:schemeClr val="accent1">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rgbClr val="1A09BD"/>
                </a:solidFill>
                <a:effectLst/>
                <a:uLnTx/>
                <a:uFillTx/>
                <a:latin typeface="+mj-lt"/>
                <a:ea typeface="+mj-ea"/>
                <a:cs typeface="+mj-cs"/>
              </a:rPr>
              <a:t>A modo resumen</a:t>
            </a:r>
            <a:endParaRPr kumimoji="0" lang="es-ES" altLang="es-ES" sz="2800" b="1" i="0" u="none" strike="noStrike" kern="1200" cap="none" spc="0" normalizeH="0" baseline="0" noProof="0" dirty="0" smtClean="0">
              <a:ln>
                <a:noFill/>
              </a:ln>
              <a:solidFill>
                <a:srgbClr val="1A09BD"/>
              </a:solidFill>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8032" y="1457489"/>
            <a:ext cx="4572000" cy="1323439"/>
          </a:xfrm>
          <a:prstGeom prst="rect">
            <a:avLst/>
          </a:prstGeom>
        </p:spPr>
        <p:txBody>
          <a:bodyPr>
            <a:spAutoFit/>
          </a:bodyPr>
          <a:lstStyle/>
          <a:p>
            <a:pPr lvl="0" eaLnBrk="0" fontAlgn="base" hangingPunct="0">
              <a:spcBef>
                <a:spcPct val="0"/>
              </a:spcBef>
              <a:spcAft>
                <a:spcPct val="0"/>
              </a:spcAft>
            </a:pPr>
            <a:r>
              <a:rPr lang="es-MX" sz="2000" b="1" dirty="0" smtClean="0">
                <a:ea typeface="Calibri" pitchFamily="34" charset="0"/>
                <a:cs typeface="Calibri" pitchFamily="34" charset="0"/>
              </a:rPr>
              <a:t>Gramática.- </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Concordancia en género y número</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Familia de palabras </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Antónimos</a:t>
            </a:r>
            <a:endParaRPr lang="es-MX" sz="2000" dirty="0" smtClean="0">
              <a:cs typeface="Arial" pitchFamily="34" charset="0"/>
            </a:endParaRPr>
          </a:p>
        </p:txBody>
      </p:sp>
      <p:sp>
        <p:nvSpPr>
          <p:cNvPr id="5" name="4 Rectángulo"/>
          <p:cNvSpPr/>
          <p:nvPr/>
        </p:nvSpPr>
        <p:spPr>
          <a:xfrm>
            <a:off x="4032448" y="2733888"/>
            <a:ext cx="4572000" cy="1631216"/>
          </a:xfrm>
          <a:prstGeom prst="rect">
            <a:avLst/>
          </a:prstGeom>
        </p:spPr>
        <p:txBody>
          <a:bodyPr>
            <a:spAutoFit/>
          </a:bodyPr>
          <a:lstStyle/>
          <a:p>
            <a:pPr lvl="0" eaLnBrk="0" fontAlgn="base" hangingPunct="0">
              <a:spcBef>
                <a:spcPct val="0"/>
              </a:spcBef>
              <a:spcAft>
                <a:spcPct val="0"/>
              </a:spcAft>
            </a:pPr>
            <a:r>
              <a:rPr lang="es-MX" sz="2000" b="1" dirty="0" smtClean="0">
                <a:ea typeface="Calibri" pitchFamily="34" charset="0"/>
                <a:cs typeface="Calibri" pitchFamily="34" charset="0"/>
              </a:rPr>
              <a:t>Expresión escrita.- </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Frases</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Dictado</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Auto dictado</a:t>
            </a:r>
            <a:endParaRPr lang="es-MX" sz="2000" dirty="0" smtClean="0">
              <a:cs typeface="Arial" pitchFamily="34" charset="0"/>
            </a:endParaRPr>
          </a:p>
          <a:p>
            <a:pPr lvl="0" eaLnBrk="0" fontAlgn="base" hangingPunct="0">
              <a:spcBef>
                <a:spcPct val="0"/>
              </a:spcBef>
              <a:spcAft>
                <a:spcPct val="0"/>
              </a:spcAft>
              <a:buFontTx/>
              <a:buChar char="•"/>
            </a:pPr>
            <a:r>
              <a:rPr lang="es-MX" sz="2000" dirty="0" smtClean="0">
                <a:ea typeface="Calibri" pitchFamily="34" charset="0"/>
                <a:cs typeface="Calibri" pitchFamily="34" charset="0"/>
              </a:rPr>
              <a:t>Escritura espontanea</a:t>
            </a:r>
            <a:endParaRPr lang="es-MX" sz="2000" dirty="0" smtClean="0">
              <a:cs typeface="Arial" pitchFamily="34" charset="0"/>
            </a:endParaRPr>
          </a:p>
        </p:txBody>
      </p:sp>
      <p:sp>
        <p:nvSpPr>
          <p:cNvPr id="8" name="Rectangle 1"/>
          <p:cNvSpPr>
            <a:spLocks noChangeArrowheads="1"/>
          </p:cNvSpPr>
          <p:nvPr/>
        </p:nvSpPr>
        <p:spPr bwMode="auto">
          <a:xfrm>
            <a:off x="391543" y="4228633"/>
            <a:ext cx="6046784"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ea typeface="Calibri" pitchFamily="34" charset="0"/>
                <a:cs typeface="Calibri" pitchFamily="34" charset="0"/>
              </a:rPr>
              <a:t>Comprensión escrita.- </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Calibri" pitchFamily="34" charset="0"/>
              </a:rPr>
              <a:t>Sopa de letras</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Calibri" pitchFamily="34" charset="0"/>
              </a:rPr>
              <a:t>Unión de palabras con la imagen </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Calibri" pitchFamily="34" charset="0"/>
              </a:rPr>
              <a:t>Completar palabras</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Calibri" pitchFamily="34" charset="0"/>
              </a:rPr>
              <a:t>Identificar palabras correctas</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Calibri" pitchFamily="34" charset="0"/>
              </a:rPr>
              <a:t>Ordenar palabras para formar una frase con significado</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Calibri" pitchFamily="34" charset="0"/>
              </a:rPr>
              <a:t>Lectura y responder a preguntas</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cs typeface="Arial" pitchFamily="34" charset="0"/>
            </a:endParaRPr>
          </a:p>
        </p:txBody>
      </p:sp>
      <p:sp>
        <p:nvSpPr>
          <p:cNvPr id="9" name="Rectangle 2"/>
          <p:cNvSpPr txBox="1">
            <a:spLocks noChangeArrowheads="1"/>
          </p:cNvSpPr>
          <p:nvPr/>
        </p:nvSpPr>
        <p:spPr>
          <a:xfrm>
            <a:off x="323528" y="188640"/>
            <a:ext cx="8363272" cy="1080120"/>
          </a:xfrm>
          <a:prstGeom prst="rect">
            <a:avLst/>
          </a:prstGeom>
          <a:solidFill>
            <a:schemeClr val="accent1">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rgbClr val="1A09BD"/>
                </a:solidFill>
                <a:effectLst/>
                <a:uLnTx/>
                <a:uFillTx/>
                <a:latin typeface="+mj-lt"/>
                <a:ea typeface="+mj-ea"/>
                <a:cs typeface="+mj-cs"/>
              </a:rPr>
              <a:t>A modo resumen</a:t>
            </a:r>
            <a:endParaRPr kumimoji="0" lang="es-ES" altLang="es-ES" sz="2800" b="1" i="0" u="none" strike="noStrike" kern="1200" cap="none" spc="0" normalizeH="0" baseline="0" noProof="0" dirty="0" smtClean="0">
              <a:ln>
                <a:noFill/>
              </a:ln>
              <a:solidFill>
                <a:srgbClr val="1A09BD"/>
              </a:soli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114800" cy="1143000"/>
          </a:xfrm>
          <a:solidFill>
            <a:schemeClr val="accent1">
              <a:lumMod val="40000"/>
              <a:lumOff val="60000"/>
            </a:schemeClr>
          </a:solidFill>
        </p:spPr>
        <p:txBody>
          <a:bodyPr>
            <a:normAutofit/>
          </a:bodyPr>
          <a:lstStyle/>
          <a:p>
            <a:r>
              <a:rPr lang="es-ES" sz="2400" b="1" dirty="0" smtClean="0">
                <a:solidFill>
                  <a:srgbClr val="0033CC"/>
                </a:solidFill>
              </a:rPr>
              <a:t>1</a:t>
            </a:r>
            <a:r>
              <a:rPr lang="es-ES" sz="2400" b="1" dirty="0" smtClean="0">
                <a:solidFill>
                  <a:srgbClr val="0033CC"/>
                </a:solidFill>
              </a:rPr>
              <a:t>.- Lee los diferentes </a:t>
            </a:r>
            <a:r>
              <a:rPr lang="es-ES" sz="2400" b="1" dirty="0" smtClean="0">
                <a:solidFill>
                  <a:srgbClr val="0033CC"/>
                </a:solidFill>
              </a:rPr>
              <a:t>medios de transporte. </a:t>
            </a:r>
            <a:endParaRPr lang="es-ES" sz="2400" b="1"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99654326"/>
              </p:ext>
            </p:extLst>
          </p:nvPr>
        </p:nvGraphicFramePr>
        <p:xfrm>
          <a:off x="457200" y="1884432"/>
          <a:ext cx="8229600" cy="46786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370840">
                <a:tc>
                  <a:txBody>
                    <a:bodyPr/>
                    <a:lstStyle/>
                    <a:p>
                      <a:pPr algn="ctr"/>
                      <a:r>
                        <a:rPr lang="es-ES" b="1" dirty="0" smtClean="0"/>
                        <a:t>moto</a:t>
                      </a:r>
                      <a:endParaRPr lang="es-E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metro</a:t>
                      </a:r>
                    </a:p>
                  </a:txBody>
                  <a:tcPr/>
                </a:tc>
                <a:tc>
                  <a:txBody>
                    <a:bodyPr/>
                    <a:lstStyle/>
                    <a:p>
                      <a:pPr algn="ctr"/>
                      <a:r>
                        <a:rPr lang="es-ES" dirty="0" smtClean="0"/>
                        <a:t>camión</a:t>
                      </a:r>
                      <a:endParaRPr lang="es-ES" dirty="0"/>
                    </a:p>
                  </a:txBody>
                  <a:tcPr/>
                </a:tc>
                <a:tc>
                  <a:txBody>
                    <a:bodyPr/>
                    <a:lstStyle/>
                    <a:p>
                      <a:pPr algn="ctr"/>
                      <a:r>
                        <a:rPr lang="es-ES" dirty="0" smtClean="0"/>
                        <a:t>barco</a:t>
                      </a:r>
                      <a:endParaRPr lang="es-ES" dirty="0"/>
                    </a:p>
                  </a:txBody>
                  <a:tcPr/>
                </a:tc>
              </a:tr>
              <a:tr h="370840">
                <a:tc>
                  <a:txBody>
                    <a:bodyPr/>
                    <a:lstStyle/>
                    <a:p>
                      <a:endParaRPr lang="es-ES" dirty="0" smtClean="0"/>
                    </a:p>
                    <a:p>
                      <a:endParaRPr lang="es-ES" dirty="0" smtClean="0"/>
                    </a:p>
                    <a:p>
                      <a:endParaRPr lang="es-ES" dirty="0"/>
                    </a:p>
                  </a:txBody>
                  <a:tcPr/>
                </a:tc>
                <a:tc>
                  <a:txBody>
                    <a:bodyPr/>
                    <a:lstStyle/>
                    <a:p>
                      <a:endParaRPr lang="es-ES" dirty="0"/>
                    </a:p>
                  </a:txBody>
                  <a:tcPr/>
                </a:tc>
                <a:tc>
                  <a:txBody>
                    <a:bodyPr/>
                    <a:lstStyle/>
                    <a:p>
                      <a:endParaRPr lang="es-ES" dirty="0"/>
                    </a:p>
                  </a:txBody>
                  <a:tcPr/>
                </a:tc>
                <a:tc>
                  <a:txBody>
                    <a:bodyPr/>
                    <a:lstStyle/>
                    <a:p>
                      <a:endParaRPr lang="es-ES" dirty="0" smtClean="0"/>
                    </a:p>
                    <a:p>
                      <a:endParaRPr lang="es-ES" dirty="0" smtClean="0"/>
                    </a:p>
                    <a:p>
                      <a:endParaRPr lang="es-ES" dirty="0" smtClean="0"/>
                    </a:p>
                    <a:p>
                      <a:endParaRPr lang="es-ES" dirty="0"/>
                    </a:p>
                  </a:txBody>
                  <a:tcPr/>
                </a:tc>
              </a:tr>
              <a:tr h="370840">
                <a:tc>
                  <a:txBody>
                    <a:bodyPr/>
                    <a:lstStyle/>
                    <a:p>
                      <a:pPr algn="ctr"/>
                      <a:r>
                        <a:rPr lang="es-ES" dirty="0" smtClean="0"/>
                        <a:t>avión</a:t>
                      </a:r>
                      <a:endParaRPr lang="es-ES" dirty="0"/>
                    </a:p>
                  </a:txBody>
                  <a:tcPr/>
                </a:tc>
                <a:tc>
                  <a:txBody>
                    <a:bodyPr/>
                    <a:lstStyle/>
                    <a:p>
                      <a:pPr algn="ctr"/>
                      <a:r>
                        <a:rPr lang="es-ES" dirty="0" smtClean="0"/>
                        <a:t>coche</a:t>
                      </a:r>
                      <a:endParaRPr lang="es-ES" dirty="0"/>
                    </a:p>
                  </a:txBody>
                  <a:tcPr/>
                </a:tc>
                <a:tc>
                  <a:txBody>
                    <a:bodyPr/>
                    <a:lstStyle/>
                    <a:p>
                      <a:pPr algn="ctr"/>
                      <a:r>
                        <a:rPr lang="es-ES" dirty="0" smtClean="0"/>
                        <a:t>aeronave</a:t>
                      </a:r>
                      <a:endParaRPr lang="es-ES" dirty="0"/>
                    </a:p>
                  </a:txBody>
                  <a:tcPr/>
                </a:tc>
                <a:tc>
                  <a:txBody>
                    <a:bodyPr/>
                    <a:lstStyle/>
                    <a:p>
                      <a:pPr algn="ctr"/>
                      <a:r>
                        <a:rPr lang="es-ES" dirty="0" smtClean="0"/>
                        <a:t>balsa</a:t>
                      </a:r>
                      <a:endParaRPr lang="es-ES" dirty="0"/>
                    </a:p>
                  </a:txBody>
                  <a:tcPr/>
                </a:tc>
              </a:tr>
              <a:tr h="370840">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r>
              <a:tr h="370840">
                <a:tc>
                  <a:txBody>
                    <a:bodyPr/>
                    <a:lstStyle/>
                    <a:p>
                      <a:pPr algn="ctr"/>
                      <a:r>
                        <a:rPr lang="es-ES" dirty="0" smtClean="0"/>
                        <a:t>bicicleta</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t>autobús</a:t>
                      </a:r>
                      <a:r>
                        <a:rPr lang="es-ES" b="1" baseline="0" dirty="0" smtClean="0"/>
                        <a:t> </a:t>
                      </a:r>
                      <a:endParaRPr lang="es-ES" b="1" dirty="0" smtClean="0"/>
                    </a:p>
                  </a:txBody>
                  <a:tcPr/>
                </a:tc>
                <a:tc>
                  <a:txBody>
                    <a:bodyPr/>
                    <a:lstStyle/>
                    <a:p>
                      <a:pPr algn="ctr"/>
                      <a:r>
                        <a:rPr lang="es-ES" dirty="0" smtClean="0"/>
                        <a:t>tranvía</a:t>
                      </a:r>
                      <a:endParaRPr lang="es-ES" dirty="0"/>
                    </a:p>
                  </a:txBody>
                  <a:tcPr/>
                </a:tc>
                <a:tc>
                  <a:txBody>
                    <a:bodyPr/>
                    <a:lstStyle/>
                    <a:p>
                      <a:pPr algn="ctr"/>
                      <a:r>
                        <a:rPr lang="es-ES" dirty="0" smtClean="0"/>
                        <a:t>helicóptero</a:t>
                      </a:r>
                      <a:endParaRPr lang="es-ES" dirty="0"/>
                    </a:p>
                  </a:txBody>
                  <a:tcPr/>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7021" y="2012231"/>
            <a:ext cx="1164084" cy="95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3" cstate="print">
            <a:lum bright="-6000"/>
            <a:extLst>
              <a:ext uri="{28A0092B-C50C-407E-A947-70E740481C1C}">
                <a14:useLocalDpi xmlns:a14="http://schemas.microsoft.com/office/drawing/2010/main" xmlns="" val="0"/>
              </a:ext>
            </a:extLst>
          </a:blip>
          <a:srcRect/>
          <a:stretch>
            <a:fillRect/>
          </a:stretch>
        </p:blipFill>
        <p:spPr bwMode="auto">
          <a:xfrm>
            <a:off x="2915816" y="5229200"/>
            <a:ext cx="1127104" cy="88296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5" y="5085184"/>
            <a:ext cx="1082833" cy="90963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77711" y="1984885"/>
            <a:ext cx="1043186" cy="85042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5895" y="3645024"/>
            <a:ext cx="1167781" cy="88394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43451" y="5049815"/>
            <a:ext cx="1311705" cy="98037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95895" y="1984885"/>
            <a:ext cx="1262071" cy="94655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76054" y="2030053"/>
            <a:ext cx="1224523" cy="90138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98145" y="5097843"/>
            <a:ext cx="1363280" cy="104612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005209" y="3569453"/>
            <a:ext cx="1224523" cy="91839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072844" y="3547782"/>
            <a:ext cx="1282312" cy="96173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77682" y="3528457"/>
            <a:ext cx="1603371" cy="1057779"/>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1 Título"/>
          <p:cNvSpPr txBox="1">
            <a:spLocks/>
          </p:cNvSpPr>
          <p:nvPr/>
        </p:nvSpPr>
        <p:spPr>
          <a:xfrm>
            <a:off x="4777680" y="260648"/>
            <a:ext cx="4114800" cy="1143000"/>
          </a:xfrm>
          <a:prstGeom prst="rect">
            <a:avLst/>
          </a:prstGeom>
          <a:solidFill>
            <a:schemeClr val="accent1">
              <a:lumMod val="40000"/>
              <a:lumOff val="60000"/>
            </a:schemeClr>
          </a:solidFill>
        </p:spPr>
        <p:txBody>
          <a:bodyPr vert="horz" lIns="91440" tIns="45720" rIns="91440" bIns="45720" rtlCol="0" anchor="ctr">
            <a:normAutofit/>
          </a:bodyPr>
          <a:lstStyle/>
          <a:p>
            <a:pPr lvl="0" algn="ctr" fontAlgn="base">
              <a:spcBef>
                <a:spcPct val="0"/>
              </a:spcBef>
              <a:spcAft>
                <a:spcPct val="0"/>
              </a:spcAft>
            </a:pPr>
            <a:r>
              <a:rPr lang="en-GB" sz="2400" b="1" dirty="0" smtClean="0">
                <a:solidFill>
                  <a:srgbClr val="FF0000"/>
                </a:solidFill>
                <a:latin typeface="Arial" pitchFamily="34" charset="0"/>
                <a:ea typeface="Times New Roman" pitchFamily="18" charset="0"/>
                <a:cs typeface="Arial" pitchFamily="34" charset="0"/>
              </a:rPr>
              <a:t>READ AND TALK ABOUT THESE PICTURES.-</a:t>
            </a:r>
            <a:endParaRPr lang="en-GB" sz="32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6987933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115616" y="1268760"/>
          <a:ext cx="6984774" cy="2225040"/>
        </p:xfrm>
        <a:graphic>
          <a:graphicData uri="http://schemas.openxmlformats.org/drawingml/2006/table">
            <a:tbl>
              <a:tblPr firstRow="1" bandRow="1">
                <a:tableStyleId>{5C22544A-7EE6-4342-B048-85BDC9FD1C3A}</a:tableStyleId>
              </a:tblPr>
              <a:tblGrid>
                <a:gridCol w="2328258"/>
                <a:gridCol w="2328258"/>
                <a:gridCol w="2328258"/>
              </a:tblGrid>
              <a:tr h="370840">
                <a:tc>
                  <a:txBody>
                    <a:bodyPr/>
                    <a:lstStyle/>
                    <a:p>
                      <a:r>
                        <a:rPr lang="es-MX" dirty="0" smtClean="0"/>
                        <a:t>COCHE</a:t>
                      </a:r>
                      <a:endParaRPr lang="es-MX" dirty="0"/>
                    </a:p>
                  </a:txBody>
                  <a:tcPr/>
                </a:tc>
                <a:tc>
                  <a:txBody>
                    <a:bodyPr/>
                    <a:lstStyle/>
                    <a:p>
                      <a:r>
                        <a:rPr lang="es-MX" dirty="0" smtClean="0"/>
                        <a:t>TREN</a:t>
                      </a:r>
                      <a:endParaRPr lang="es-MX" dirty="0"/>
                    </a:p>
                  </a:txBody>
                  <a:tcPr/>
                </a:tc>
                <a:tc>
                  <a:txBody>
                    <a:bodyPr/>
                    <a:lstStyle/>
                    <a:p>
                      <a:r>
                        <a:rPr lang="es-MX" dirty="0" smtClean="0"/>
                        <a:t>TRANVÍA</a:t>
                      </a:r>
                      <a:endParaRPr lang="es-MX" dirty="0"/>
                    </a:p>
                  </a:txBody>
                  <a:tcPr/>
                </a:tc>
              </a:tr>
              <a:tr h="370840">
                <a:tc>
                  <a:txBody>
                    <a:bodyPr/>
                    <a:lstStyle/>
                    <a:p>
                      <a:r>
                        <a:rPr lang="es-MX" dirty="0" smtClean="0"/>
                        <a:t>BICICLETA</a:t>
                      </a:r>
                      <a:endParaRPr lang="es-MX" dirty="0"/>
                    </a:p>
                  </a:txBody>
                  <a:tcPr/>
                </a:tc>
                <a:tc>
                  <a:txBody>
                    <a:bodyPr/>
                    <a:lstStyle/>
                    <a:p>
                      <a:r>
                        <a:rPr lang="es-MX" dirty="0" smtClean="0"/>
                        <a:t>CAMIÓN</a:t>
                      </a:r>
                      <a:endParaRPr lang="es-MX" dirty="0"/>
                    </a:p>
                  </a:txBody>
                  <a:tcPr/>
                </a:tc>
                <a:tc>
                  <a:txBody>
                    <a:bodyPr/>
                    <a:lstStyle/>
                    <a:p>
                      <a:r>
                        <a:rPr lang="es-MX" dirty="0" smtClean="0"/>
                        <a:t>TAXI</a:t>
                      </a:r>
                      <a:endParaRPr lang="es-MX" dirty="0"/>
                    </a:p>
                  </a:txBody>
                  <a:tcPr/>
                </a:tc>
              </a:tr>
              <a:tr h="370840">
                <a:tc>
                  <a:txBody>
                    <a:bodyPr/>
                    <a:lstStyle/>
                    <a:p>
                      <a:r>
                        <a:rPr lang="es-MX" dirty="0" smtClean="0"/>
                        <a:t>MOTO</a:t>
                      </a:r>
                      <a:endParaRPr lang="es-MX" dirty="0"/>
                    </a:p>
                  </a:txBody>
                  <a:tcPr/>
                </a:tc>
                <a:tc>
                  <a:txBody>
                    <a:bodyPr/>
                    <a:lstStyle/>
                    <a:p>
                      <a:r>
                        <a:rPr lang="es-MX" dirty="0" smtClean="0"/>
                        <a:t>AUTOBÚS</a:t>
                      </a:r>
                      <a:endParaRPr lang="es-MX" dirty="0"/>
                    </a:p>
                  </a:txBody>
                  <a:tcPr/>
                </a:tc>
                <a:tc>
                  <a:txBody>
                    <a:bodyPr/>
                    <a:lstStyle/>
                    <a:p>
                      <a:r>
                        <a:rPr lang="es-MX" dirty="0" smtClean="0"/>
                        <a:t>CARRO</a:t>
                      </a:r>
                      <a:endParaRPr lang="es-MX" dirty="0"/>
                    </a:p>
                  </a:txBody>
                  <a:tcPr/>
                </a:tc>
              </a:tr>
              <a:tr h="370840">
                <a:tc>
                  <a:txBody>
                    <a:bodyPr/>
                    <a:lstStyle/>
                    <a:p>
                      <a:r>
                        <a:rPr lang="es-MX" dirty="0" smtClean="0"/>
                        <a:t>SUBMARINO </a:t>
                      </a:r>
                      <a:endParaRPr lang="es-MX" dirty="0"/>
                    </a:p>
                  </a:txBody>
                  <a:tcPr/>
                </a:tc>
                <a:tc>
                  <a:txBody>
                    <a:bodyPr/>
                    <a:lstStyle/>
                    <a:p>
                      <a:r>
                        <a:rPr lang="es-MX" dirty="0" smtClean="0"/>
                        <a:t>VELERO </a:t>
                      </a:r>
                      <a:endParaRPr lang="es-MX" dirty="0"/>
                    </a:p>
                  </a:txBody>
                  <a:tcPr/>
                </a:tc>
                <a:tc>
                  <a:txBody>
                    <a:bodyPr/>
                    <a:lstStyle/>
                    <a:p>
                      <a:r>
                        <a:rPr lang="es-MX" dirty="0" smtClean="0"/>
                        <a:t>YATE</a:t>
                      </a:r>
                      <a:endParaRPr lang="es-MX" dirty="0"/>
                    </a:p>
                  </a:txBody>
                  <a:tcPr/>
                </a:tc>
              </a:tr>
              <a:tr h="370840">
                <a:tc>
                  <a:txBody>
                    <a:bodyPr/>
                    <a:lstStyle/>
                    <a:p>
                      <a:r>
                        <a:rPr lang="es-MX" dirty="0" smtClean="0"/>
                        <a:t>BALSA</a:t>
                      </a:r>
                      <a:endParaRPr lang="es-MX" dirty="0"/>
                    </a:p>
                  </a:txBody>
                  <a:tcPr/>
                </a:tc>
                <a:tc>
                  <a:txBody>
                    <a:bodyPr/>
                    <a:lstStyle/>
                    <a:p>
                      <a:r>
                        <a:rPr lang="es-MX" dirty="0" smtClean="0"/>
                        <a:t>BARCO </a:t>
                      </a:r>
                      <a:endParaRPr lang="es-MX" dirty="0"/>
                    </a:p>
                  </a:txBody>
                  <a:tcPr/>
                </a:tc>
                <a:tc>
                  <a:txBody>
                    <a:bodyPr/>
                    <a:lstStyle/>
                    <a:p>
                      <a:r>
                        <a:rPr lang="es-MX" dirty="0" smtClean="0"/>
                        <a:t>TRASATLÁNTICO</a:t>
                      </a:r>
                      <a:endParaRPr lang="es-MX" dirty="0"/>
                    </a:p>
                  </a:txBody>
                  <a:tcPr/>
                </a:tc>
              </a:tr>
              <a:tr h="370840">
                <a:tc>
                  <a:txBody>
                    <a:bodyPr/>
                    <a:lstStyle/>
                    <a:p>
                      <a:r>
                        <a:rPr lang="es-MX" dirty="0" smtClean="0"/>
                        <a:t>TREN</a:t>
                      </a:r>
                      <a:endParaRPr lang="es-MX" dirty="0"/>
                    </a:p>
                  </a:txBody>
                  <a:tcPr/>
                </a:tc>
                <a:tc>
                  <a:txBody>
                    <a:bodyPr/>
                    <a:lstStyle/>
                    <a:p>
                      <a:r>
                        <a:rPr lang="es-MX" dirty="0" smtClean="0"/>
                        <a:t>TRANVÍA</a:t>
                      </a:r>
                      <a:endParaRPr lang="es-MX" dirty="0"/>
                    </a:p>
                  </a:txBody>
                  <a:tcPr/>
                </a:tc>
                <a:tc>
                  <a:txBody>
                    <a:bodyPr/>
                    <a:lstStyle/>
                    <a:p>
                      <a:r>
                        <a:rPr lang="es-MX" dirty="0" smtClean="0"/>
                        <a:t>AVIONETA</a:t>
                      </a:r>
                      <a:endParaRPr lang="es-MX" dirty="0"/>
                    </a:p>
                  </a:txBody>
                  <a:tcPr/>
                </a:tc>
              </a:tr>
            </a:tbl>
          </a:graphicData>
        </a:graphic>
      </p:graphicFrame>
      <p:sp>
        <p:nvSpPr>
          <p:cNvPr id="5" name="1 Título"/>
          <p:cNvSpPr>
            <a:spLocks noGrp="1"/>
          </p:cNvSpPr>
          <p:nvPr>
            <p:ph type="title"/>
          </p:nvPr>
        </p:nvSpPr>
        <p:spPr>
          <a:xfrm>
            <a:off x="457200" y="274638"/>
            <a:ext cx="8229600" cy="778098"/>
          </a:xfrm>
          <a:solidFill>
            <a:schemeClr val="accent1">
              <a:lumMod val="40000"/>
              <a:lumOff val="60000"/>
            </a:schemeClr>
          </a:solidFill>
        </p:spPr>
        <p:txBody>
          <a:bodyPr>
            <a:normAutofit fontScale="90000"/>
          </a:bodyPr>
          <a:lstStyle/>
          <a:p>
            <a:r>
              <a:rPr lang="es-ES" b="1" dirty="0" smtClean="0">
                <a:solidFill>
                  <a:srgbClr val="0033CC"/>
                </a:solidFill>
              </a:rPr>
              <a:t>3.- RECONOCIMIENTO DE TARJETAS</a:t>
            </a:r>
            <a:endParaRPr lang="es-ES" sz="2700" b="1" dirty="0">
              <a:solidFill>
                <a:srgbClr val="FF0000"/>
              </a:solidFill>
            </a:endParaRPr>
          </a:p>
        </p:txBody>
      </p:sp>
      <p:graphicFrame>
        <p:nvGraphicFramePr>
          <p:cNvPr id="6" name="5 Tabla"/>
          <p:cNvGraphicFramePr>
            <a:graphicFrameLocks noGrp="1"/>
          </p:cNvGraphicFramePr>
          <p:nvPr/>
        </p:nvGraphicFramePr>
        <p:xfrm>
          <a:off x="1115616" y="3933056"/>
          <a:ext cx="6984774" cy="2253848"/>
        </p:xfrm>
        <a:graphic>
          <a:graphicData uri="http://schemas.openxmlformats.org/drawingml/2006/table">
            <a:tbl>
              <a:tblPr firstRow="1" bandRow="1">
                <a:tableStyleId>{5C22544A-7EE6-4342-B048-85BDC9FD1C3A}</a:tableStyleId>
              </a:tblPr>
              <a:tblGrid>
                <a:gridCol w="2328258"/>
                <a:gridCol w="2328258"/>
                <a:gridCol w="2328258"/>
              </a:tblGrid>
              <a:tr h="370840">
                <a:tc>
                  <a:txBody>
                    <a:bodyPr/>
                    <a:lstStyle/>
                    <a:p>
                      <a:r>
                        <a:rPr lang="es-MX" dirty="0" smtClean="0"/>
                        <a:t>COCHE</a:t>
                      </a:r>
                      <a:endParaRPr lang="es-MX" dirty="0"/>
                    </a:p>
                  </a:txBody>
                  <a:tcPr/>
                </a:tc>
                <a:tc>
                  <a:txBody>
                    <a:bodyPr/>
                    <a:lstStyle/>
                    <a:p>
                      <a:r>
                        <a:rPr lang="es-MX" dirty="0" smtClean="0"/>
                        <a:t>TREN</a:t>
                      </a:r>
                      <a:endParaRPr lang="es-MX" dirty="0"/>
                    </a:p>
                  </a:txBody>
                  <a:tcPr/>
                </a:tc>
                <a:tc>
                  <a:txBody>
                    <a:bodyPr/>
                    <a:lstStyle/>
                    <a:p>
                      <a:r>
                        <a:rPr lang="es-MX" dirty="0" smtClean="0"/>
                        <a:t>TRANVÍA</a:t>
                      </a:r>
                      <a:endParaRPr lang="es-MX" dirty="0"/>
                    </a:p>
                  </a:txBody>
                  <a:tcPr/>
                </a:tc>
              </a:tr>
              <a:tr h="370840">
                <a:tc>
                  <a:txBody>
                    <a:bodyPr/>
                    <a:lstStyle/>
                    <a:p>
                      <a:r>
                        <a:rPr lang="es-MX" dirty="0" smtClean="0"/>
                        <a:t>Bicicleta</a:t>
                      </a:r>
                      <a:endParaRPr lang="es-MX" dirty="0"/>
                    </a:p>
                  </a:txBody>
                  <a:tcPr/>
                </a:tc>
                <a:tc>
                  <a:txBody>
                    <a:bodyPr/>
                    <a:lstStyle/>
                    <a:p>
                      <a:r>
                        <a:rPr lang="es-MX" dirty="0" smtClean="0"/>
                        <a:t>Camión</a:t>
                      </a:r>
                      <a:endParaRPr lang="es-MX" dirty="0"/>
                    </a:p>
                  </a:txBody>
                  <a:tcPr/>
                </a:tc>
                <a:tc>
                  <a:txBody>
                    <a:bodyPr/>
                    <a:lstStyle/>
                    <a:p>
                      <a:r>
                        <a:rPr lang="es-MX" dirty="0" smtClean="0"/>
                        <a:t>Taxi</a:t>
                      </a:r>
                      <a:endParaRPr lang="es-MX" dirty="0"/>
                    </a:p>
                  </a:txBody>
                  <a:tcPr/>
                </a:tc>
              </a:tr>
              <a:tr h="370840">
                <a:tc>
                  <a:txBody>
                    <a:bodyPr/>
                    <a:lstStyle/>
                    <a:p>
                      <a:r>
                        <a:rPr lang="es-MX" dirty="0" smtClean="0"/>
                        <a:t>Moto</a:t>
                      </a:r>
                      <a:endParaRPr lang="es-MX" dirty="0"/>
                    </a:p>
                  </a:txBody>
                  <a:tcPr/>
                </a:tc>
                <a:tc>
                  <a:txBody>
                    <a:bodyPr/>
                    <a:lstStyle/>
                    <a:p>
                      <a:r>
                        <a:rPr lang="es-MX" dirty="0" smtClean="0"/>
                        <a:t>autobús</a:t>
                      </a:r>
                      <a:endParaRPr lang="es-MX" dirty="0"/>
                    </a:p>
                  </a:txBody>
                  <a:tcPr/>
                </a:tc>
                <a:tc>
                  <a:txBody>
                    <a:bodyPr/>
                    <a:lstStyle/>
                    <a:p>
                      <a:r>
                        <a:rPr lang="es-MX" dirty="0" smtClean="0"/>
                        <a:t>carro</a:t>
                      </a:r>
                      <a:endParaRPr lang="es-MX" dirty="0"/>
                    </a:p>
                  </a:txBody>
                  <a:tcPr/>
                </a:tc>
              </a:tr>
              <a:tr h="399648">
                <a:tc>
                  <a:txBody>
                    <a:bodyPr/>
                    <a:lstStyle/>
                    <a:p>
                      <a:r>
                        <a:rPr lang="es-MX" dirty="0" smtClean="0"/>
                        <a:t>Submarino</a:t>
                      </a:r>
                      <a:endParaRPr lang="es-MX" dirty="0"/>
                    </a:p>
                  </a:txBody>
                  <a:tcPr/>
                </a:tc>
                <a:tc>
                  <a:txBody>
                    <a:bodyPr/>
                    <a:lstStyle/>
                    <a:p>
                      <a:r>
                        <a:rPr lang="es-MX" dirty="0" smtClean="0"/>
                        <a:t>Velero</a:t>
                      </a:r>
                      <a:endParaRPr lang="es-MX" dirty="0"/>
                    </a:p>
                  </a:txBody>
                  <a:tcPr/>
                </a:tc>
                <a:tc>
                  <a:txBody>
                    <a:bodyPr/>
                    <a:lstStyle/>
                    <a:p>
                      <a:r>
                        <a:rPr lang="es-MX" dirty="0" smtClean="0"/>
                        <a:t>Yate</a:t>
                      </a:r>
                      <a:endParaRPr lang="es-MX" dirty="0"/>
                    </a:p>
                  </a:txBody>
                  <a:tcPr/>
                </a:tc>
              </a:tr>
              <a:tr h="370840">
                <a:tc>
                  <a:txBody>
                    <a:bodyPr/>
                    <a:lstStyle/>
                    <a:p>
                      <a:r>
                        <a:rPr lang="es-MX" dirty="0" smtClean="0"/>
                        <a:t> balsa</a:t>
                      </a:r>
                      <a:endParaRPr lang="es-MX" dirty="0"/>
                    </a:p>
                  </a:txBody>
                  <a:tcPr/>
                </a:tc>
                <a:tc>
                  <a:txBody>
                    <a:bodyPr/>
                    <a:lstStyle/>
                    <a:p>
                      <a:r>
                        <a:rPr lang="es-MX" dirty="0" smtClean="0"/>
                        <a:t>Barco</a:t>
                      </a:r>
                      <a:endParaRPr lang="es-MX" dirty="0"/>
                    </a:p>
                  </a:txBody>
                  <a:tcPr/>
                </a:tc>
                <a:tc>
                  <a:txBody>
                    <a:bodyPr/>
                    <a:lstStyle/>
                    <a:p>
                      <a:r>
                        <a:rPr lang="es-MX" dirty="0" smtClean="0"/>
                        <a:t>trasatlántico</a:t>
                      </a:r>
                      <a:endParaRPr lang="es-MX" dirty="0"/>
                    </a:p>
                  </a:txBody>
                  <a:tcPr/>
                </a:tc>
              </a:tr>
              <a:tr h="370840">
                <a:tc>
                  <a:txBody>
                    <a:bodyPr/>
                    <a:lstStyle/>
                    <a:p>
                      <a:r>
                        <a:rPr lang="es-MX" dirty="0" smtClean="0"/>
                        <a:t>Tren</a:t>
                      </a:r>
                      <a:endParaRPr lang="es-MX" dirty="0"/>
                    </a:p>
                  </a:txBody>
                  <a:tcPr/>
                </a:tc>
                <a:tc>
                  <a:txBody>
                    <a:bodyPr/>
                    <a:lstStyle/>
                    <a:p>
                      <a:r>
                        <a:rPr lang="es-MX" dirty="0" smtClean="0"/>
                        <a:t>Tranvía</a:t>
                      </a:r>
                      <a:endParaRPr lang="es-MX" dirty="0"/>
                    </a:p>
                  </a:txBody>
                  <a:tcPr/>
                </a:tc>
                <a:tc>
                  <a:txBody>
                    <a:bodyPr/>
                    <a:lstStyle/>
                    <a:p>
                      <a:r>
                        <a:rPr lang="es-MX" dirty="0" smtClean="0"/>
                        <a:t>avioneta</a:t>
                      </a:r>
                      <a:endParaRPr lang="es-MX" dirty="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4104456" cy="1156990"/>
          </a:xfrm>
          <a:solidFill>
            <a:schemeClr val="accent1">
              <a:lumMod val="40000"/>
              <a:lumOff val="60000"/>
            </a:schemeClr>
          </a:solidFill>
        </p:spPr>
        <p:txBody>
          <a:bodyPr>
            <a:normAutofit fontScale="90000"/>
          </a:bodyPr>
          <a:lstStyle/>
          <a:p>
            <a:r>
              <a:rPr lang="es-ES" b="1" dirty="0">
                <a:solidFill>
                  <a:srgbClr val="0033CC"/>
                </a:solidFill>
              </a:rPr>
              <a:t>3</a:t>
            </a:r>
            <a:r>
              <a:rPr lang="es-ES" sz="2700" b="1" dirty="0" smtClean="0">
                <a:solidFill>
                  <a:srgbClr val="0033CC"/>
                </a:solidFill>
              </a:rPr>
              <a:t>.- Di su </a:t>
            </a:r>
            <a:r>
              <a:rPr lang="es-ES" sz="2700" b="1" dirty="0" smtClean="0">
                <a:solidFill>
                  <a:srgbClr val="0033CC"/>
                </a:solidFill>
              </a:rPr>
              <a:t>nombre </a:t>
            </a:r>
            <a:r>
              <a:rPr lang="es-ES" sz="2700" b="1" dirty="0" smtClean="0">
                <a:solidFill>
                  <a:srgbClr val="0033CC"/>
                </a:solidFill>
              </a:rPr>
              <a:t>( nombrar tarjetas</a:t>
            </a:r>
            <a:r>
              <a:rPr lang="es-ES" sz="2700" b="1" dirty="0" smtClean="0">
                <a:solidFill>
                  <a:srgbClr val="0033CC"/>
                </a:solidFill>
              </a:rPr>
              <a:t>) y escribe </a:t>
            </a:r>
            <a:endParaRPr lang="es-ES" sz="2700" b="1"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076212039"/>
              </p:ext>
            </p:extLst>
          </p:nvPr>
        </p:nvGraphicFramePr>
        <p:xfrm>
          <a:off x="457200" y="1884432"/>
          <a:ext cx="8229600" cy="46786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370840">
                <a:tc>
                  <a:txBody>
                    <a:bodyPr/>
                    <a:lstStyle/>
                    <a:p>
                      <a:pPr algn="ctr"/>
                      <a:endParaRPr lang="es-E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b="1" dirty="0" smtClean="0"/>
                    </a:p>
                  </a:txBody>
                  <a:tcPr/>
                </a:tc>
                <a:tc>
                  <a:txBody>
                    <a:bodyPr/>
                    <a:lstStyle/>
                    <a:p>
                      <a:endParaRPr lang="es-ES" dirty="0"/>
                    </a:p>
                  </a:txBody>
                  <a:tcPr/>
                </a:tc>
                <a:tc>
                  <a:txBody>
                    <a:bodyPr/>
                    <a:lstStyle/>
                    <a:p>
                      <a:endParaRPr lang="es-ES"/>
                    </a:p>
                  </a:txBody>
                  <a:tcPr/>
                </a:tc>
              </a:tr>
              <a:tr h="370840">
                <a:tc>
                  <a:txBody>
                    <a:bodyPr/>
                    <a:lstStyle/>
                    <a:p>
                      <a:endParaRPr lang="es-ES" dirty="0" smtClean="0"/>
                    </a:p>
                    <a:p>
                      <a:endParaRPr lang="es-ES" dirty="0" smtClean="0"/>
                    </a:p>
                    <a:p>
                      <a:endParaRPr lang="es-ES" dirty="0"/>
                    </a:p>
                  </a:txBody>
                  <a:tcPr/>
                </a:tc>
                <a:tc>
                  <a:txBody>
                    <a:bodyPr/>
                    <a:lstStyle/>
                    <a:p>
                      <a:endParaRPr lang="es-ES" dirty="0"/>
                    </a:p>
                  </a:txBody>
                  <a:tcPr/>
                </a:tc>
                <a:tc>
                  <a:txBody>
                    <a:bodyPr/>
                    <a:lstStyle/>
                    <a:p>
                      <a:endParaRPr lang="es-ES" dirty="0"/>
                    </a:p>
                  </a:txBody>
                  <a:tcPr/>
                </a:tc>
                <a:tc>
                  <a:txBody>
                    <a:bodyPr/>
                    <a:lstStyle/>
                    <a:p>
                      <a:endParaRPr lang="es-ES" dirty="0" smtClean="0"/>
                    </a:p>
                    <a:p>
                      <a:endParaRPr lang="es-ES" dirty="0" smtClean="0"/>
                    </a:p>
                    <a:p>
                      <a:endParaRPr lang="es-ES" dirty="0" smtClean="0"/>
                    </a:p>
                    <a:p>
                      <a:endParaRPr lang="es-ES" dirty="0"/>
                    </a:p>
                  </a:txBody>
                  <a:tcPr/>
                </a:tc>
              </a:tr>
              <a:tr h="370840">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r>
              <a:tr h="370840">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r>
              <a:tr h="370840">
                <a:tc>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b="1" dirty="0" smtClean="0"/>
                    </a:p>
                  </a:txBody>
                  <a:tcPr/>
                </a:tc>
                <a:tc>
                  <a:txBody>
                    <a:bodyPr/>
                    <a:lstStyle/>
                    <a:p>
                      <a:endParaRPr lang="es-ES"/>
                    </a:p>
                  </a:txBody>
                  <a:tcPr/>
                </a:tc>
                <a:tc>
                  <a:txBody>
                    <a:bodyPr/>
                    <a:lstStyle/>
                    <a:p>
                      <a:endParaRPr lang="es-ES" dirty="0"/>
                    </a:p>
                  </a:txBody>
                  <a:tcPr/>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7021" y="2012231"/>
            <a:ext cx="1164084" cy="95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3" cstate="print">
            <a:lum bright="-6000"/>
            <a:extLst>
              <a:ext uri="{28A0092B-C50C-407E-A947-70E740481C1C}">
                <a14:useLocalDpi xmlns:a14="http://schemas.microsoft.com/office/drawing/2010/main" xmlns="" val="0"/>
              </a:ext>
            </a:extLst>
          </a:blip>
          <a:srcRect/>
          <a:stretch>
            <a:fillRect/>
          </a:stretch>
        </p:blipFill>
        <p:spPr bwMode="auto">
          <a:xfrm>
            <a:off x="2915816" y="5229200"/>
            <a:ext cx="1127104" cy="88296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5" y="5085184"/>
            <a:ext cx="1082833" cy="90963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77711" y="1984885"/>
            <a:ext cx="1043186" cy="85042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5895" y="3645024"/>
            <a:ext cx="1167781" cy="88394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17021" y="3645024"/>
            <a:ext cx="1212726" cy="80006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43451" y="5049815"/>
            <a:ext cx="1311705" cy="98037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95895" y="1984885"/>
            <a:ext cx="1262071" cy="94655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076054" y="2030053"/>
            <a:ext cx="1224523" cy="90138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98145" y="5097843"/>
            <a:ext cx="1363280" cy="104612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005209" y="3569453"/>
            <a:ext cx="1224523" cy="91839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072844" y="3547782"/>
            <a:ext cx="1282312" cy="96173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1 Título"/>
          <p:cNvSpPr txBox="1">
            <a:spLocks/>
          </p:cNvSpPr>
          <p:nvPr/>
        </p:nvSpPr>
        <p:spPr>
          <a:xfrm>
            <a:off x="4788024" y="260648"/>
            <a:ext cx="4104456" cy="1156990"/>
          </a:xfrm>
          <a:prstGeom prst="rect">
            <a:avLst/>
          </a:prstGeom>
          <a:solidFill>
            <a:schemeClr val="accent1">
              <a:lumMod val="40000"/>
              <a:lumOff val="60000"/>
            </a:schemeClr>
          </a:solidFill>
        </p:spPr>
        <p:txBody>
          <a:bodyPr vert="horz" lIns="91440" tIns="45720" rIns="91440" bIns="45720" rtlCol="0" anchor="ctr">
            <a:normAutofit fontScale="97500"/>
          </a:bodyPr>
          <a:lstStyle/>
          <a:p>
            <a:pPr lvl="0" algn="ctr" fontAlgn="base">
              <a:spcBef>
                <a:spcPct val="0"/>
              </a:spcBef>
              <a:spcAft>
                <a:spcPct val="0"/>
              </a:spcAft>
            </a:pPr>
            <a:r>
              <a:rPr lang="en-GB" sz="2800" b="1" dirty="0" smtClean="0">
                <a:solidFill>
                  <a:srgbClr val="FF0000"/>
                </a:solidFill>
                <a:latin typeface="Times New Roman" pitchFamily="18" charset="0"/>
                <a:ea typeface="Times New Roman" pitchFamily="18" charset="0"/>
                <a:cs typeface="Times New Roman" pitchFamily="18" charset="0"/>
              </a:rPr>
              <a:t>SAY AND WRITE THE NAME </a:t>
            </a:r>
            <a:endParaRPr lang="en-GB" sz="36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317860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274638"/>
            <a:ext cx="4186808" cy="1210146"/>
          </a:xfrm>
          <a:solidFill>
            <a:schemeClr val="accent1">
              <a:lumMod val="40000"/>
              <a:lumOff val="60000"/>
            </a:schemeClr>
          </a:solidFill>
        </p:spPr>
        <p:txBody>
          <a:bodyPr>
            <a:normAutofit fontScale="90000"/>
          </a:bodyPr>
          <a:lstStyle/>
          <a:p>
            <a:r>
              <a:rPr lang="es-ES" sz="3600" b="1" dirty="0" smtClean="0">
                <a:solidFill>
                  <a:srgbClr val="0033CC"/>
                </a:solidFill>
              </a:rPr>
              <a:t>4</a:t>
            </a:r>
            <a:r>
              <a:rPr lang="es-ES" sz="2700" b="1" dirty="0" smtClean="0">
                <a:solidFill>
                  <a:srgbClr val="0033CC"/>
                </a:solidFill>
              </a:rPr>
              <a:t>.- De los siguientes medios enumera los que van por tierra, mar o aire</a:t>
            </a:r>
            <a:endParaRPr lang="es-ES" sz="2700" b="1" dirty="0">
              <a:solidFill>
                <a:srgbClr val="FF0000"/>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xmlns="" val="902532469"/>
              </p:ext>
            </p:extLst>
          </p:nvPr>
        </p:nvGraphicFramePr>
        <p:xfrm>
          <a:off x="1259631" y="2204864"/>
          <a:ext cx="6120680" cy="1051560"/>
        </p:xfrm>
        <a:graphic>
          <a:graphicData uri="http://schemas.openxmlformats.org/drawingml/2006/table">
            <a:tbl>
              <a:tblPr firstRow="1" firstCol="1" bandRow="1" bandCol="1">
                <a:tableStyleId>{5C22544A-7EE6-4342-B048-85BDC9FD1C3A}</a:tableStyleId>
              </a:tblPr>
              <a:tblGrid>
                <a:gridCol w="1530805"/>
                <a:gridCol w="1799901"/>
                <a:gridCol w="1530805"/>
                <a:gridCol w="1259169"/>
              </a:tblGrid>
              <a:tr h="0">
                <a:tc>
                  <a:txBody>
                    <a:bodyPr/>
                    <a:lstStyle/>
                    <a:p>
                      <a:pPr algn="ctr">
                        <a:spcAft>
                          <a:spcPts val="0"/>
                        </a:spcAft>
                      </a:pPr>
                      <a:r>
                        <a:rPr lang="es-ES" sz="2300" b="1" dirty="0">
                          <a:solidFill>
                            <a:schemeClr val="tx1"/>
                          </a:solidFill>
                          <a:effectLst/>
                        </a:rPr>
                        <a:t>Moto</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dirty="0">
                          <a:solidFill>
                            <a:schemeClr val="tx1"/>
                          </a:solidFill>
                          <a:effectLst/>
                        </a:rPr>
                        <a:t>Submarino</a:t>
                      </a:r>
                      <a:endParaRPr lang="es-ES" sz="2300"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a:solidFill>
                            <a:schemeClr val="tx1"/>
                          </a:solidFill>
                          <a:effectLst/>
                        </a:rPr>
                        <a:t>Avión </a:t>
                      </a:r>
                      <a:endParaRPr lang="es-ES" sz="230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a:solidFill>
                            <a:schemeClr val="tx1"/>
                          </a:solidFill>
                          <a:effectLst/>
                        </a:rPr>
                        <a:t>camión</a:t>
                      </a:r>
                      <a:endParaRPr lang="es-ES" sz="230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r>
              <a:tr h="0">
                <a:tc>
                  <a:txBody>
                    <a:bodyPr/>
                    <a:lstStyle/>
                    <a:p>
                      <a:pPr algn="ctr">
                        <a:spcAft>
                          <a:spcPts val="0"/>
                        </a:spcAft>
                      </a:pPr>
                      <a:r>
                        <a:rPr lang="es-ES" sz="2300" b="1" dirty="0">
                          <a:solidFill>
                            <a:schemeClr val="tx1"/>
                          </a:solidFill>
                          <a:effectLst/>
                        </a:rPr>
                        <a:t>Tranvía</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b="1" dirty="0">
                          <a:solidFill>
                            <a:schemeClr val="tx1"/>
                          </a:solidFill>
                          <a:effectLst/>
                        </a:rPr>
                        <a:t>Tren</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b="1" dirty="0">
                          <a:solidFill>
                            <a:schemeClr val="tx1"/>
                          </a:solidFill>
                          <a:effectLst/>
                        </a:rPr>
                        <a:t>Bicicleta</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b="1">
                          <a:solidFill>
                            <a:schemeClr val="tx1"/>
                          </a:solidFill>
                          <a:effectLst/>
                        </a:rPr>
                        <a:t>velero</a:t>
                      </a:r>
                      <a:endParaRPr lang="es-ES" sz="2300" b="1">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r>
              <a:tr h="0">
                <a:tc>
                  <a:txBody>
                    <a:bodyPr/>
                    <a:lstStyle/>
                    <a:p>
                      <a:pPr algn="ctr">
                        <a:spcAft>
                          <a:spcPts val="0"/>
                        </a:spcAft>
                      </a:pPr>
                      <a:r>
                        <a:rPr lang="es-ES" sz="2300" b="1" dirty="0" smtClean="0">
                          <a:solidFill>
                            <a:schemeClr val="tx1"/>
                          </a:solidFill>
                          <a:effectLst/>
                          <a:latin typeface="+mn-lt"/>
                          <a:ea typeface="+mn-ea"/>
                          <a:cs typeface="+mn-cs"/>
                        </a:rPr>
                        <a:t>helicóptero</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b="1" dirty="0">
                          <a:solidFill>
                            <a:schemeClr val="tx1"/>
                          </a:solidFill>
                          <a:effectLst/>
                        </a:rPr>
                        <a:t>Barca</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b="1" dirty="0">
                          <a:solidFill>
                            <a:schemeClr val="tx1"/>
                          </a:solidFill>
                          <a:effectLst/>
                        </a:rPr>
                        <a:t>Balsa</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300" b="1" dirty="0">
                          <a:solidFill>
                            <a:schemeClr val="tx1"/>
                          </a:solidFill>
                          <a:effectLst/>
                        </a:rPr>
                        <a:t>globo</a:t>
                      </a:r>
                      <a:endParaRPr lang="es-ES" sz="2300" b="1" dirty="0">
                        <a:solidFill>
                          <a:schemeClr val="tx1"/>
                        </a:solidFill>
                        <a:effectLst/>
                        <a:latin typeface="EdelfontmedRegular"/>
                        <a:ea typeface="Times New Roman"/>
                        <a:cs typeface="Times New Roman"/>
                      </a:endParaRPr>
                    </a:p>
                  </a:txBody>
                  <a:tcPr marL="44450" marR="44450" marT="0" marB="0">
                    <a:solidFill>
                      <a:schemeClr val="accent2">
                        <a:lumMod val="20000"/>
                        <a:lumOff val="80000"/>
                      </a:schemeClr>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3164688698"/>
              </p:ext>
            </p:extLst>
          </p:nvPr>
        </p:nvGraphicFramePr>
        <p:xfrm>
          <a:off x="1115615" y="3789041"/>
          <a:ext cx="6840762" cy="2878696"/>
        </p:xfrm>
        <a:graphic>
          <a:graphicData uri="http://schemas.openxmlformats.org/drawingml/2006/table">
            <a:tbl>
              <a:tblPr>
                <a:tableStyleId>{5C22544A-7EE6-4342-B048-85BDC9FD1C3A}</a:tableStyleId>
              </a:tblPr>
              <a:tblGrid>
                <a:gridCol w="2280254"/>
                <a:gridCol w="2280254"/>
                <a:gridCol w="2280254"/>
              </a:tblGrid>
              <a:tr h="373103">
                <a:tc>
                  <a:txBody>
                    <a:bodyPr/>
                    <a:lstStyle/>
                    <a:p>
                      <a:pPr algn="ctr">
                        <a:spcAft>
                          <a:spcPts val="0"/>
                        </a:spcAft>
                      </a:pPr>
                      <a:r>
                        <a:rPr lang="es-ES" sz="2400" b="1" dirty="0" smtClean="0">
                          <a:effectLst/>
                        </a:rPr>
                        <a:t>Tierra</a:t>
                      </a:r>
                    </a:p>
                    <a:p>
                      <a:pPr algn="ctr">
                        <a:spcAft>
                          <a:spcPts val="0"/>
                        </a:spcAft>
                      </a:pPr>
                      <a:r>
                        <a:rPr lang="en-GB" sz="1800" b="1" kern="1200" dirty="0" smtClean="0">
                          <a:solidFill>
                            <a:srgbClr val="FF0000"/>
                          </a:solidFill>
                          <a:latin typeface="+mn-lt"/>
                          <a:ea typeface="+mn-ea"/>
                          <a:cs typeface="+mn-cs"/>
                        </a:rPr>
                        <a:t>GROUND</a:t>
                      </a:r>
                      <a:endParaRPr lang="es-ES" sz="2400" b="1" dirty="0">
                        <a:solidFill>
                          <a:srgbClr val="FF0000"/>
                        </a:solidFill>
                        <a:effectLst/>
                        <a:latin typeface="EdelfontmedRegular"/>
                        <a:ea typeface="Times New Roman"/>
                        <a:cs typeface="Times New Roman"/>
                      </a:endParaRPr>
                    </a:p>
                  </a:txBody>
                  <a:tcPr marL="44450" marR="44450" marT="0" marB="0">
                    <a:solidFill>
                      <a:srgbClr val="FFFF00"/>
                    </a:solidFill>
                  </a:tcPr>
                </a:tc>
                <a:tc>
                  <a:txBody>
                    <a:bodyPr/>
                    <a:lstStyle/>
                    <a:p>
                      <a:pPr algn="ctr">
                        <a:spcAft>
                          <a:spcPts val="0"/>
                        </a:spcAft>
                      </a:pPr>
                      <a:r>
                        <a:rPr lang="es-ES" sz="2400" b="1" dirty="0" smtClean="0">
                          <a:effectLst/>
                        </a:rPr>
                        <a:t>Mar</a:t>
                      </a:r>
                    </a:p>
                    <a:p>
                      <a:pPr algn="ctr">
                        <a:spcAft>
                          <a:spcPts val="0"/>
                        </a:spcAft>
                      </a:pPr>
                      <a:r>
                        <a:rPr lang="en-GB" sz="1800" b="1" kern="1200" dirty="0" smtClean="0">
                          <a:solidFill>
                            <a:srgbClr val="FF0000"/>
                          </a:solidFill>
                          <a:latin typeface="+mn-lt"/>
                          <a:ea typeface="+mn-ea"/>
                          <a:cs typeface="+mn-cs"/>
                        </a:rPr>
                        <a:t>SEA</a:t>
                      </a:r>
                      <a:endParaRPr lang="es-ES" sz="2400" b="1" dirty="0">
                        <a:solidFill>
                          <a:srgbClr val="FF0000"/>
                        </a:solidFill>
                        <a:effectLst/>
                        <a:latin typeface="EdelfontmedRegular"/>
                        <a:ea typeface="Times New Roman"/>
                        <a:cs typeface="Times New Roman"/>
                      </a:endParaRPr>
                    </a:p>
                  </a:txBody>
                  <a:tcPr marL="44450" marR="44450" marT="0" marB="0">
                    <a:solidFill>
                      <a:srgbClr val="FFFF00"/>
                    </a:solidFill>
                  </a:tcPr>
                </a:tc>
                <a:tc>
                  <a:txBody>
                    <a:bodyPr/>
                    <a:lstStyle/>
                    <a:p>
                      <a:pPr algn="ctr">
                        <a:spcAft>
                          <a:spcPts val="0"/>
                        </a:spcAft>
                      </a:pPr>
                      <a:r>
                        <a:rPr lang="es-ES" sz="2400" b="1" dirty="0" smtClean="0">
                          <a:effectLst/>
                        </a:rPr>
                        <a:t>Aire</a:t>
                      </a:r>
                    </a:p>
                    <a:p>
                      <a:pPr algn="ctr">
                        <a:spcAft>
                          <a:spcPts val="0"/>
                        </a:spcAft>
                      </a:pPr>
                      <a:r>
                        <a:rPr lang="en-GB" sz="1800" b="1" kern="1200" dirty="0" smtClean="0">
                          <a:solidFill>
                            <a:srgbClr val="FF0000"/>
                          </a:solidFill>
                          <a:latin typeface="+mn-lt"/>
                          <a:ea typeface="+mn-ea"/>
                          <a:cs typeface="+mn-cs"/>
                        </a:rPr>
                        <a:t>AIR</a:t>
                      </a:r>
                      <a:endParaRPr lang="es-ES" sz="2400" b="1" dirty="0">
                        <a:solidFill>
                          <a:srgbClr val="FF0000"/>
                        </a:solidFill>
                        <a:effectLst/>
                        <a:latin typeface="EdelfontmedRegular"/>
                        <a:ea typeface="Times New Roman"/>
                        <a:cs typeface="Times New Roman"/>
                      </a:endParaRPr>
                    </a:p>
                  </a:txBody>
                  <a:tcPr marL="44450" marR="44450" marT="0" marB="0">
                    <a:solidFill>
                      <a:srgbClr val="FFFF00"/>
                    </a:solidFill>
                  </a:tcPr>
                </a:tc>
              </a:tr>
              <a:tr h="559654">
                <a:tc>
                  <a:txBody>
                    <a:bodyPr/>
                    <a:lstStyle/>
                    <a:p>
                      <a:pPr>
                        <a:spcAft>
                          <a:spcPts val="0"/>
                        </a:spcAft>
                      </a:pPr>
                      <a:r>
                        <a:rPr lang="es-ES" sz="1800">
                          <a:effectLst/>
                        </a:rPr>
                        <a:t> </a:t>
                      </a:r>
                    </a:p>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dirty="0">
                          <a:effectLst/>
                        </a:rPr>
                        <a:t> </a:t>
                      </a:r>
                      <a:endParaRPr lang="es-ES" sz="1800" dirty="0">
                        <a:effectLst/>
                        <a:latin typeface="EdelfontmedRegular"/>
                        <a:ea typeface="Times New Roman"/>
                        <a:cs typeface="Times New Roman"/>
                      </a:endParaRPr>
                    </a:p>
                  </a:txBody>
                  <a:tcPr marL="44450" marR="44450" marT="0" marB="0">
                    <a:solidFill>
                      <a:srgbClr val="FFFF00"/>
                    </a:solidFill>
                  </a:tcPr>
                </a:tc>
              </a:tr>
              <a:tr h="559654">
                <a:tc>
                  <a:txBody>
                    <a:bodyPr/>
                    <a:lstStyle/>
                    <a:p>
                      <a:pPr>
                        <a:spcAft>
                          <a:spcPts val="0"/>
                        </a:spcAft>
                      </a:pPr>
                      <a:r>
                        <a:rPr lang="es-ES" sz="1800">
                          <a:effectLst/>
                        </a:rPr>
                        <a:t> </a:t>
                      </a:r>
                    </a:p>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r>
              <a:tr h="559654">
                <a:tc>
                  <a:txBody>
                    <a:bodyPr/>
                    <a:lstStyle/>
                    <a:p>
                      <a:pPr>
                        <a:spcAft>
                          <a:spcPts val="0"/>
                        </a:spcAft>
                      </a:pPr>
                      <a:r>
                        <a:rPr lang="es-ES" sz="1800">
                          <a:effectLst/>
                        </a:rPr>
                        <a:t> </a:t>
                      </a:r>
                    </a:p>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r>
              <a:tr h="559654">
                <a:tc>
                  <a:txBody>
                    <a:bodyPr/>
                    <a:lstStyle/>
                    <a:p>
                      <a:pPr>
                        <a:spcAft>
                          <a:spcPts val="0"/>
                        </a:spcAft>
                      </a:pPr>
                      <a:r>
                        <a:rPr lang="es-ES" sz="1800">
                          <a:effectLst/>
                        </a:rPr>
                        <a:t> </a:t>
                      </a:r>
                    </a:p>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a:effectLst/>
                        </a:rPr>
                        <a:t> </a:t>
                      </a:r>
                      <a:endParaRPr lang="es-ES" sz="1800">
                        <a:effectLst/>
                        <a:latin typeface="EdelfontmedRegular"/>
                        <a:ea typeface="Times New Roman"/>
                        <a:cs typeface="Times New Roman"/>
                      </a:endParaRPr>
                    </a:p>
                  </a:txBody>
                  <a:tcPr marL="44450" marR="44450" marT="0" marB="0">
                    <a:solidFill>
                      <a:srgbClr val="FFFF00"/>
                    </a:solidFill>
                  </a:tcPr>
                </a:tc>
                <a:tc>
                  <a:txBody>
                    <a:bodyPr/>
                    <a:lstStyle/>
                    <a:p>
                      <a:pPr>
                        <a:spcAft>
                          <a:spcPts val="0"/>
                        </a:spcAft>
                      </a:pPr>
                      <a:r>
                        <a:rPr lang="es-ES" sz="1800" dirty="0">
                          <a:effectLst/>
                        </a:rPr>
                        <a:t> </a:t>
                      </a:r>
                      <a:endParaRPr lang="es-ES" sz="1800" dirty="0">
                        <a:effectLst/>
                        <a:latin typeface="EdelfontmedRegular"/>
                        <a:ea typeface="Times New Roman"/>
                        <a:cs typeface="Times New Roman"/>
                      </a:endParaRPr>
                    </a:p>
                  </a:txBody>
                  <a:tcPr marL="44450" marR="44450" marT="0" marB="0">
                    <a:solidFill>
                      <a:srgbClr val="FFFF00"/>
                    </a:solidFill>
                  </a:tcPr>
                </a:tc>
              </a:tr>
            </a:tbl>
          </a:graphicData>
        </a:graphic>
      </p:graphicFrame>
      <p:sp>
        <p:nvSpPr>
          <p:cNvPr id="5" name="1 Título"/>
          <p:cNvSpPr txBox="1">
            <a:spLocks/>
          </p:cNvSpPr>
          <p:nvPr/>
        </p:nvSpPr>
        <p:spPr>
          <a:xfrm>
            <a:off x="4779640" y="260648"/>
            <a:ext cx="4184848" cy="1232520"/>
          </a:xfrm>
          <a:prstGeom prst="rect">
            <a:avLst/>
          </a:prstGeom>
          <a:solidFill>
            <a:schemeClr val="accent1">
              <a:lumMod val="40000"/>
              <a:lumOff val="60000"/>
            </a:schemeClr>
          </a:solidFill>
        </p:spPr>
        <p:txBody>
          <a:bodyPr vert="horz" lIns="91440" tIns="45720" rIns="91440" bIns="45720" rtlCol="0" anchor="ctr">
            <a:normAutofit fontScale="97500" lnSpcReduction="10000"/>
          </a:bodyPr>
          <a:lstStyle/>
          <a:p>
            <a:pPr lvl="0" algn="ctr" fontAlgn="base">
              <a:spcBef>
                <a:spcPct val="0"/>
              </a:spcBef>
              <a:spcAft>
                <a:spcPct val="0"/>
              </a:spcAft>
            </a:pPr>
            <a:endParaRPr lang="en-GB" sz="2800" b="1" dirty="0" smtClean="0">
              <a:solidFill>
                <a:srgbClr val="0033CC"/>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en-GB" sz="2800" b="1" dirty="0" smtClean="0">
                <a:solidFill>
                  <a:srgbClr val="FF0000"/>
                </a:solidFill>
                <a:latin typeface="Times New Roman" pitchFamily="18" charset="0"/>
                <a:ea typeface="Times New Roman" pitchFamily="18" charset="0"/>
                <a:cs typeface="Times New Roman" pitchFamily="18" charset="0"/>
              </a:rPr>
              <a:t>CLASSIFY </a:t>
            </a:r>
            <a:r>
              <a:rPr lang="en-GB" sz="2800" b="1" dirty="0" smtClean="0">
                <a:solidFill>
                  <a:srgbClr val="FF0000"/>
                </a:solidFill>
                <a:latin typeface="Times New Roman" pitchFamily="18" charset="0"/>
                <a:ea typeface="Times New Roman" pitchFamily="18" charset="0"/>
                <a:cs typeface="Times New Roman" pitchFamily="18" charset="0"/>
              </a:rPr>
              <a:t>THE FOLLOWING WORDS</a:t>
            </a:r>
            <a:endParaRPr lang="es-MX" sz="2000" dirty="0" smtClean="0">
              <a:solidFill>
                <a:srgbClr val="FF0000"/>
              </a:solidFill>
              <a:latin typeface="Arial" pitchFamily="34" charset="0"/>
              <a:cs typeface="Arial" pitchFamily="34" charset="0"/>
            </a:endParaRPr>
          </a:p>
          <a:p>
            <a:pPr lvl="0" eaLnBrk="0" fontAlgn="base" hangingPunct="0">
              <a:spcBef>
                <a:spcPct val="0"/>
              </a:spcBef>
              <a:spcAft>
                <a:spcPct val="0"/>
              </a:spcAft>
            </a:pPr>
            <a:endParaRPr lang="es-MX" sz="3600" dirty="0" smtClean="0">
              <a:latin typeface="Arial" pitchFamily="34" charset="0"/>
              <a:cs typeface="Arial" pitchFamily="34" charset="0"/>
            </a:endParaRPr>
          </a:p>
        </p:txBody>
      </p:sp>
    </p:spTree>
    <p:extLst>
      <p:ext uri="{BB962C8B-B14F-4D97-AF65-F5344CB8AC3E}">
        <p14:creationId xmlns:p14="http://schemas.microsoft.com/office/powerpoint/2010/main" xmlns="" val="33839570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02630"/>
            <a:ext cx="4114800" cy="562074"/>
          </a:xfrm>
          <a:solidFill>
            <a:schemeClr val="accent1">
              <a:lumMod val="40000"/>
              <a:lumOff val="60000"/>
            </a:schemeClr>
          </a:solidFill>
        </p:spPr>
        <p:txBody>
          <a:bodyPr>
            <a:noAutofit/>
          </a:bodyPr>
          <a:lstStyle/>
          <a:p>
            <a:r>
              <a:rPr lang="es-ES" sz="2400" b="1" dirty="0" smtClean="0">
                <a:solidFill>
                  <a:srgbClr val="0033CC"/>
                </a:solidFill>
              </a:rPr>
              <a:t>5.- Clasifica las siguientes palabras</a:t>
            </a:r>
            <a:endParaRPr lang="es-ES" sz="2400" b="1" dirty="0">
              <a:solidFill>
                <a:srgbClr val="0033CC"/>
              </a:solidFill>
            </a:endParaRPr>
          </a:p>
        </p:txBody>
      </p:sp>
      <p:sp>
        <p:nvSpPr>
          <p:cNvPr id="5" name="4 Rectángulo"/>
          <p:cNvSpPr/>
          <p:nvPr/>
        </p:nvSpPr>
        <p:spPr>
          <a:xfrm>
            <a:off x="539552" y="1124744"/>
            <a:ext cx="7560840" cy="677108"/>
          </a:xfrm>
          <a:prstGeom prst="rect">
            <a:avLst/>
          </a:prstGeom>
          <a:solidFill>
            <a:srgbClr val="FFFF00"/>
          </a:solidFill>
        </p:spPr>
        <p:txBody>
          <a:bodyPr wrap="square">
            <a:spAutoFit/>
          </a:bodyPr>
          <a:lstStyle/>
          <a:p>
            <a:pPr marL="285750" indent="-285750">
              <a:buFont typeface="Wingdings" panose="05000000000000000000" pitchFamily="2" charset="2"/>
              <a:buChar char="q"/>
            </a:pPr>
            <a:r>
              <a:rPr lang="es-ES" sz="2000" b="1" dirty="0"/>
              <a:t>S</a:t>
            </a:r>
            <a:r>
              <a:rPr lang="es-ES" sz="2000" b="1" dirty="0" smtClean="0"/>
              <a:t>egún </a:t>
            </a:r>
            <a:r>
              <a:rPr lang="es-ES" sz="2000" b="1" dirty="0"/>
              <a:t>tengan según sean o no medio de transporte.</a:t>
            </a:r>
          </a:p>
          <a:p>
            <a:r>
              <a:rPr lang="es-ES" dirty="0"/>
              <a:t> </a:t>
            </a:r>
          </a:p>
        </p:txBody>
      </p:sp>
      <p:graphicFrame>
        <p:nvGraphicFramePr>
          <p:cNvPr id="6" name="5 Tabla"/>
          <p:cNvGraphicFramePr>
            <a:graphicFrameLocks noGrp="1"/>
          </p:cNvGraphicFramePr>
          <p:nvPr>
            <p:extLst>
              <p:ext uri="{D42A27DB-BD31-4B8C-83A1-F6EECF244321}">
                <p14:modId xmlns:p14="http://schemas.microsoft.com/office/powerpoint/2010/main" xmlns="" val="1458830922"/>
              </p:ext>
            </p:extLst>
          </p:nvPr>
        </p:nvGraphicFramePr>
        <p:xfrm>
          <a:off x="539552" y="3501007"/>
          <a:ext cx="7848872" cy="2592289"/>
        </p:xfrm>
        <a:graphic>
          <a:graphicData uri="http://schemas.openxmlformats.org/drawingml/2006/table">
            <a:tbl>
              <a:tblPr>
                <a:tableStyleId>{5C22544A-7EE6-4342-B048-85BDC9FD1C3A}</a:tableStyleId>
              </a:tblPr>
              <a:tblGrid>
                <a:gridCol w="3924436"/>
                <a:gridCol w="3924436"/>
              </a:tblGrid>
              <a:tr h="471325">
                <a:tc>
                  <a:txBody>
                    <a:bodyPr/>
                    <a:lstStyle/>
                    <a:p>
                      <a:pPr algn="ctr">
                        <a:spcAft>
                          <a:spcPts val="0"/>
                        </a:spcAft>
                      </a:pPr>
                      <a:r>
                        <a:rPr lang="es-ES" sz="2400" b="1" dirty="0">
                          <a:effectLst/>
                        </a:rPr>
                        <a:t>SI</a:t>
                      </a:r>
                      <a:endParaRPr lang="es-ES" sz="2400" b="1" dirty="0">
                        <a:effectLst/>
                        <a:latin typeface="Times New Roman"/>
                      </a:endParaRPr>
                    </a:p>
                  </a:txBody>
                  <a:tcPr marL="44450" marR="44450" marT="0" marB="0">
                    <a:solidFill>
                      <a:schemeClr val="accent2">
                        <a:lumMod val="20000"/>
                        <a:lumOff val="80000"/>
                      </a:schemeClr>
                    </a:solidFill>
                  </a:tcPr>
                </a:tc>
                <a:tc>
                  <a:txBody>
                    <a:bodyPr/>
                    <a:lstStyle/>
                    <a:p>
                      <a:pPr algn="ctr">
                        <a:spcAft>
                          <a:spcPts val="0"/>
                        </a:spcAft>
                      </a:pPr>
                      <a:r>
                        <a:rPr lang="es-ES" sz="2400" b="1" dirty="0">
                          <a:effectLst/>
                        </a:rPr>
                        <a:t>NO</a:t>
                      </a:r>
                      <a:endParaRPr lang="es-ES" sz="2400" b="1" dirty="0">
                        <a:effectLst/>
                        <a:latin typeface="Times New Roman"/>
                      </a:endParaRPr>
                    </a:p>
                  </a:txBody>
                  <a:tcPr marL="44450" marR="44450" marT="0" marB="0">
                    <a:solidFill>
                      <a:schemeClr val="accent2">
                        <a:lumMod val="20000"/>
                        <a:lumOff val="80000"/>
                      </a:schemeClr>
                    </a:solidFill>
                  </a:tcPr>
                </a:tc>
              </a:tr>
              <a:tr h="706988">
                <a:tc>
                  <a:txBody>
                    <a:bodyPr/>
                    <a:lstStyle/>
                    <a:p>
                      <a:pPr>
                        <a:spcAft>
                          <a:spcPts val="0"/>
                        </a:spcAft>
                      </a:pPr>
                      <a:r>
                        <a:rPr lang="es-ES" sz="1800">
                          <a:effectLst/>
                        </a:rPr>
                        <a:t> </a:t>
                      </a:r>
                      <a:endParaRPr lang="es-ES" sz="1000">
                        <a:effectLst/>
                      </a:endParaRPr>
                    </a:p>
                    <a:p>
                      <a:pPr>
                        <a:spcAft>
                          <a:spcPts val="0"/>
                        </a:spcAft>
                      </a:pPr>
                      <a:r>
                        <a:rPr lang="es-ES" sz="1800">
                          <a:effectLst/>
                        </a:rPr>
                        <a:t> </a:t>
                      </a:r>
                      <a:endParaRPr lang="es-ES" sz="1000">
                        <a:effectLst/>
                        <a:latin typeface="Times New Roman"/>
                        <a:ea typeface="Times New Roman"/>
                      </a:endParaRPr>
                    </a:p>
                  </a:txBody>
                  <a:tcPr marL="44450" marR="44450" marT="0" marB="0">
                    <a:solidFill>
                      <a:schemeClr val="accent2">
                        <a:lumMod val="20000"/>
                        <a:lumOff val="80000"/>
                      </a:schemeClr>
                    </a:solidFill>
                  </a:tcPr>
                </a:tc>
                <a:tc>
                  <a:txBody>
                    <a:bodyPr/>
                    <a:lstStyle/>
                    <a:p>
                      <a:pPr>
                        <a:spcAft>
                          <a:spcPts val="0"/>
                        </a:spcAft>
                      </a:pPr>
                      <a:r>
                        <a:rPr lang="es-ES" sz="1800" dirty="0">
                          <a:effectLst/>
                        </a:rPr>
                        <a:t> </a:t>
                      </a:r>
                      <a:endParaRPr lang="es-ES" sz="1000" dirty="0">
                        <a:effectLst/>
                        <a:latin typeface="Times New Roman"/>
                        <a:ea typeface="Times New Roman"/>
                      </a:endParaRPr>
                    </a:p>
                  </a:txBody>
                  <a:tcPr marL="44450" marR="44450" marT="0" marB="0">
                    <a:solidFill>
                      <a:schemeClr val="accent2">
                        <a:lumMod val="20000"/>
                        <a:lumOff val="80000"/>
                      </a:schemeClr>
                    </a:solidFill>
                  </a:tcPr>
                </a:tc>
              </a:tr>
              <a:tr h="706988">
                <a:tc>
                  <a:txBody>
                    <a:bodyPr/>
                    <a:lstStyle/>
                    <a:p>
                      <a:pPr>
                        <a:spcAft>
                          <a:spcPts val="0"/>
                        </a:spcAft>
                      </a:pPr>
                      <a:r>
                        <a:rPr lang="es-ES" sz="1800" dirty="0">
                          <a:effectLst/>
                        </a:rPr>
                        <a:t> </a:t>
                      </a:r>
                      <a:endParaRPr lang="es-ES" sz="1000" dirty="0">
                        <a:effectLst/>
                      </a:endParaRPr>
                    </a:p>
                    <a:p>
                      <a:pPr>
                        <a:spcAft>
                          <a:spcPts val="0"/>
                        </a:spcAft>
                      </a:pPr>
                      <a:r>
                        <a:rPr lang="es-ES" sz="1800" dirty="0">
                          <a:effectLst/>
                        </a:rPr>
                        <a:t> </a:t>
                      </a:r>
                      <a:endParaRPr lang="es-ES" sz="1000" dirty="0">
                        <a:effectLst/>
                        <a:latin typeface="Times New Roman"/>
                        <a:ea typeface="Times New Roman"/>
                      </a:endParaRPr>
                    </a:p>
                  </a:txBody>
                  <a:tcPr marL="44450" marR="44450" marT="0" marB="0">
                    <a:solidFill>
                      <a:schemeClr val="accent2">
                        <a:lumMod val="20000"/>
                        <a:lumOff val="80000"/>
                      </a:schemeClr>
                    </a:solidFill>
                  </a:tcPr>
                </a:tc>
                <a:tc>
                  <a:txBody>
                    <a:bodyPr/>
                    <a:lstStyle/>
                    <a:p>
                      <a:pPr>
                        <a:spcAft>
                          <a:spcPts val="0"/>
                        </a:spcAft>
                      </a:pPr>
                      <a:r>
                        <a:rPr lang="es-ES" sz="1800" dirty="0">
                          <a:effectLst/>
                        </a:rPr>
                        <a:t> </a:t>
                      </a:r>
                      <a:endParaRPr lang="es-ES" sz="1000" dirty="0">
                        <a:effectLst/>
                        <a:latin typeface="Times New Roman"/>
                        <a:ea typeface="Times New Roman"/>
                      </a:endParaRPr>
                    </a:p>
                  </a:txBody>
                  <a:tcPr marL="44450" marR="44450" marT="0" marB="0">
                    <a:solidFill>
                      <a:schemeClr val="accent2">
                        <a:lumMod val="20000"/>
                        <a:lumOff val="80000"/>
                      </a:schemeClr>
                    </a:solidFill>
                  </a:tcPr>
                </a:tc>
              </a:tr>
              <a:tr h="706988">
                <a:tc>
                  <a:txBody>
                    <a:bodyPr/>
                    <a:lstStyle/>
                    <a:p>
                      <a:pPr>
                        <a:spcAft>
                          <a:spcPts val="0"/>
                        </a:spcAft>
                      </a:pPr>
                      <a:r>
                        <a:rPr lang="es-ES" sz="1800" dirty="0">
                          <a:effectLst/>
                        </a:rPr>
                        <a:t> </a:t>
                      </a:r>
                      <a:endParaRPr lang="es-ES" sz="1000" dirty="0">
                        <a:effectLst/>
                      </a:endParaRPr>
                    </a:p>
                    <a:p>
                      <a:pPr>
                        <a:spcAft>
                          <a:spcPts val="0"/>
                        </a:spcAft>
                      </a:pPr>
                      <a:r>
                        <a:rPr lang="es-ES" sz="1800" dirty="0">
                          <a:effectLst/>
                        </a:rPr>
                        <a:t> </a:t>
                      </a:r>
                      <a:endParaRPr lang="es-ES" sz="1000" dirty="0">
                        <a:effectLst/>
                        <a:latin typeface="Times New Roman"/>
                        <a:ea typeface="Times New Roman"/>
                      </a:endParaRPr>
                    </a:p>
                  </a:txBody>
                  <a:tcPr marL="44450" marR="44450" marT="0" marB="0">
                    <a:solidFill>
                      <a:schemeClr val="accent2">
                        <a:lumMod val="20000"/>
                        <a:lumOff val="80000"/>
                      </a:schemeClr>
                    </a:solidFill>
                  </a:tcPr>
                </a:tc>
                <a:tc>
                  <a:txBody>
                    <a:bodyPr/>
                    <a:lstStyle/>
                    <a:p>
                      <a:pPr>
                        <a:spcAft>
                          <a:spcPts val="0"/>
                        </a:spcAft>
                      </a:pPr>
                      <a:r>
                        <a:rPr lang="es-ES" sz="1800" dirty="0">
                          <a:effectLst/>
                        </a:rPr>
                        <a:t> </a:t>
                      </a:r>
                      <a:endParaRPr lang="es-ES" sz="1000" dirty="0">
                        <a:effectLst/>
                        <a:latin typeface="Times New Roman"/>
                        <a:ea typeface="Times New Roman"/>
                      </a:endParaRPr>
                    </a:p>
                  </a:txBody>
                  <a:tcPr marL="44450" marR="44450" marT="0" marB="0">
                    <a:solidFill>
                      <a:schemeClr val="accent2">
                        <a:lumMod val="20000"/>
                        <a:lumOff val="80000"/>
                      </a:schemeClr>
                    </a:solidFill>
                  </a:tcPr>
                </a:tc>
              </a:tr>
            </a:tbl>
          </a:graphicData>
        </a:graphic>
      </p:graphicFrame>
      <p:sp>
        <p:nvSpPr>
          <p:cNvPr id="7" name="6 Rectángulo"/>
          <p:cNvSpPr/>
          <p:nvPr/>
        </p:nvSpPr>
        <p:spPr>
          <a:xfrm>
            <a:off x="1475656" y="2165955"/>
            <a:ext cx="5832648" cy="830997"/>
          </a:xfrm>
          <a:prstGeom prst="rect">
            <a:avLst/>
          </a:prstGeom>
          <a:solidFill>
            <a:schemeClr val="accent3">
              <a:lumMod val="40000"/>
              <a:lumOff val="60000"/>
            </a:schemeClr>
          </a:solidFill>
        </p:spPr>
        <p:txBody>
          <a:bodyPr wrap="square">
            <a:spAutoFit/>
          </a:bodyPr>
          <a:lstStyle/>
          <a:p>
            <a:pPr algn="ctr"/>
            <a:r>
              <a:rPr lang="es-ES" sz="2400" dirty="0"/>
              <a:t>Tren – libro – casa – bus – avión -  ballena – carro – metro – perro – luna</a:t>
            </a:r>
          </a:p>
        </p:txBody>
      </p:sp>
      <p:sp>
        <p:nvSpPr>
          <p:cNvPr id="8" name="1 Título"/>
          <p:cNvSpPr txBox="1">
            <a:spLocks/>
          </p:cNvSpPr>
          <p:nvPr/>
        </p:nvSpPr>
        <p:spPr>
          <a:xfrm>
            <a:off x="4849688" y="188640"/>
            <a:ext cx="4114800" cy="648072"/>
          </a:xfrm>
          <a:prstGeom prst="rect">
            <a:avLst/>
          </a:prstGeom>
          <a:solidFill>
            <a:schemeClr val="accent1">
              <a:lumMod val="40000"/>
              <a:lumOff val="60000"/>
            </a:schemeClr>
          </a:solidFill>
        </p:spPr>
        <p:txBody>
          <a:bodyPr vert="horz" lIns="91440" tIns="45720" rIns="91440" bIns="45720" rtlCol="0" anchor="ctr">
            <a:noAutofit/>
          </a:bodyPr>
          <a:lstStyle/>
          <a:p>
            <a:pPr lvl="0" algn="ctr" fontAlgn="base">
              <a:spcBef>
                <a:spcPct val="0"/>
              </a:spcBef>
              <a:spcAft>
                <a:spcPct val="0"/>
              </a:spcAft>
            </a:pPr>
            <a:r>
              <a:rPr lang="en-GB" sz="2400" b="1" dirty="0" smtClean="0">
                <a:solidFill>
                  <a:srgbClr val="FF0000"/>
                </a:solidFill>
                <a:latin typeface="Times New Roman" pitchFamily="18" charset="0"/>
                <a:ea typeface="Times New Roman" pitchFamily="18" charset="0"/>
                <a:cs typeface="Times New Roman" pitchFamily="18" charset="0"/>
              </a:rPr>
              <a:t>CLASSIFY THE FOLLOWING WORDS</a:t>
            </a:r>
            <a:endParaRPr lang="en-GB" sz="32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7753479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003249628"/>
              </p:ext>
            </p:extLst>
          </p:nvPr>
        </p:nvGraphicFramePr>
        <p:xfrm>
          <a:off x="0" y="-99392"/>
          <a:ext cx="9144000" cy="7271090"/>
        </p:xfrm>
        <a:graphic>
          <a:graphicData uri="http://schemas.openxmlformats.org/drawingml/2006/table">
            <a:tbl>
              <a:tblPr>
                <a:tableStyleId>{5C22544A-7EE6-4342-B048-85BDC9FD1C3A}</a:tableStyleId>
              </a:tblPr>
              <a:tblGrid>
                <a:gridCol w="3048000"/>
                <a:gridCol w="3048000"/>
                <a:gridCol w="3048000"/>
              </a:tblGrid>
              <a:tr h="1570664">
                <a:tc gridSpan="3">
                  <a:txBody>
                    <a:bodyPr/>
                    <a:lstStyle/>
                    <a:p>
                      <a:pPr>
                        <a:spcAft>
                          <a:spcPts val="0"/>
                        </a:spcAft>
                      </a:pPr>
                      <a:endParaRPr lang="es-ES" sz="700" dirty="0">
                        <a:effectLst/>
                        <a:latin typeface="Times New Roman"/>
                        <a:ea typeface="Times New Roman"/>
                      </a:endParaRPr>
                    </a:p>
                  </a:txBody>
                  <a:tcPr marL="33195" marR="33195" marT="0" marB="0"/>
                </a:tc>
                <a:tc hMerge="1">
                  <a:txBody>
                    <a:bodyPr/>
                    <a:lstStyle/>
                    <a:p>
                      <a:endParaRPr lang="es-ES"/>
                    </a:p>
                  </a:txBody>
                  <a:tcPr/>
                </a:tc>
                <a:tc hMerge="1">
                  <a:txBody>
                    <a:bodyPr/>
                    <a:lstStyle/>
                    <a:p>
                      <a:endParaRPr lang="es-ES"/>
                    </a:p>
                  </a:txBody>
                  <a:tcPr/>
                </a:tc>
              </a:tr>
              <a:tr h="1884797">
                <a:tc>
                  <a:txBody>
                    <a:bodyPr/>
                    <a:lstStyle/>
                    <a:p>
                      <a:pPr>
                        <a:spcAft>
                          <a:spcPts val="0"/>
                        </a:spcAft>
                      </a:pPr>
                      <a:endParaRPr lang="es-ES" sz="700" dirty="0">
                        <a:effectLst/>
                        <a:latin typeface="Times New Roman"/>
                        <a:ea typeface="Times New Roman"/>
                      </a:endParaRPr>
                    </a:p>
                  </a:txBody>
                  <a:tcPr marL="33195" marR="33195" marT="0" marB="0"/>
                </a:tc>
                <a:tc>
                  <a:txBody>
                    <a:bodyPr/>
                    <a:lstStyle/>
                    <a:p>
                      <a:pPr algn="ctr">
                        <a:spcAft>
                          <a:spcPts val="0"/>
                        </a:spcAft>
                      </a:pPr>
                      <a:endParaRPr lang="es-ES" sz="2400" b="1" dirty="0" smtClean="0">
                        <a:effectLst/>
                        <a:latin typeface="Times New Roman"/>
                        <a:ea typeface="Times New Roman"/>
                      </a:endParaRPr>
                    </a:p>
                    <a:p>
                      <a:pPr algn="ctr">
                        <a:spcAft>
                          <a:spcPts val="0"/>
                        </a:spcAft>
                      </a:pPr>
                      <a:r>
                        <a:rPr lang="es-ES" sz="2400" b="1" dirty="0" smtClean="0">
                          <a:effectLst/>
                          <a:latin typeface="Times New Roman"/>
                          <a:ea typeface="Times New Roman"/>
                        </a:rPr>
                        <a:t>Balsa</a:t>
                      </a:r>
                    </a:p>
                    <a:p>
                      <a:pPr algn="ctr">
                        <a:spcAft>
                          <a:spcPts val="0"/>
                        </a:spcAft>
                      </a:pPr>
                      <a:endParaRPr lang="es-ES" sz="2400" b="1" dirty="0" smtClean="0">
                        <a:effectLst/>
                        <a:latin typeface="Times New Roman"/>
                        <a:ea typeface="Times New Roman"/>
                      </a:endParaRPr>
                    </a:p>
                    <a:p>
                      <a:pPr algn="ctr">
                        <a:spcAft>
                          <a:spcPts val="0"/>
                        </a:spcAft>
                      </a:pPr>
                      <a:r>
                        <a:rPr lang="es-ES" sz="2400" b="1" dirty="0" smtClean="0">
                          <a:effectLst/>
                          <a:latin typeface="Times New Roman"/>
                          <a:ea typeface="Times New Roman"/>
                        </a:rPr>
                        <a:t>Autobús</a:t>
                      </a:r>
                    </a:p>
                    <a:p>
                      <a:pPr algn="ctr">
                        <a:spcAft>
                          <a:spcPts val="0"/>
                        </a:spcAft>
                      </a:pPr>
                      <a:endParaRPr lang="es-ES" sz="2400" b="1" dirty="0">
                        <a:effectLst/>
                        <a:latin typeface="Times New Roman"/>
                        <a:ea typeface="Times New Roman"/>
                      </a:endParaRPr>
                    </a:p>
                  </a:txBody>
                  <a:tcPr marL="33195" marR="33195" marT="0" marB="0"/>
                </a:tc>
                <a:tc>
                  <a:txBody>
                    <a:bodyPr/>
                    <a:lstStyle/>
                    <a:p>
                      <a:pPr>
                        <a:spcAft>
                          <a:spcPts val="0"/>
                        </a:spcAft>
                      </a:pPr>
                      <a:endParaRPr lang="es-ES" sz="700" dirty="0">
                        <a:effectLst/>
                        <a:latin typeface="Times New Roman"/>
                        <a:ea typeface="Times New Roman"/>
                      </a:endParaRPr>
                    </a:p>
                  </a:txBody>
                  <a:tcPr marL="33195" marR="33195" marT="0" marB="0"/>
                </a:tc>
              </a:tr>
              <a:tr h="1821971">
                <a:tc>
                  <a:txBody>
                    <a:bodyPr/>
                    <a:lstStyle/>
                    <a:p>
                      <a:pPr>
                        <a:spcAft>
                          <a:spcPts val="0"/>
                        </a:spcAft>
                      </a:pPr>
                      <a:endParaRPr lang="es-ES" sz="700" dirty="0">
                        <a:effectLst/>
                        <a:latin typeface="Times New Roman"/>
                        <a:ea typeface="Times New Roman"/>
                      </a:endParaRPr>
                    </a:p>
                  </a:txBody>
                  <a:tcPr marL="33195" marR="33195"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1000" dirty="0">
                          <a:effectLst/>
                        </a:rPr>
                        <a:t> </a:t>
                      </a:r>
                      <a:endParaRPr lang="es-ES" sz="700" dirty="0">
                        <a:effectLst/>
                      </a:endParaRPr>
                    </a:p>
                    <a:p>
                      <a:pPr algn="ctr">
                        <a:spcAft>
                          <a:spcPts val="0"/>
                        </a:spcAft>
                      </a:pPr>
                      <a:r>
                        <a:rPr lang="es-ES" sz="2400" b="1" dirty="0">
                          <a:effectLst/>
                        </a:rPr>
                        <a:t>Barco </a:t>
                      </a:r>
                    </a:p>
                    <a:p>
                      <a:pPr algn="ctr">
                        <a:spcAft>
                          <a:spcPts val="0"/>
                        </a:spcAft>
                      </a:pPr>
                      <a:r>
                        <a:rPr lang="es-ES" sz="2400" b="1" dirty="0">
                          <a:effectLst/>
                        </a:rPr>
                        <a:t> </a:t>
                      </a:r>
                    </a:p>
                    <a:p>
                      <a:pPr algn="ctr">
                        <a:spcAft>
                          <a:spcPts val="0"/>
                        </a:spcAft>
                      </a:pPr>
                      <a:r>
                        <a:rPr lang="es-ES" sz="2400" b="1" dirty="0">
                          <a:effectLst/>
                        </a:rPr>
                        <a:t>Tranvía </a:t>
                      </a:r>
                      <a:endParaRPr lang="es-ES" sz="2400" b="1" dirty="0" smtClean="0">
                        <a:effectLst/>
                      </a:endParaRPr>
                    </a:p>
                    <a:p>
                      <a:pPr algn="ctr">
                        <a:spcAft>
                          <a:spcPts val="0"/>
                        </a:spcAft>
                      </a:pPr>
                      <a:endParaRPr lang="es-ES" sz="2400" b="1" dirty="0">
                        <a:effectLst/>
                        <a:latin typeface="Times New Roman"/>
                        <a:ea typeface="Times New Roman"/>
                      </a:endParaRPr>
                    </a:p>
                  </a:txBody>
                  <a:tcPr marL="33195" marR="33195" marT="0" marB="0"/>
                </a:tc>
                <a:tc>
                  <a:txBody>
                    <a:bodyPr/>
                    <a:lstStyle/>
                    <a:p>
                      <a:pPr>
                        <a:spcAft>
                          <a:spcPts val="0"/>
                        </a:spcAft>
                      </a:pPr>
                      <a:endParaRPr lang="es-ES" sz="700">
                        <a:effectLst/>
                        <a:latin typeface="Times New Roman"/>
                        <a:ea typeface="Times New Roman"/>
                      </a:endParaRPr>
                    </a:p>
                  </a:txBody>
                  <a:tcPr marL="33195" marR="33195" marT="0" marB="0"/>
                </a:tc>
              </a:tr>
              <a:tr h="1993658">
                <a:tc>
                  <a:txBody>
                    <a:bodyPr/>
                    <a:lstStyle/>
                    <a:p>
                      <a:pPr>
                        <a:spcAft>
                          <a:spcPts val="0"/>
                        </a:spcAft>
                      </a:pPr>
                      <a:endParaRPr lang="es-ES" sz="700" dirty="0">
                        <a:effectLst/>
                        <a:latin typeface="Times New Roman"/>
                        <a:ea typeface="Times New Roman"/>
                      </a:endParaRPr>
                    </a:p>
                  </a:txBody>
                  <a:tcPr marL="33195" marR="33195" marT="0" marB="0"/>
                </a:tc>
                <a:tc>
                  <a:txBody>
                    <a:bodyPr/>
                    <a:lstStyle/>
                    <a:p>
                      <a:pPr algn="ctr">
                        <a:spcAft>
                          <a:spcPts val="0"/>
                        </a:spcAft>
                      </a:pPr>
                      <a:endParaRPr lang="es-ES" sz="2400" b="1" dirty="0" smtClean="0">
                        <a:effectLst/>
                        <a:latin typeface="Times New Roman"/>
                        <a:ea typeface="Times New Roman"/>
                      </a:endParaRPr>
                    </a:p>
                    <a:p>
                      <a:pPr algn="ctr">
                        <a:spcAft>
                          <a:spcPts val="0"/>
                        </a:spcAft>
                      </a:pPr>
                      <a:r>
                        <a:rPr lang="es-ES" sz="2400" b="1" dirty="0" smtClean="0">
                          <a:effectLst/>
                          <a:latin typeface="Times New Roman"/>
                          <a:ea typeface="Times New Roman"/>
                        </a:rPr>
                        <a:t>Metro</a:t>
                      </a:r>
                    </a:p>
                    <a:p>
                      <a:pPr algn="ctr">
                        <a:spcAft>
                          <a:spcPts val="0"/>
                        </a:spcAft>
                      </a:pPr>
                      <a:endParaRPr lang="es-ES" sz="2400" b="1" dirty="0" smtClean="0">
                        <a:effectLst/>
                        <a:latin typeface="Times New Roman"/>
                        <a:ea typeface="Times New Roman"/>
                      </a:endParaRPr>
                    </a:p>
                    <a:p>
                      <a:pPr algn="ctr">
                        <a:spcAft>
                          <a:spcPts val="0"/>
                        </a:spcAft>
                      </a:pPr>
                      <a:r>
                        <a:rPr lang="es-ES" sz="2400" b="1" dirty="0" smtClean="0">
                          <a:effectLst/>
                          <a:latin typeface="Times New Roman"/>
                          <a:ea typeface="Times New Roman"/>
                        </a:rPr>
                        <a:t>Camión</a:t>
                      </a:r>
                    </a:p>
                    <a:p>
                      <a:pPr algn="ctr">
                        <a:spcAft>
                          <a:spcPts val="0"/>
                        </a:spcAft>
                      </a:pPr>
                      <a:endParaRPr lang="es-ES" sz="2400" b="1" dirty="0">
                        <a:effectLst/>
                        <a:latin typeface="Times New Roman"/>
                        <a:ea typeface="Times New Roman"/>
                      </a:endParaRPr>
                    </a:p>
                  </a:txBody>
                  <a:tcPr marL="33195" marR="33195" marT="0" marB="0"/>
                </a:tc>
                <a:tc>
                  <a:txBody>
                    <a:bodyPr/>
                    <a:lstStyle/>
                    <a:p>
                      <a:pPr>
                        <a:spcAft>
                          <a:spcPts val="0"/>
                        </a:spcAft>
                      </a:pPr>
                      <a:endParaRPr lang="es-ES" sz="700" dirty="0">
                        <a:effectLst/>
                        <a:latin typeface="Times New Roman"/>
                        <a:ea typeface="Times New Roman"/>
                      </a:endParaRPr>
                    </a:p>
                  </a:txBody>
                  <a:tcPr marL="33195" marR="33195" marT="0" marB="0"/>
                </a:tc>
              </a:tr>
            </a:tbl>
          </a:graphicData>
        </a:graphic>
      </p:graphicFrame>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684597"/>
            <a:ext cx="2160240" cy="171131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1592368"/>
            <a:ext cx="2067061" cy="128883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3487820"/>
            <a:ext cx="2160240" cy="123839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3429000"/>
            <a:ext cx="2067061" cy="138118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111113"/>
            <a:ext cx="2304256" cy="1527414"/>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 name="Picture 1"/>
          <p:cNvPicPr>
            <a:picLocks noChangeAspect="1" noChangeArrowheads="1"/>
          </p:cNvPicPr>
          <p:nvPr/>
        </p:nvPicPr>
        <p:blipFill>
          <a:blip r:embed="rId7" cstate="print">
            <a:lum bright="-6000"/>
            <a:extLst>
              <a:ext uri="{28A0092B-C50C-407E-A947-70E740481C1C}">
                <a14:useLocalDpi xmlns:a14="http://schemas.microsoft.com/office/drawing/2010/main" xmlns="" val="0"/>
              </a:ext>
            </a:extLst>
          </a:blip>
          <a:srcRect/>
          <a:stretch>
            <a:fillRect/>
          </a:stretch>
        </p:blipFill>
        <p:spPr bwMode="auto">
          <a:xfrm>
            <a:off x="6588225" y="5111113"/>
            <a:ext cx="1796314" cy="134222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107504" y="260648"/>
            <a:ext cx="4320480"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S" sz="200" dirty="0" smtClean="0"/>
              <a:t> </a:t>
            </a:r>
          </a:p>
          <a:p>
            <a:pPr algn="ctr">
              <a:spcAft>
                <a:spcPts val="0"/>
              </a:spcAft>
            </a:pPr>
            <a:r>
              <a:rPr lang="es-ES" sz="200" dirty="0" smtClean="0"/>
              <a:t> </a:t>
            </a:r>
          </a:p>
          <a:p>
            <a:pPr algn="ctr">
              <a:spcAft>
                <a:spcPts val="0"/>
              </a:spcAft>
            </a:pPr>
            <a:endParaRPr lang="es-ES" b="1" dirty="0" smtClean="0">
              <a:solidFill>
                <a:srgbClr val="0033CC"/>
              </a:solidFill>
            </a:endParaRPr>
          </a:p>
          <a:p>
            <a:pPr algn="ctr">
              <a:spcAft>
                <a:spcPts val="0"/>
              </a:spcAft>
            </a:pPr>
            <a:endParaRPr lang="es-ES" b="1" dirty="0" smtClean="0">
              <a:solidFill>
                <a:srgbClr val="0033CC"/>
              </a:solidFill>
            </a:endParaRPr>
          </a:p>
          <a:p>
            <a:pPr algn="ctr">
              <a:spcAft>
                <a:spcPts val="0"/>
              </a:spcAft>
            </a:pPr>
            <a:endParaRPr lang="es-ES" b="1" dirty="0" smtClean="0">
              <a:solidFill>
                <a:srgbClr val="0033CC"/>
              </a:solidFill>
            </a:endParaRPr>
          </a:p>
          <a:p>
            <a:pPr algn="ctr">
              <a:spcAft>
                <a:spcPts val="0"/>
              </a:spcAft>
            </a:pPr>
            <a:endParaRPr lang="es-ES" b="1" dirty="0" smtClean="0">
              <a:solidFill>
                <a:srgbClr val="0033CC"/>
              </a:solidFill>
            </a:endParaRPr>
          </a:p>
          <a:p>
            <a:pPr algn="ctr">
              <a:spcAft>
                <a:spcPts val="0"/>
              </a:spcAft>
            </a:pPr>
            <a:r>
              <a:rPr lang="es-ES" sz="2800" b="1" dirty="0" smtClean="0">
                <a:solidFill>
                  <a:srgbClr val="0033CC"/>
                </a:solidFill>
              </a:rPr>
              <a:t>6</a:t>
            </a:r>
            <a:r>
              <a:rPr lang="es-ES" sz="2800" b="1" dirty="0" smtClean="0">
                <a:solidFill>
                  <a:srgbClr val="0033CC"/>
                </a:solidFill>
              </a:rPr>
              <a:t>.- </a:t>
            </a:r>
            <a:r>
              <a:rPr lang="es-ES" sz="2400" b="1" dirty="0" smtClean="0">
                <a:solidFill>
                  <a:srgbClr val="0033CC"/>
                </a:solidFill>
              </a:rPr>
              <a:t>RELACIONA ESTAS </a:t>
            </a:r>
            <a:r>
              <a:rPr lang="es-ES" sz="2400" b="1" dirty="0" smtClean="0">
                <a:solidFill>
                  <a:srgbClr val="0033CC"/>
                </a:solidFill>
              </a:rPr>
              <a:t>PALABRAS </a:t>
            </a:r>
            <a:r>
              <a:rPr lang="es-ES" sz="2400" b="1" dirty="0" smtClean="0">
                <a:solidFill>
                  <a:srgbClr val="0033CC"/>
                </a:solidFill>
              </a:rPr>
              <a:t>CON LAS IMÁGENES .-</a:t>
            </a:r>
          </a:p>
          <a:p>
            <a:pPr>
              <a:spcAft>
                <a:spcPts val="0"/>
              </a:spcAft>
            </a:pPr>
            <a:r>
              <a:rPr lang="es-ES" sz="2400" dirty="0" smtClean="0"/>
              <a:t> </a:t>
            </a:r>
            <a:endParaRPr lang="es-ES" sz="2400" dirty="0" smtClean="0"/>
          </a:p>
          <a:p>
            <a:pPr>
              <a:spcAft>
                <a:spcPts val="0"/>
              </a:spcAft>
            </a:pPr>
            <a:endParaRPr lang="es-ES" sz="2400" dirty="0" smtClean="0"/>
          </a:p>
          <a:p>
            <a:pPr>
              <a:spcAft>
                <a:spcPts val="0"/>
              </a:spcAft>
            </a:pPr>
            <a:endParaRPr lang="es-ES" sz="2400" dirty="0">
              <a:latin typeface="Times New Roman"/>
              <a:ea typeface="Times New Roman"/>
            </a:endParaRPr>
          </a:p>
        </p:txBody>
      </p:sp>
      <p:sp>
        <p:nvSpPr>
          <p:cNvPr id="10" name="9 Rectángulo"/>
          <p:cNvSpPr/>
          <p:nvPr/>
        </p:nvSpPr>
        <p:spPr>
          <a:xfrm>
            <a:off x="4644008" y="260648"/>
            <a:ext cx="4320480"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2400" b="1" dirty="0" smtClean="0">
                <a:solidFill>
                  <a:srgbClr val="FF0000"/>
                </a:solidFill>
              </a:rPr>
              <a:t>LINKING WORDS WITH  IMAGES</a:t>
            </a:r>
            <a:endParaRPr lang="es-ES" sz="2400" dirty="0">
              <a:solidFill>
                <a:srgbClr val="FF0000"/>
              </a:solidFill>
              <a:latin typeface="Times New Roman"/>
              <a:ea typeface="Times New Roman"/>
            </a:endParaRPr>
          </a:p>
        </p:txBody>
      </p:sp>
    </p:spTree>
    <p:extLst>
      <p:ext uri="{BB962C8B-B14F-4D97-AF65-F5344CB8AC3E}">
        <p14:creationId xmlns:p14="http://schemas.microsoft.com/office/powerpoint/2010/main" xmlns="" val="24870331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01088"/>
            <a:ext cx="1698385" cy="102365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p:cNvPicPr>
            <a:picLocks noChangeAspect="1" noChangeArrowheads="1"/>
          </p:cNvPicPr>
          <p:nvPr/>
        </p:nvPicPr>
        <p:blipFill>
          <a:blip r:embed="rId3" cstate="print">
            <a:lum bright="-6000"/>
            <a:extLst>
              <a:ext uri="{28A0092B-C50C-407E-A947-70E740481C1C}">
                <a14:useLocalDpi xmlns:a14="http://schemas.microsoft.com/office/drawing/2010/main" xmlns="" val="0"/>
              </a:ext>
            </a:extLst>
          </a:blip>
          <a:srcRect/>
          <a:stretch>
            <a:fillRect/>
          </a:stretch>
        </p:blipFill>
        <p:spPr bwMode="auto">
          <a:xfrm>
            <a:off x="5940152" y="256100"/>
            <a:ext cx="1512168" cy="8686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196623"/>
            <a:ext cx="1512168" cy="92812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4480" y="323944"/>
            <a:ext cx="1628717" cy="8008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060" y="202786"/>
            <a:ext cx="1869155" cy="1065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Rectángulo"/>
          <p:cNvSpPr/>
          <p:nvPr/>
        </p:nvSpPr>
        <p:spPr>
          <a:xfrm>
            <a:off x="251520" y="1412777"/>
            <a:ext cx="8712968" cy="5324535"/>
          </a:xfrm>
          <a:prstGeom prst="rect">
            <a:avLst/>
          </a:prstGeom>
          <a:solidFill>
            <a:schemeClr val="accent1">
              <a:lumMod val="20000"/>
              <a:lumOff val="80000"/>
            </a:schemeClr>
          </a:solidFill>
        </p:spPr>
        <p:txBody>
          <a:bodyPr wrap="square">
            <a:spAutoFit/>
          </a:bodyPr>
          <a:lstStyle/>
          <a:p>
            <a:pPr algn="ctr"/>
            <a:r>
              <a:rPr lang="es-ES" sz="2400" b="1" dirty="0" smtClean="0">
                <a:solidFill>
                  <a:srgbClr val="0033CC"/>
                </a:solidFill>
              </a:rPr>
              <a:t>7.-Podemos </a:t>
            </a:r>
            <a:r>
              <a:rPr lang="es-ES" sz="2400" b="1" dirty="0">
                <a:solidFill>
                  <a:srgbClr val="0033CC"/>
                </a:solidFill>
              </a:rPr>
              <a:t>aprender el vocabulario referente a los transportes </a:t>
            </a:r>
            <a:r>
              <a:rPr lang="es-ES" sz="2400" b="1" dirty="0" smtClean="0">
                <a:solidFill>
                  <a:srgbClr val="0033CC"/>
                </a:solidFill>
              </a:rPr>
              <a:t>.- </a:t>
            </a:r>
            <a:r>
              <a:rPr lang="en-GB" sz="2400" b="1" i="1" dirty="0" smtClean="0"/>
              <a:t> </a:t>
            </a:r>
            <a:r>
              <a:rPr lang="es-MX" sz="2400" dirty="0" smtClean="0"/>
              <a:t> </a:t>
            </a:r>
            <a:r>
              <a:rPr lang="en-GB" sz="2400" b="1" dirty="0" smtClean="0">
                <a:solidFill>
                  <a:srgbClr val="FF0000"/>
                </a:solidFill>
              </a:rPr>
              <a:t>BASIC </a:t>
            </a:r>
            <a:r>
              <a:rPr lang="en-GB" sz="2400" b="1" dirty="0" smtClean="0">
                <a:solidFill>
                  <a:srgbClr val="FF0000"/>
                </a:solidFill>
              </a:rPr>
              <a:t>VOCABULARY</a:t>
            </a:r>
            <a:endParaRPr lang="es-MX" sz="2400" dirty="0" smtClean="0">
              <a:solidFill>
                <a:srgbClr val="FF0000"/>
              </a:solidFill>
            </a:endParaRPr>
          </a:p>
          <a:p>
            <a:r>
              <a:rPr lang="en-GB" sz="3200" dirty="0" smtClean="0">
                <a:solidFill>
                  <a:srgbClr val="FF0000"/>
                </a:solidFill>
              </a:rPr>
              <a:t> </a:t>
            </a:r>
            <a:r>
              <a:rPr lang="es-ES" sz="2400" b="1" dirty="0" smtClean="0"/>
              <a:t>S</a:t>
            </a:r>
            <a:r>
              <a:rPr lang="es-ES" sz="2200" b="1" dirty="0" smtClean="0"/>
              <a:t>USTANTIVOS </a:t>
            </a:r>
            <a:r>
              <a:rPr lang="es-ES" sz="2200" b="1" dirty="0"/>
              <a:t>.- </a:t>
            </a:r>
            <a:r>
              <a:rPr lang="es-ES" sz="2200" dirty="0"/>
              <a:t>Autobús, camión, coche, moto, tren, tranvía, bicicleta, carro, taxi, trasatlántico, velero , balsa, barca, submarino, yate , avión , avioneta, helicóptero, globo. </a:t>
            </a:r>
            <a:r>
              <a:rPr lang="es-ES" sz="2200" dirty="0" smtClean="0"/>
              <a:t> </a:t>
            </a:r>
            <a:r>
              <a:rPr lang="en-GB" sz="2200" b="1" i="1" dirty="0" smtClean="0">
                <a:solidFill>
                  <a:srgbClr val="FF0000"/>
                </a:solidFill>
              </a:rPr>
              <a:t>Nouns</a:t>
            </a:r>
            <a:r>
              <a:rPr lang="en-GB" sz="2200" b="1" dirty="0" smtClean="0">
                <a:solidFill>
                  <a:srgbClr val="FF0000"/>
                </a:solidFill>
              </a:rPr>
              <a:t>.-    </a:t>
            </a:r>
            <a:r>
              <a:rPr lang="en-GB" sz="2200" dirty="0" smtClean="0">
                <a:solidFill>
                  <a:srgbClr val="FF0000"/>
                </a:solidFill>
              </a:rPr>
              <a:t>bus, lorry, car bike, train, motorbike, taxi, cart, transatlantic, sailing ship, raft, submarine, yacht, plane, helicopter, globe, boat, streetcar,.</a:t>
            </a:r>
            <a:endParaRPr lang="es-MX" sz="2200" dirty="0" smtClean="0">
              <a:solidFill>
                <a:srgbClr val="FF0000"/>
              </a:solidFill>
            </a:endParaRPr>
          </a:p>
          <a:p>
            <a:r>
              <a:rPr lang="en-GB" sz="2200" dirty="0" smtClean="0"/>
              <a:t> </a:t>
            </a:r>
            <a:r>
              <a:rPr lang="es-ES" sz="2200" b="1" dirty="0" smtClean="0"/>
              <a:t>VERBOS</a:t>
            </a:r>
            <a:r>
              <a:rPr lang="es-ES" sz="2200" b="1" dirty="0"/>
              <a:t>.- </a:t>
            </a:r>
            <a:r>
              <a:rPr lang="es-ES" sz="2200" dirty="0"/>
              <a:t>Conducir , aparcar , acelerar , frenar , pedalear, aterrizar , despegar , embarcar.</a:t>
            </a:r>
            <a:r>
              <a:rPr lang="es-ES" sz="2200" dirty="0">
                <a:solidFill>
                  <a:srgbClr val="FF0000"/>
                </a:solidFill>
              </a:rPr>
              <a:t> </a:t>
            </a:r>
            <a:r>
              <a:rPr lang="en-GB" sz="2200" b="1" i="1" dirty="0" smtClean="0">
                <a:solidFill>
                  <a:srgbClr val="FF0000"/>
                </a:solidFill>
              </a:rPr>
              <a:t>Verbs</a:t>
            </a:r>
            <a:r>
              <a:rPr lang="en-GB" sz="2200" dirty="0" smtClean="0">
                <a:solidFill>
                  <a:srgbClr val="FF0000"/>
                </a:solidFill>
              </a:rPr>
              <a:t>.-  Driving, park, speed up, brake, land, take off, board</a:t>
            </a:r>
            <a:r>
              <a:rPr lang="en-GB" sz="2200" dirty="0" smtClean="0">
                <a:solidFill>
                  <a:srgbClr val="FF0000"/>
                </a:solidFill>
              </a:rPr>
              <a:t>.</a:t>
            </a:r>
          </a:p>
          <a:p>
            <a:r>
              <a:rPr lang="es-ES" sz="2200" b="1" dirty="0" smtClean="0"/>
              <a:t>ADEJTIVOS .- </a:t>
            </a:r>
            <a:r>
              <a:rPr lang="es-ES" sz="2200" dirty="0" smtClean="0"/>
              <a:t>Bonito , feo , grande , pequeño, mediano, cómodo , incomodo, nuevo, viejo, rápido , lento, ancho , estrecho, largo, corto, sucio, limpio. </a:t>
            </a:r>
            <a:r>
              <a:rPr lang="en-GB" sz="2200" b="1" i="1" dirty="0" smtClean="0">
                <a:solidFill>
                  <a:srgbClr val="FF0000"/>
                </a:solidFill>
              </a:rPr>
              <a:t>Adjectives</a:t>
            </a:r>
            <a:r>
              <a:rPr lang="en-GB" sz="2200" dirty="0" smtClean="0">
                <a:solidFill>
                  <a:srgbClr val="FF0000"/>
                </a:solidFill>
              </a:rPr>
              <a:t>.- Beautiful, ugly, big, small, medium, comfortable, uncomfortable, new, old, fast, slowly, wide, narrow, large, clean, dirty</a:t>
            </a:r>
            <a:r>
              <a:rPr lang="en-GB" sz="2200" dirty="0" smtClean="0">
                <a:solidFill>
                  <a:srgbClr val="FF0000"/>
                </a:solidFill>
              </a:rPr>
              <a:t>.</a:t>
            </a:r>
          </a:p>
          <a:p>
            <a:r>
              <a:rPr lang="es-ES" b="1" dirty="0"/>
              <a:t> </a:t>
            </a:r>
            <a:endParaRPr lang="es-ES" dirty="0"/>
          </a:p>
        </p:txBody>
      </p:sp>
    </p:spTree>
    <p:extLst>
      <p:ext uri="{BB962C8B-B14F-4D97-AF65-F5344CB8AC3E}">
        <p14:creationId xmlns:p14="http://schemas.microsoft.com/office/powerpoint/2010/main" xmlns="" val="421856601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827213" y="59245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1 Título"/>
          <p:cNvSpPr>
            <a:spLocks noGrp="1"/>
          </p:cNvSpPr>
          <p:nvPr>
            <p:ph type="title"/>
          </p:nvPr>
        </p:nvSpPr>
        <p:spPr>
          <a:xfrm>
            <a:off x="179512" y="260648"/>
            <a:ext cx="4176464" cy="504056"/>
          </a:xfrm>
          <a:solidFill>
            <a:schemeClr val="accent1">
              <a:lumMod val="40000"/>
              <a:lumOff val="60000"/>
            </a:schemeClr>
          </a:solidFill>
        </p:spPr>
        <p:txBody>
          <a:bodyPr>
            <a:normAutofit fontScale="90000"/>
          </a:bodyPr>
          <a:lstStyle/>
          <a:p>
            <a:r>
              <a:rPr lang="es-ES" sz="2700" b="1" dirty="0" smtClean="0">
                <a:solidFill>
                  <a:srgbClr val="0033CC"/>
                </a:solidFill>
              </a:rPr>
              <a:t>8.- Completa </a:t>
            </a:r>
            <a:r>
              <a:rPr lang="es-ES" sz="2700" b="1" dirty="0" smtClean="0">
                <a:solidFill>
                  <a:srgbClr val="0033CC"/>
                </a:solidFill>
              </a:rPr>
              <a:t>con </a:t>
            </a:r>
            <a:r>
              <a:rPr lang="es-ES" sz="2700" b="1" dirty="0" smtClean="0">
                <a:solidFill>
                  <a:srgbClr val="0033CC"/>
                </a:solidFill>
              </a:rPr>
              <a:t>las </a:t>
            </a:r>
            <a:r>
              <a:rPr lang="es-ES" sz="2700" b="1" dirty="0" smtClean="0">
                <a:solidFill>
                  <a:srgbClr val="0033CC"/>
                </a:solidFill>
              </a:rPr>
              <a:t>siguientes palabras</a:t>
            </a:r>
            <a:endParaRPr lang="es-ES" sz="2700" b="1" dirty="0">
              <a:solidFill>
                <a:srgbClr val="0033CC"/>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2545511911"/>
              </p:ext>
            </p:extLst>
          </p:nvPr>
        </p:nvGraphicFramePr>
        <p:xfrm>
          <a:off x="467544" y="908720"/>
          <a:ext cx="8136904" cy="914400"/>
        </p:xfrm>
        <a:graphic>
          <a:graphicData uri="http://schemas.openxmlformats.org/drawingml/2006/table">
            <a:tbl>
              <a:tblPr>
                <a:tableStyleId>{5C22544A-7EE6-4342-B048-85BDC9FD1C3A}</a:tableStyleId>
              </a:tblPr>
              <a:tblGrid>
                <a:gridCol w="8136904"/>
              </a:tblGrid>
              <a:tr h="0">
                <a:tc>
                  <a:txBody>
                    <a:bodyPr/>
                    <a:lstStyle/>
                    <a:p>
                      <a:pPr>
                        <a:spcAft>
                          <a:spcPts val="0"/>
                        </a:spcAft>
                      </a:pPr>
                      <a:r>
                        <a:rPr lang="es-ES" sz="1800" dirty="0">
                          <a:effectLst/>
                        </a:rPr>
                        <a:t> </a:t>
                      </a:r>
                      <a:endParaRPr lang="es-ES" sz="1200" dirty="0">
                        <a:effectLst/>
                      </a:endParaRPr>
                    </a:p>
                    <a:p>
                      <a:pPr algn="ctr">
                        <a:spcAft>
                          <a:spcPts val="0"/>
                        </a:spcAft>
                      </a:pPr>
                      <a:r>
                        <a:rPr lang="es-ES" sz="2400" dirty="0">
                          <a:effectLst/>
                        </a:rPr>
                        <a:t>Camión – turismo – tren – metro – autobús – patera – avión -</a:t>
                      </a:r>
                    </a:p>
                    <a:p>
                      <a:pPr>
                        <a:spcAft>
                          <a:spcPts val="0"/>
                        </a:spcAft>
                      </a:pPr>
                      <a:r>
                        <a:rPr lang="es-ES" sz="1800" dirty="0">
                          <a:effectLst/>
                        </a:rPr>
                        <a:t> </a:t>
                      </a:r>
                      <a:endParaRPr lang="es-ES" sz="1200" dirty="0">
                        <a:effectLst/>
                        <a:latin typeface="Times New Roman"/>
                        <a:ea typeface="Times New Roman"/>
                      </a:endParaRPr>
                    </a:p>
                  </a:txBody>
                  <a:tcPr marL="44450" marR="44450" marT="0" marB="0">
                    <a:solidFill>
                      <a:schemeClr val="accent2">
                        <a:lumMod val="20000"/>
                        <a:lumOff val="80000"/>
                      </a:schemeClr>
                    </a:solidFill>
                  </a:tcPr>
                </a:tc>
              </a:tr>
            </a:tbl>
          </a:graphicData>
        </a:graphic>
      </p:graphicFrame>
      <p:sp>
        <p:nvSpPr>
          <p:cNvPr id="10" name="9 Rectángulo"/>
          <p:cNvSpPr/>
          <p:nvPr/>
        </p:nvSpPr>
        <p:spPr>
          <a:xfrm>
            <a:off x="179512" y="1916832"/>
            <a:ext cx="8784976" cy="4893647"/>
          </a:xfrm>
          <a:prstGeom prst="rect">
            <a:avLst/>
          </a:prstGeom>
          <a:solidFill>
            <a:schemeClr val="bg1"/>
          </a:solidFill>
        </p:spPr>
        <p:txBody>
          <a:bodyPr wrap="square">
            <a:spAutoFit/>
          </a:bodyPr>
          <a:lstStyle/>
          <a:p>
            <a:pPr marL="342900" lvl="0" indent="-342900">
              <a:buFont typeface="Wingdings" panose="05000000000000000000" pitchFamily="2" charset="2"/>
              <a:buChar char="q"/>
            </a:pPr>
            <a:r>
              <a:rPr lang="es-ES" sz="2400" b="1" dirty="0"/>
              <a:t>Juan va a trabajar todos los días con el ................</a:t>
            </a:r>
            <a:endParaRPr lang="es-ES" sz="2400" dirty="0"/>
          </a:p>
          <a:p>
            <a:r>
              <a:rPr lang="es-ES" sz="2400" b="1" dirty="0"/>
              <a:t> </a:t>
            </a:r>
            <a:endParaRPr lang="es-ES" sz="2400" dirty="0"/>
          </a:p>
          <a:p>
            <a:pPr marL="342900" lvl="0" indent="-342900">
              <a:buFont typeface="Wingdings" panose="05000000000000000000" pitchFamily="2" charset="2"/>
              <a:buChar char="q"/>
            </a:pPr>
            <a:r>
              <a:rPr lang="es-ES" sz="2400" b="1" dirty="0"/>
              <a:t>Mohamed llego a nuestro país en </a:t>
            </a:r>
            <a:r>
              <a:rPr lang="es-ES" sz="2400" b="1" dirty="0" smtClean="0"/>
              <a:t>........................</a:t>
            </a:r>
            <a:endParaRPr lang="es-ES" sz="2400" dirty="0"/>
          </a:p>
          <a:p>
            <a:r>
              <a:rPr lang="es-ES" sz="2400" b="1" dirty="0"/>
              <a:t> </a:t>
            </a:r>
            <a:endParaRPr lang="es-ES" sz="2400" dirty="0"/>
          </a:p>
          <a:p>
            <a:pPr marL="342900" lvl="0" indent="-342900">
              <a:buFont typeface="Wingdings" panose="05000000000000000000" pitchFamily="2" charset="2"/>
              <a:buChar char="q"/>
            </a:pPr>
            <a:r>
              <a:rPr lang="es-ES" sz="2400" b="1" dirty="0"/>
              <a:t>Pedro lleva frutas a Francia con su .......................</a:t>
            </a:r>
            <a:endParaRPr lang="es-ES" sz="2400" dirty="0"/>
          </a:p>
          <a:p>
            <a:r>
              <a:rPr lang="es-ES" sz="2400" b="1" dirty="0"/>
              <a:t> </a:t>
            </a:r>
            <a:endParaRPr lang="es-ES" sz="2400" dirty="0"/>
          </a:p>
          <a:p>
            <a:pPr marL="342900" lvl="0" indent="-342900">
              <a:buFont typeface="Wingdings" panose="05000000000000000000" pitchFamily="2" charset="2"/>
              <a:buChar char="q"/>
            </a:pPr>
            <a:r>
              <a:rPr lang="es-ES" sz="2400" b="1" dirty="0"/>
              <a:t>Madrid y Barcelona están unidas por ...................</a:t>
            </a:r>
            <a:endParaRPr lang="es-ES" sz="2400" dirty="0"/>
          </a:p>
          <a:p>
            <a:r>
              <a:rPr lang="es-ES" sz="2400" b="1" dirty="0"/>
              <a:t> </a:t>
            </a:r>
            <a:endParaRPr lang="es-ES" sz="2400" dirty="0"/>
          </a:p>
          <a:p>
            <a:pPr marL="342900" lvl="0" indent="-342900">
              <a:buFont typeface="Wingdings" panose="05000000000000000000" pitchFamily="2" charset="2"/>
              <a:buChar char="q"/>
            </a:pPr>
            <a:r>
              <a:rPr lang="es-ES" sz="2400" b="1" dirty="0"/>
              <a:t>El día 22 vamos a Sevilla en </a:t>
            </a:r>
            <a:r>
              <a:rPr lang="es-ES" sz="2400" b="1" dirty="0" smtClean="0"/>
              <a:t>..................................</a:t>
            </a:r>
            <a:endParaRPr lang="es-ES" sz="2400" dirty="0"/>
          </a:p>
          <a:p>
            <a:r>
              <a:rPr lang="es-ES" sz="2400" b="1" dirty="0"/>
              <a:t> </a:t>
            </a:r>
            <a:endParaRPr lang="es-ES" sz="2400" dirty="0"/>
          </a:p>
          <a:p>
            <a:pPr marL="342900" lvl="0" indent="-342900">
              <a:buFont typeface="Wingdings" panose="05000000000000000000" pitchFamily="2" charset="2"/>
              <a:buChar char="q"/>
            </a:pPr>
            <a:r>
              <a:rPr lang="es-ES" sz="2400" b="1" dirty="0"/>
              <a:t>El ............................................... circula bajo </a:t>
            </a:r>
            <a:r>
              <a:rPr lang="es-ES" sz="2400" b="1" dirty="0" smtClean="0"/>
              <a:t>tierra</a:t>
            </a:r>
            <a:endParaRPr lang="es-ES" sz="2400" dirty="0"/>
          </a:p>
          <a:p>
            <a:r>
              <a:rPr lang="es-ES" sz="2400" b="1" dirty="0"/>
              <a:t> </a:t>
            </a:r>
            <a:endParaRPr lang="es-ES" sz="2400" dirty="0"/>
          </a:p>
          <a:p>
            <a:pPr marL="342900" indent="-342900">
              <a:buFont typeface="Wingdings" panose="05000000000000000000" pitchFamily="2" charset="2"/>
              <a:buChar char="q"/>
            </a:pPr>
            <a:r>
              <a:rPr lang="es-ES" sz="2400" b="1" dirty="0"/>
              <a:t>Al ......................................suben muchas personas</a:t>
            </a:r>
            <a:endParaRPr lang="es-ES" sz="2400" dirty="0"/>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405229">
            <a:off x="7286216" y="5155028"/>
            <a:ext cx="1680096" cy="1378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 Título"/>
          <p:cNvSpPr txBox="1">
            <a:spLocks/>
          </p:cNvSpPr>
          <p:nvPr/>
        </p:nvSpPr>
        <p:spPr>
          <a:xfrm>
            <a:off x="4572000" y="188640"/>
            <a:ext cx="4176464" cy="504056"/>
          </a:xfrm>
          <a:prstGeom prst="rect">
            <a:avLst/>
          </a:prstGeom>
          <a:solidFill>
            <a:schemeClr val="accent1">
              <a:lumMod val="40000"/>
              <a:lumOff val="60000"/>
            </a:schemeClr>
          </a:solidFill>
        </p:spPr>
        <p:txBody>
          <a:bodyPr vert="horz" lIns="91440" tIns="45720" rIns="91440" bIns="45720" rtlCol="0" anchor="ctr">
            <a:normAutofit fontScale="52500" lnSpcReduction="20000"/>
          </a:bodyPr>
          <a:lstStyle/>
          <a:p>
            <a:pPr lvl="0" algn="ctr">
              <a:spcBef>
                <a:spcPct val="0"/>
              </a:spcBef>
            </a:pPr>
            <a:r>
              <a:rPr lang="en-GB" sz="2800" b="1" dirty="0" smtClean="0">
                <a:solidFill>
                  <a:srgbClr val="0033CC"/>
                </a:solidFill>
                <a:latin typeface="Arial" pitchFamily="34" charset="0"/>
                <a:ea typeface="Times New Roman" pitchFamily="18" charset="0"/>
                <a:cs typeface="Arial" pitchFamily="34" charset="0"/>
              </a:rPr>
              <a:t>COMPLETE WITH THE FOLLOWING </a:t>
            </a:r>
            <a:r>
              <a:rPr lang="en-GB" sz="2800" b="1" dirty="0" smtClean="0">
                <a:solidFill>
                  <a:srgbClr val="0033CC"/>
                </a:solidFill>
                <a:latin typeface="Arial" pitchFamily="34" charset="0"/>
                <a:ea typeface="Times New Roman" pitchFamily="18" charset="0"/>
                <a:cs typeface="Arial" pitchFamily="34" charset="0"/>
              </a:rPr>
              <a:t>WORDS</a:t>
            </a:r>
            <a:endParaRPr kumimoji="0" lang="es-ES" sz="2700" b="1" i="0" u="none" strike="noStrike" kern="1200" cap="none" spc="0" normalizeH="0" baseline="0" noProof="0" dirty="0">
              <a:ln>
                <a:noFill/>
              </a:ln>
              <a:solidFill>
                <a:srgbClr val="0033CC"/>
              </a:solidFill>
              <a:effectLst/>
              <a:uLnTx/>
              <a:uFillTx/>
              <a:latin typeface="+mj-lt"/>
              <a:ea typeface="+mj-ea"/>
              <a:cs typeface="+mj-cs"/>
            </a:endParaRPr>
          </a:p>
        </p:txBody>
      </p:sp>
    </p:spTree>
    <p:extLst>
      <p:ext uri="{BB962C8B-B14F-4D97-AF65-F5344CB8AC3E}">
        <p14:creationId xmlns:p14="http://schemas.microsoft.com/office/powerpoint/2010/main" xmlns="" val="378310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66800" y="452438"/>
            <a:ext cx="7620000" cy="760412"/>
          </a:xfrm>
        </p:spPr>
        <p:txBody>
          <a:bodyPr/>
          <a:lstStyle/>
          <a:p>
            <a:pPr eaLnBrk="1" hangingPunct="1"/>
            <a:r>
              <a:rPr lang="es-ES" sz="3200" b="1" dirty="0" smtClean="0">
                <a:solidFill>
                  <a:srgbClr val="0033CC"/>
                </a:solidFill>
              </a:rPr>
              <a:t>OBJETIVOS  CEPER CEHEL ( 1 )</a:t>
            </a:r>
          </a:p>
        </p:txBody>
      </p:sp>
      <p:sp>
        <p:nvSpPr>
          <p:cNvPr id="205827" name="Rectangle 3"/>
          <p:cNvSpPr>
            <a:spLocks noGrp="1" noChangeArrowheads="1"/>
          </p:cNvSpPr>
          <p:nvPr>
            <p:ph type="body" idx="1"/>
          </p:nvPr>
        </p:nvSpPr>
        <p:spPr>
          <a:xfrm>
            <a:off x="1066800" y="1676400"/>
            <a:ext cx="7391400" cy="4876800"/>
          </a:xfrm>
        </p:spPr>
        <p:txBody>
          <a:bodyPr/>
          <a:lstStyle/>
          <a:p>
            <a:pPr algn="just" eaLnBrk="1" hangingPunct="1"/>
            <a:r>
              <a:rPr lang="es-ES" sz="2400" b="1" dirty="0" smtClean="0">
                <a:solidFill>
                  <a:srgbClr val="111117"/>
                </a:solidFill>
              </a:rPr>
              <a:t>Analizar la realidad del inmigrante.</a:t>
            </a:r>
          </a:p>
          <a:p>
            <a:pPr algn="just" eaLnBrk="1" hangingPunct="1"/>
            <a:r>
              <a:rPr lang="es-ES" sz="2400" b="1" dirty="0" smtClean="0">
                <a:solidFill>
                  <a:srgbClr val="111117"/>
                </a:solidFill>
              </a:rPr>
              <a:t>Facilitar la acogida e integración social y educativa del alumnado inmigrante </a:t>
            </a:r>
            <a:r>
              <a:rPr lang="es-ES" sz="2400" dirty="0" smtClean="0">
                <a:solidFill>
                  <a:srgbClr val="111117"/>
                </a:solidFill>
              </a:rPr>
              <a:t>en condiciones de igualdad dando a conocer a las familias los aspectos básicos del sistema educativo , así como el proceso de escolarización y la organización de los centros docentes.</a:t>
            </a:r>
          </a:p>
          <a:p>
            <a:pPr algn="just" eaLnBrk="1" hangingPunct="1"/>
            <a:r>
              <a:rPr lang="es-ES" sz="2400" b="1" dirty="0" smtClean="0">
                <a:solidFill>
                  <a:srgbClr val="111117"/>
                </a:solidFill>
              </a:rPr>
              <a:t>Impulsar el aprendizaje del español como segunda lengua </a:t>
            </a:r>
            <a:r>
              <a:rPr lang="es-ES" sz="2400" dirty="0" smtClean="0">
                <a:solidFill>
                  <a:srgbClr val="111117"/>
                </a:solidFill>
              </a:rPr>
              <a:t>para posibilitar la adquisición de una formación instrumental que facilite su integración en el medio que le rodee</a:t>
            </a:r>
            <a:r>
              <a:rPr lang="es-ES" sz="2400" dirty="0" smtClean="0">
                <a:solidFill>
                  <a:srgbClr val="270601"/>
                </a:solidFill>
              </a:rPr>
              <a:t>.</a:t>
            </a:r>
          </a:p>
          <a:p>
            <a:pPr eaLnBrk="1" hangingPunct="1">
              <a:buFontTx/>
              <a:buNone/>
            </a:pPr>
            <a:endParaRPr lang="es-ES" sz="2400" b="1" dirty="0" smtClean="0">
              <a:solidFill>
                <a:srgbClr val="270601"/>
              </a:solidFill>
            </a:endParaRPr>
          </a:p>
        </p:txBody>
      </p:sp>
      <p:pic>
        <p:nvPicPr>
          <p:cNvPr id="4" name="3 Imagen"/>
          <p:cNvPicPr>
            <a:picLocks noChangeAspect="1"/>
          </p:cNvPicPr>
          <p:nvPr/>
        </p:nvPicPr>
        <p:blipFill>
          <a:blip r:embed="rId2" cstate="print">
            <a:extLst>
              <a:ext uri="{28A0092B-C50C-407E-A947-70E740481C1C}"/>
            </a:extLst>
          </a:blip>
          <a:stretch>
            <a:fillRect/>
          </a:stretch>
        </p:blipFill>
        <p:spPr>
          <a:xfrm rot="1074522">
            <a:off x="7452320" y="5733256"/>
            <a:ext cx="923826" cy="864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1000" fill="hold"/>
                                        <p:tgtEl>
                                          <p:spTgt spid="205826"/>
                                        </p:tgtEl>
                                        <p:attrNameLst>
                                          <p:attrName>ppt_w</p:attrName>
                                        </p:attrNameLst>
                                      </p:cBhvr>
                                      <p:tavLst>
                                        <p:tav tm="0">
                                          <p:val>
                                            <p:fltVal val="0"/>
                                          </p:val>
                                        </p:tav>
                                        <p:tav tm="100000">
                                          <p:val>
                                            <p:strVal val="#ppt_w"/>
                                          </p:val>
                                        </p:tav>
                                      </p:tavLst>
                                    </p:anim>
                                    <p:anim calcmode="lin" valueType="num">
                                      <p:cBhvr>
                                        <p:cTn id="8" dur="1000" fill="hold"/>
                                        <p:tgtEl>
                                          <p:spTgt spid="205826"/>
                                        </p:tgtEl>
                                        <p:attrNameLst>
                                          <p:attrName>ppt_h</p:attrName>
                                        </p:attrNameLst>
                                      </p:cBhvr>
                                      <p:tavLst>
                                        <p:tav tm="0">
                                          <p:val>
                                            <p:fltVal val="0"/>
                                          </p:val>
                                        </p:tav>
                                        <p:tav tm="100000">
                                          <p:val>
                                            <p:strVal val="#ppt_h"/>
                                          </p:val>
                                        </p:tav>
                                      </p:tavLst>
                                    </p:anim>
                                    <p:anim calcmode="lin" valueType="num">
                                      <p:cBhvr>
                                        <p:cTn id="9" dur="1000" fill="hold"/>
                                        <p:tgtEl>
                                          <p:spTgt spid="2058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8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05827">
                                            <p:txEl>
                                              <p:pRg st="0" end="0"/>
                                            </p:txEl>
                                          </p:spTgt>
                                        </p:tgtEl>
                                        <p:attrNameLst>
                                          <p:attrName>style.visibility</p:attrName>
                                        </p:attrNameLst>
                                      </p:cBhvr>
                                      <p:to>
                                        <p:strVal val="visible"/>
                                      </p:to>
                                    </p:set>
                                    <p:animEffect transition="in" filter="strips(downLeft)">
                                      <p:cBhvr>
                                        <p:cTn id="15" dur="500"/>
                                        <p:tgtEl>
                                          <p:spTgt spid="20582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05827">
                                            <p:txEl>
                                              <p:pRg st="1" end="1"/>
                                            </p:txEl>
                                          </p:spTgt>
                                        </p:tgtEl>
                                        <p:attrNameLst>
                                          <p:attrName>style.visibility</p:attrName>
                                        </p:attrNameLst>
                                      </p:cBhvr>
                                      <p:to>
                                        <p:strVal val="visible"/>
                                      </p:to>
                                    </p:set>
                                    <p:animEffect transition="in" filter="strips(downLeft)">
                                      <p:cBhvr>
                                        <p:cTn id="20" dur="500"/>
                                        <p:tgtEl>
                                          <p:spTgt spid="2058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05827">
                                            <p:txEl>
                                              <p:pRg st="2" end="2"/>
                                            </p:txEl>
                                          </p:spTgt>
                                        </p:tgtEl>
                                        <p:attrNameLst>
                                          <p:attrName>style.visibility</p:attrName>
                                        </p:attrNameLst>
                                      </p:cBhvr>
                                      <p:to>
                                        <p:strVal val="visible"/>
                                      </p:to>
                                    </p:set>
                                    <p:animEffect transition="in" filter="strips(downLeft)">
                                      <p:cBhvr>
                                        <p:cTn id="25" dur="500"/>
                                        <p:tgtEl>
                                          <p:spTgt spid="205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utoUpdateAnimBg="0"/>
      <p:bldP spid="20582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4018351658"/>
              </p:ext>
            </p:extLst>
          </p:nvPr>
        </p:nvGraphicFramePr>
        <p:xfrm>
          <a:off x="0" y="0"/>
          <a:ext cx="9144000" cy="7295145"/>
        </p:xfrm>
        <a:graphic>
          <a:graphicData uri="http://schemas.openxmlformats.org/drawingml/2006/table">
            <a:tbl>
              <a:tblPr firstRow="1" firstCol="1" bandRow="1" bandCol="1">
                <a:tableStyleId>{5C22544A-7EE6-4342-B048-85BDC9FD1C3A}</a:tableStyleId>
              </a:tblPr>
              <a:tblGrid>
                <a:gridCol w="4572000"/>
                <a:gridCol w="4572000"/>
              </a:tblGrid>
              <a:tr h="908758">
                <a:tc gridSpan="2">
                  <a:txBody>
                    <a:bodyPr/>
                    <a:lstStyle/>
                    <a:p>
                      <a:pPr>
                        <a:spcAft>
                          <a:spcPts val="0"/>
                        </a:spcAft>
                      </a:pPr>
                      <a:r>
                        <a:rPr lang="es-ES" sz="1000" dirty="0">
                          <a:effectLst/>
                        </a:rPr>
                        <a:t> </a:t>
                      </a:r>
                      <a:endParaRPr lang="es-ES" sz="700" dirty="0">
                        <a:effectLst/>
                      </a:endParaRPr>
                    </a:p>
                    <a:p>
                      <a:pPr algn="ctr">
                        <a:spcAft>
                          <a:spcPts val="0"/>
                        </a:spcAft>
                      </a:pPr>
                      <a:r>
                        <a:rPr lang="es-ES" sz="3600" dirty="0" smtClean="0">
                          <a:effectLst/>
                        </a:rPr>
                        <a:t>9.-</a:t>
                      </a:r>
                      <a:r>
                        <a:rPr lang="es-ES" sz="3600" baseline="0" dirty="0" smtClean="0">
                          <a:effectLst/>
                        </a:rPr>
                        <a:t> </a:t>
                      </a:r>
                      <a:r>
                        <a:rPr lang="es-ES" sz="3600" dirty="0" smtClean="0">
                          <a:effectLst/>
                        </a:rPr>
                        <a:t>UNE </a:t>
                      </a:r>
                      <a:r>
                        <a:rPr lang="es-ES" sz="3600" dirty="0">
                          <a:effectLst/>
                        </a:rPr>
                        <a:t>MEDIANTE </a:t>
                      </a:r>
                      <a:r>
                        <a:rPr lang="es-ES" sz="3600" dirty="0" smtClean="0">
                          <a:effectLst/>
                        </a:rPr>
                        <a:t>FLECHAS</a:t>
                      </a:r>
                    </a:p>
                    <a:p>
                      <a:pPr algn="ctr"/>
                      <a:r>
                        <a:rPr lang="en-GB" sz="2400" b="1" kern="1200" dirty="0" smtClean="0">
                          <a:solidFill>
                            <a:srgbClr val="FF0000"/>
                          </a:solidFill>
                          <a:latin typeface="+mn-lt"/>
                          <a:ea typeface="+mn-ea"/>
                          <a:cs typeface="+mn-cs"/>
                        </a:rPr>
                        <a:t>LINK THESE NOUNS - SINGULAR AND PLURAL -</a:t>
                      </a:r>
                      <a:endParaRPr lang="es-MX" sz="2400" b="1" kern="1200" dirty="0" smtClean="0">
                        <a:solidFill>
                          <a:srgbClr val="FF0000"/>
                        </a:solidFill>
                        <a:latin typeface="+mn-lt"/>
                        <a:ea typeface="+mn-ea"/>
                        <a:cs typeface="+mn-cs"/>
                      </a:endParaRPr>
                    </a:p>
                    <a:p>
                      <a:r>
                        <a:rPr lang="en-GB" sz="2400" b="1" kern="1200" dirty="0" smtClean="0">
                          <a:solidFill>
                            <a:srgbClr val="FF0000"/>
                          </a:solidFill>
                          <a:latin typeface="+mn-lt"/>
                          <a:ea typeface="+mn-ea"/>
                          <a:cs typeface="+mn-cs"/>
                        </a:rPr>
                        <a:t> </a:t>
                      </a:r>
                      <a:endParaRPr lang="es-MX" sz="2400" b="1" kern="1200" dirty="0" smtClean="0">
                        <a:solidFill>
                          <a:srgbClr val="FF0000"/>
                        </a:solidFill>
                        <a:latin typeface="+mn-lt"/>
                        <a:ea typeface="+mn-ea"/>
                        <a:cs typeface="+mn-cs"/>
                      </a:endParaRPr>
                    </a:p>
                  </a:txBody>
                  <a:tcPr marL="24813" marR="24813" marT="0" marB="0"/>
                </a:tc>
                <a:tc hMerge="1">
                  <a:txBody>
                    <a:bodyPr/>
                    <a:lstStyle/>
                    <a:p>
                      <a:endParaRPr lang="es-ES"/>
                    </a:p>
                  </a:txBody>
                  <a:tcPr/>
                </a:tc>
              </a:tr>
              <a:tr h="689403">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Camión </a:t>
                      </a:r>
                    </a:p>
                    <a:p>
                      <a:pPr algn="ctr">
                        <a:spcAft>
                          <a:spcPts val="0"/>
                        </a:spcAft>
                      </a:pPr>
                      <a:r>
                        <a:rPr lang="es-ES" sz="1000" dirty="0">
                          <a:effectLst/>
                        </a:rPr>
                        <a:t> </a:t>
                      </a:r>
                      <a:endParaRPr lang="es-ES" sz="7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tren</a:t>
                      </a:r>
                      <a:endParaRPr lang="es-ES" sz="2400" dirty="0">
                        <a:effectLst/>
                        <a:latin typeface="Times New Roman"/>
                        <a:ea typeface="Times New Roman"/>
                      </a:endParaRPr>
                    </a:p>
                  </a:txBody>
                  <a:tcPr marL="24813" marR="24813" marT="0" marB="0"/>
                </a:tc>
              </a:tr>
              <a:tr h="689403">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yate</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Barcos</a:t>
                      </a:r>
                    </a:p>
                    <a:p>
                      <a:pPr algn="ctr">
                        <a:spcAft>
                          <a:spcPts val="0"/>
                        </a:spcAft>
                      </a:pPr>
                      <a:r>
                        <a:rPr lang="es-ES" sz="1000" dirty="0">
                          <a:effectLst/>
                        </a:rPr>
                        <a:t> </a:t>
                      </a:r>
                      <a:endParaRPr lang="es-ES" sz="700" dirty="0">
                        <a:effectLst/>
                        <a:latin typeface="Times New Roman"/>
                        <a:ea typeface="Times New Roman"/>
                      </a:endParaRPr>
                    </a:p>
                  </a:txBody>
                  <a:tcPr marL="24813" marR="24813" marT="0" marB="0"/>
                </a:tc>
              </a:tr>
              <a:tr h="581670">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Turismo </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smtClean="0">
                          <a:effectLst/>
                        </a:rPr>
                        <a:t>Turismos</a:t>
                      </a:r>
                      <a:endParaRPr lang="es-ES" sz="2400" dirty="0">
                        <a:effectLst/>
                      </a:endParaRPr>
                    </a:p>
                  </a:txBody>
                  <a:tcPr marL="24813" marR="24813" marT="0" marB="0"/>
                </a:tc>
              </a:tr>
              <a:tr h="581670">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balsas</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smtClean="0">
                          <a:effectLst/>
                        </a:rPr>
                        <a:t>Yates</a:t>
                      </a:r>
                      <a:r>
                        <a:rPr lang="es-ES" sz="2400" dirty="0">
                          <a:effectLst/>
                        </a:rPr>
                        <a:t> </a:t>
                      </a:r>
                      <a:endParaRPr lang="es-ES" sz="2400" dirty="0">
                        <a:effectLst/>
                        <a:latin typeface="Times New Roman"/>
                        <a:ea typeface="Times New Roman"/>
                      </a:endParaRPr>
                    </a:p>
                  </a:txBody>
                  <a:tcPr marL="24813" marR="24813" marT="0" marB="0"/>
                </a:tc>
              </a:tr>
              <a:tr h="581670">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Trenes </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smtClean="0">
                          <a:effectLst/>
                        </a:rPr>
                        <a:t>Patera</a:t>
                      </a:r>
                      <a:endParaRPr lang="es-ES" sz="2400" dirty="0">
                        <a:effectLst/>
                      </a:endParaRPr>
                    </a:p>
                  </a:txBody>
                  <a:tcPr marL="24813" marR="24813" marT="0" marB="0"/>
                </a:tc>
              </a:tr>
              <a:tr h="689403">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helicóptero</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Camiones</a:t>
                      </a:r>
                    </a:p>
                    <a:p>
                      <a:pPr algn="ctr">
                        <a:spcAft>
                          <a:spcPts val="0"/>
                        </a:spcAft>
                      </a:pPr>
                      <a:r>
                        <a:rPr lang="es-ES" sz="1000" dirty="0">
                          <a:effectLst/>
                        </a:rPr>
                        <a:t> </a:t>
                      </a:r>
                      <a:endParaRPr lang="es-ES" sz="700" dirty="0">
                        <a:effectLst/>
                        <a:latin typeface="Times New Roman"/>
                        <a:ea typeface="Times New Roman"/>
                      </a:endParaRPr>
                    </a:p>
                  </a:txBody>
                  <a:tcPr marL="24813" marR="24813" marT="0" marB="0"/>
                </a:tc>
              </a:tr>
              <a:tr h="689403">
                <a:tc>
                  <a:txBody>
                    <a:bodyPr/>
                    <a:lstStyle/>
                    <a:p>
                      <a:pPr algn="ctr">
                        <a:spcAft>
                          <a:spcPts val="0"/>
                        </a:spcAft>
                      </a:pPr>
                      <a:r>
                        <a:rPr lang="es-ES" sz="1000" dirty="0">
                          <a:effectLst/>
                        </a:rPr>
                        <a:t> </a:t>
                      </a:r>
                      <a:endParaRPr lang="es-ES" sz="2400" dirty="0">
                        <a:effectLst/>
                      </a:endParaRPr>
                    </a:p>
                    <a:p>
                      <a:pPr algn="ctr">
                        <a:spcAft>
                          <a:spcPts val="0"/>
                        </a:spcAft>
                      </a:pPr>
                      <a:r>
                        <a:rPr lang="es-ES" sz="2400" dirty="0">
                          <a:effectLst/>
                        </a:rPr>
                        <a:t>pateras</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Balsa</a:t>
                      </a:r>
                    </a:p>
                    <a:p>
                      <a:pPr algn="ctr">
                        <a:spcAft>
                          <a:spcPts val="0"/>
                        </a:spcAft>
                      </a:pPr>
                      <a:r>
                        <a:rPr lang="es-ES" sz="1000" dirty="0">
                          <a:effectLst/>
                        </a:rPr>
                        <a:t> </a:t>
                      </a:r>
                      <a:endParaRPr lang="es-ES" sz="700" dirty="0">
                        <a:effectLst/>
                        <a:latin typeface="Times New Roman"/>
                        <a:ea typeface="Times New Roman"/>
                      </a:endParaRPr>
                    </a:p>
                  </a:txBody>
                  <a:tcPr marL="24813" marR="24813" marT="0" marB="0"/>
                </a:tc>
              </a:tr>
              <a:tr h="6894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effectLst/>
                        </a:rPr>
                        <a:t>Autobús</a:t>
                      </a:r>
                      <a:endParaRPr lang="es-ES" sz="2400" dirty="0" smtClean="0">
                        <a:effectLst/>
                      </a:endParaRPr>
                    </a:p>
                  </a:txBody>
                  <a:tcPr marL="24813" marR="2481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effectLst/>
                        </a:rPr>
                        <a:t>Autobuses </a:t>
                      </a:r>
                    </a:p>
                  </a:txBody>
                  <a:tcPr marL="24813" marR="24813" marT="0" marB="0"/>
                </a:tc>
              </a:tr>
              <a:tr h="581670">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Barco </a:t>
                      </a:r>
                      <a:endParaRPr lang="es-ES" sz="2400" dirty="0">
                        <a:effectLst/>
                        <a:latin typeface="Times New Roman"/>
                        <a:ea typeface="Times New Roman"/>
                      </a:endParaRPr>
                    </a:p>
                  </a:txBody>
                  <a:tcPr marL="24813" marR="24813" marT="0" marB="0"/>
                </a:tc>
                <a:tc>
                  <a:txBody>
                    <a:bodyPr/>
                    <a:lstStyle/>
                    <a:p>
                      <a:pPr algn="ctr">
                        <a:spcAft>
                          <a:spcPts val="0"/>
                        </a:spcAft>
                      </a:pPr>
                      <a:r>
                        <a:rPr lang="es-ES" sz="1000" dirty="0">
                          <a:effectLst/>
                        </a:rPr>
                        <a:t> </a:t>
                      </a:r>
                      <a:endParaRPr lang="es-ES" sz="700" dirty="0">
                        <a:effectLst/>
                      </a:endParaRPr>
                    </a:p>
                    <a:p>
                      <a:pPr algn="ctr">
                        <a:spcAft>
                          <a:spcPts val="0"/>
                        </a:spcAft>
                      </a:pPr>
                      <a:r>
                        <a:rPr lang="es-ES" sz="2400" dirty="0">
                          <a:effectLst/>
                        </a:rPr>
                        <a:t>Helicópteros</a:t>
                      </a:r>
                    </a:p>
                    <a:p>
                      <a:pPr algn="ctr">
                        <a:spcAft>
                          <a:spcPts val="0"/>
                        </a:spcAft>
                      </a:pPr>
                      <a:r>
                        <a:rPr lang="es-ES" sz="1000" dirty="0">
                          <a:effectLst/>
                        </a:rPr>
                        <a:t> </a:t>
                      </a:r>
                      <a:endParaRPr lang="es-ES" sz="700" dirty="0">
                        <a:effectLst/>
                        <a:latin typeface="Times New Roman"/>
                        <a:ea typeface="Times New Roman"/>
                      </a:endParaRPr>
                    </a:p>
                  </a:txBody>
                  <a:tcPr marL="24813" marR="24813" marT="0" marB="0"/>
                </a:tc>
              </a:tr>
            </a:tbl>
          </a:graphicData>
        </a:graphic>
      </p:graphicFrame>
      <p:sp>
        <p:nvSpPr>
          <p:cNvPr id="5" name="Rectangle 1"/>
          <p:cNvSpPr>
            <a:spLocks noChangeArrowheads="1"/>
          </p:cNvSpPr>
          <p:nvPr/>
        </p:nvSpPr>
        <p:spPr bwMode="auto">
          <a:xfrm>
            <a:off x="3040063" y="15970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724708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268760"/>
            <a:ext cx="5040560" cy="4968552"/>
          </a:xfrm>
          <a:prstGeom prst="rect">
            <a:avLst/>
          </a:prstGeom>
        </p:spPr>
      </p:pic>
      <p:sp>
        <p:nvSpPr>
          <p:cNvPr id="5" name="1 Título"/>
          <p:cNvSpPr>
            <a:spLocks noGrp="1"/>
          </p:cNvSpPr>
          <p:nvPr>
            <p:ph type="title"/>
          </p:nvPr>
        </p:nvSpPr>
        <p:spPr>
          <a:xfrm>
            <a:off x="457200" y="202630"/>
            <a:ext cx="8229600" cy="562074"/>
          </a:xfrm>
          <a:solidFill>
            <a:schemeClr val="accent1">
              <a:lumMod val="40000"/>
              <a:lumOff val="60000"/>
            </a:schemeClr>
          </a:solidFill>
        </p:spPr>
        <p:txBody>
          <a:bodyPr>
            <a:normAutofit fontScale="90000"/>
          </a:bodyPr>
          <a:lstStyle/>
          <a:p>
            <a:r>
              <a:rPr lang="es-ES" b="1" dirty="0" smtClean="0">
                <a:solidFill>
                  <a:srgbClr val="0033CC"/>
                </a:solidFill>
              </a:rPr>
              <a:t>10.- Localización de lugares</a:t>
            </a:r>
            <a:endParaRPr lang="es-ES" sz="2700" b="1" dirty="0">
              <a:solidFill>
                <a:srgbClr val="0033CC"/>
              </a:solidFill>
            </a:endParaRPr>
          </a:p>
        </p:txBody>
      </p:sp>
      <p:sp>
        <p:nvSpPr>
          <p:cNvPr id="6" name="5 Rectángulo"/>
          <p:cNvSpPr/>
          <p:nvPr/>
        </p:nvSpPr>
        <p:spPr>
          <a:xfrm>
            <a:off x="5508104" y="1124744"/>
            <a:ext cx="3294112" cy="2954655"/>
          </a:xfrm>
          <a:prstGeom prst="rect">
            <a:avLst/>
          </a:prstGeom>
          <a:solidFill>
            <a:schemeClr val="accent2">
              <a:lumMod val="20000"/>
              <a:lumOff val="80000"/>
            </a:schemeClr>
          </a:solidFill>
        </p:spPr>
        <p:txBody>
          <a:bodyPr wrap="square">
            <a:spAutoFit/>
          </a:bodyPr>
          <a:lstStyle/>
          <a:p>
            <a:pPr algn="ctr"/>
            <a:r>
              <a:rPr lang="es-ES" sz="2400" b="1" dirty="0"/>
              <a:t>Colorear en el siguiente callejero.</a:t>
            </a:r>
            <a:endParaRPr lang="es-ES" sz="2400" dirty="0"/>
          </a:p>
          <a:p>
            <a:pPr marL="342900" indent="-342900">
              <a:buFont typeface="Wingdings" panose="05000000000000000000" pitchFamily="2" charset="2"/>
              <a:buChar char="§"/>
            </a:pPr>
            <a:r>
              <a:rPr lang="es-ES" sz="2400" b="1" dirty="0" smtClean="0"/>
              <a:t>Verde</a:t>
            </a:r>
            <a:r>
              <a:rPr lang="es-ES" sz="2400" b="1" dirty="0"/>
              <a:t>.- Una calle</a:t>
            </a:r>
            <a:endParaRPr lang="es-ES" sz="2400" dirty="0"/>
          </a:p>
          <a:p>
            <a:pPr marL="342900" indent="-342900">
              <a:buFont typeface="Wingdings" panose="05000000000000000000" pitchFamily="2" charset="2"/>
              <a:buChar char="§"/>
            </a:pPr>
            <a:r>
              <a:rPr lang="es-ES" sz="2400" b="1" dirty="0" smtClean="0"/>
              <a:t>Azul</a:t>
            </a:r>
            <a:r>
              <a:rPr lang="es-ES" sz="2400" b="1" dirty="0"/>
              <a:t>.- Una plaza</a:t>
            </a:r>
            <a:endParaRPr lang="es-ES" sz="2400" dirty="0"/>
          </a:p>
          <a:p>
            <a:pPr marL="342900" indent="-342900">
              <a:buFont typeface="Wingdings" panose="05000000000000000000" pitchFamily="2" charset="2"/>
              <a:buChar char="§"/>
            </a:pPr>
            <a:r>
              <a:rPr lang="es-ES" sz="2400" b="1" dirty="0" smtClean="0"/>
              <a:t>Rojo.- Una avenida</a:t>
            </a:r>
            <a:endParaRPr lang="es-ES" sz="2400" dirty="0" smtClean="0"/>
          </a:p>
          <a:p>
            <a:pPr marL="342900" indent="-342900">
              <a:buFont typeface="Wingdings" panose="05000000000000000000" pitchFamily="2" charset="2"/>
              <a:buChar char="§"/>
            </a:pPr>
            <a:r>
              <a:rPr lang="es-ES" sz="2400" b="1" dirty="0" smtClean="0"/>
              <a:t>Amarillo</a:t>
            </a:r>
            <a:r>
              <a:rPr lang="es-ES" sz="2400" b="1" dirty="0"/>
              <a:t>.- Un polideportivo.</a:t>
            </a:r>
            <a:endParaRPr lang="es-ES" sz="2400" dirty="0"/>
          </a:p>
          <a:p>
            <a:endParaRPr lang="es-ES" dirty="0"/>
          </a:p>
        </p:txBody>
      </p:sp>
      <p:sp>
        <p:nvSpPr>
          <p:cNvPr id="7" name="6 Rectángulo"/>
          <p:cNvSpPr/>
          <p:nvPr/>
        </p:nvSpPr>
        <p:spPr>
          <a:xfrm>
            <a:off x="5508104" y="4687976"/>
            <a:ext cx="3528392" cy="1569660"/>
          </a:xfrm>
          <a:prstGeom prst="rect">
            <a:avLst/>
          </a:prstGeom>
          <a:solidFill>
            <a:srgbClr val="FFFF00"/>
          </a:solidFill>
        </p:spPr>
        <p:txBody>
          <a:bodyPr wrap="square">
            <a:spAutoFit/>
          </a:bodyPr>
          <a:lstStyle/>
          <a:p>
            <a:pPr algn="ctr"/>
            <a:r>
              <a:rPr lang="es-ES" b="1" dirty="0"/>
              <a:t> </a:t>
            </a:r>
            <a:r>
              <a:rPr lang="es-ES" sz="2400" b="1" dirty="0" smtClean="0"/>
              <a:t>Marca </a:t>
            </a:r>
            <a:r>
              <a:rPr lang="es-ES" sz="2400" b="1" dirty="0"/>
              <a:t>con una X en el callejero </a:t>
            </a:r>
            <a:r>
              <a:rPr lang="es-ES" sz="2400" b="1" dirty="0" smtClean="0"/>
              <a:t>anterior.-</a:t>
            </a:r>
          </a:p>
          <a:p>
            <a:pPr marL="342900" indent="-342900">
              <a:buFont typeface="Wingdings" panose="05000000000000000000" pitchFamily="2" charset="2"/>
              <a:buChar char="§"/>
            </a:pPr>
            <a:r>
              <a:rPr lang="es-ES" sz="2400" b="1" dirty="0" smtClean="0"/>
              <a:t>Paradas </a:t>
            </a:r>
            <a:r>
              <a:rPr lang="es-ES" sz="2400" b="1" dirty="0"/>
              <a:t>de taxi</a:t>
            </a:r>
            <a:endParaRPr lang="es-ES" sz="2400" dirty="0"/>
          </a:p>
          <a:p>
            <a:pPr marL="342900" lvl="0" indent="-342900">
              <a:buFont typeface="Wingdings" panose="05000000000000000000" pitchFamily="2" charset="2"/>
              <a:buChar char="§"/>
            </a:pPr>
            <a:r>
              <a:rPr lang="es-ES" sz="2400" b="1" dirty="0" smtClean="0"/>
              <a:t>Hospitales</a:t>
            </a:r>
            <a:endParaRPr lang="es-ES" sz="2400" dirty="0"/>
          </a:p>
        </p:txBody>
      </p:sp>
    </p:spTree>
    <p:extLst>
      <p:ext uri="{BB962C8B-B14F-4D97-AF65-F5344CB8AC3E}">
        <p14:creationId xmlns:p14="http://schemas.microsoft.com/office/powerpoint/2010/main" xmlns="" val="23977785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02630"/>
            <a:ext cx="8229600" cy="562074"/>
          </a:xfrm>
          <a:solidFill>
            <a:schemeClr val="accent1">
              <a:lumMod val="40000"/>
              <a:lumOff val="60000"/>
            </a:schemeClr>
          </a:solidFill>
        </p:spPr>
        <p:txBody>
          <a:bodyPr>
            <a:normAutofit fontScale="90000"/>
          </a:bodyPr>
          <a:lstStyle/>
          <a:p>
            <a:r>
              <a:rPr lang="es-ES" b="1" dirty="0">
                <a:solidFill>
                  <a:srgbClr val="0033CC"/>
                </a:solidFill>
              </a:rPr>
              <a:t>11.- Nos fijamos en el callejero</a:t>
            </a:r>
            <a:endParaRPr lang="es-ES" sz="2700" b="1" dirty="0">
              <a:solidFill>
                <a:srgbClr val="0033CC"/>
              </a:solidFill>
            </a:endParaRPr>
          </a:p>
        </p:txBody>
      </p:sp>
      <p:sp>
        <p:nvSpPr>
          <p:cNvPr id="5" name="4 Rectángulo"/>
          <p:cNvSpPr/>
          <p:nvPr/>
        </p:nvSpPr>
        <p:spPr>
          <a:xfrm>
            <a:off x="467544" y="4730368"/>
            <a:ext cx="7992888" cy="1938992"/>
          </a:xfrm>
          <a:prstGeom prst="rect">
            <a:avLst/>
          </a:prstGeom>
        </p:spPr>
        <p:txBody>
          <a:bodyPr wrap="square">
            <a:spAutoFit/>
          </a:bodyPr>
          <a:lstStyle/>
          <a:p>
            <a:r>
              <a:rPr lang="es-ES" sz="2400" dirty="0"/>
              <a:t>Pregunta por donde se va a la estación de autobuses. </a:t>
            </a:r>
            <a:endParaRPr lang="es-ES" sz="2400" dirty="0" smtClean="0"/>
          </a:p>
          <a:p>
            <a:r>
              <a:rPr lang="es-ES" sz="2400" dirty="0" smtClean="0"/>
              <a:t>Escribe </a:t>
            </a:r>
            <a:r>
              <a:rPr lang="es-ES" sz="2400" dirty="0"/>
              <a:t>el itinerario que te han comentado.</a:t>
            </a:r>
          </a:p>
          <a:p>
            <a:pPr algn="ctr"/>
            <a:r>
              <a:rPr lang="es-ES" dirty="0"/>
              <a:t> </a:t>
            </a:r>
          </a:p>
          <a:p>
            <a:pPr algn="ctr"/>
            <a:r>
              <a:rPr lang="es-ES" dirty="0"/>
              <a:t>..............................................................................................</a:t>
            </a:r>
          </a:p>
          <a:p>
            <a:pPr algn="ctr"/>
            <a:r>
              <a:rPr lang="es-ES" dirty="0"/>
              <a:t> </a:t>
            </a:r>
          </a:p>
          <a:p>
            <a:r>
              <a:rPr lang="es-ES" dirty="0"/>
              <a:t> </a:t>
            </a:r>
          </a:p>
        </p:txBody>
      </p:sp>
      <p:pic>
        <p:nvPicPr>
          <p:cNvPr id="6" name="Picture 2" descr="http://www.eu-languages-research.com/home/Teachers%20Sheet/Transportpictures/Image107.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268759"/>
            <a:ext cx="4824536" cy="3408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9722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normAutofit/>
          </a:bodyPr>
          <a:lstStyle/>
          <a:p>
            <a:r>
              <a:rPr lang="es-ES" b="1" dirty="0" smtClean="0">
                <a:solidFill>
                  <a:srgbClr val="0033CC"/>
                </a:solidFill>
              </a:rPr>
              <a:t>12.- Asocia imagen y palabra. </a:t>
            </a:r>
            <a:endParaRPr lang="es-ES" sz="2700" b="1"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514514591"/>
              </p:ext>
            </p:extLst>
          </p:nvPr>
        </p:nvGraphicFramePr>
        <p:xfrm>
          <a:off x="457200" y="1884432"/>
          <a:ext cx="4186808" cy="4678680"/>
        </p:xfrm>
        <a:graphic>
          <a:graphicData uri="http://schemas.openxmlformats.org/drawingml/2006/table">
            <a:tbl>
              <a:tblPr firstRow="1" bandRow="1">
                <a:tableStyleId>{5C22544A-7EE6-4342-B048-85BDC9FD1C3A}</a:tableStyleId>
              </a:tblPr>
              <a:tblGrid>
                <a:gridCol w="1046702"/>
                <a:gridCol w="1046702"/>
                <a:gridCol w="1046702"/>
                <a:gridCol w="1046702"/>
              </a:tblGrid>
              <a:tr h="370840">
                <a:tc>
                  <a:txBody>
                    <a:bodyPr/>
                    <a:lstStyle/>
                    <a:p>
                      <a:endParaRPr lang="es-ES" dirty="0" smtClean="0"/>
                    </a:p>
                    <a:p>
                      <a:endParaRPr lang="es-ES" dirty="0" smtClean="0"/>
                    </a:p>
                    <a:p>
                      <a:endParaRPr lang="es-ES" dirty="0" smtClean="0"/>
                    </a:p>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dirty="0"/>
                    </a:p>
                  </a:txBody>
                  <a:tcPr>
                    <a:solidFill>
                      <a:srgbClr val="FFC000"/>
                    </a:solidFill>
                  </a:tcPr>
                </a:tc>
              </a:tr>
              <a:tr h="370840">
                <a:tc>
                  <a:txBody>
                    <a:bodyPr/>
                    <a:lstStyle/>
                    <a:p>
                      <a:pPr algn="ctr"/>
                      <a:endParaRPr lang="es-ES" b="1"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b="1" dirty="0" smtClean="0"/>
                    </a:p>
                  </a:txBody>
                  <a:tcPr>
                    <a:solidFill>
                      <a:srgbClr val="FFC000"/>
                    </a:solidFill>
                  </a:tcPr>
                </a:tc>
                <a:tc>
                  <a:txBody>
                    <a:bodyPr/>
                    <a:lstStyle/>
                    <a:p>
                      <a:endParaRPr lang="es-ES" dirty="0"/>
                    </a:p>
                  </a:txBody>
                  <a:tcPr>
                    <a:solidFill>
                      <a:srgbClr val="FFC000"/>
                    </a:solidFill>
                  </a:tcPr>
                </a:tc>
                <a:tc>
                  <a:txBody>
                    <a:bodyPr/>
                    <a:lstStyle/>
                    <a:p>
                      <a:endParaRPr lang="es-ES"/>
                    </a:p>
                  </a:txBody>
                  <a:tcPr>
                    <a:solidFill>
                      <a:srgbClr val="FFC000"/>
                    </a:solidFill>
                  </a:tcPr>
                </a:tc>
              </a:tr>
              <a:tr h="370840">
                <a:tc>
                  <a:txBody>
                    <a:bodyPr/>
                    <a:lstStyle/>
                    <a:p>
                      <a:endParaRPr lang="es-ES" dirty="0" smtClean="0"/>
                    </a:p>
                    <a:p>
                      <a:endParaRPr lang="es-ES" dirty="0" smtClean="0"/>
                    </a:p>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dirty="0" smtClean="0"/>
                    </a:p>
                    <a:p>
                      <a:endParaRPr lang="es-ES" dirty="0" smtClean="0"/>
                    </a:p>
                    <a:p>
                      <a:endParaRPr lang="es-ES" dirty="0" smtClean="0"/>
                    </a:p>
                    <a:p>
                      <a:endParaRPr lang="es-ES" dirty="0"/>
                    </a:p>
                  </a:txBody>
                  <a:tcPr>
                    <a:solidFill>
                      <a:srgbClr val="FFC000"/>
                    </a:solidFill>
                  </a:tcPr>
                </a:tc>
              </a:tr>
              <a:tr h="370840">
                <a:tc>
                  <a:txBody>
                    <a:bodyPr/>
                    <a:lstStyle/>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a:p>
                  </a:txBody>
                  <a:tcPr>
                    <a:solidFill>
                      <a:srgbClr val="FFC000"/>
                    </a:solidFill>
                  </a:tcPr>
                </a:tc>
                <a:tc>
                  <a:txBody>
                    <a:bodyPr/>
                    <a:lstStyle/>
                    <a:p>
                      <a:endParaRPr lang="es-ES" dirty="0"/>
                    </a:p>
                  </a:txBody>
                  <a:tcPr>
                    <a:solidFill>
                      <a:srgbClr val="FFC000"/>
                    </a:solidFill>
                  </a:tcPr>
                </a:tc>
              </a:tr>
              <a:tr h="370840">
                <a:tc>
                  <a:txBody>
                    <a:bodyPr/>
                    <a:lstStyle/>
                    <a:p>
                      <a:endParaRPr lang="es-ES" dirty="0" smtClean="0"/>
                    </a:p>
                    <a:p>
                      <a:endParaRPr lang="es-ES" dirty="0" smtClean="0"/>
                    </a:p>
                    <a:p>
                      <a:endParaRPr lang="es-ES" dirty="0" smtClean="0"/>
                    </a:p>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dirty="0"/>
                    </a:p>
                  </a:txBody>
                  <a:tcPr>
                    <a:solidFill>
                      <a:srgbClr val="FFC000"/>
                    </a:solidFill>
                  </a:tcPr>
                </a:tc>
                <a:tc>
                  <a:txBody>
                    <a:bodyPr/>
                    <a:lstStyle/>
                    <a:p>
                      <a:endParaRPr lang="es-ES" dirty="0"/>
                    </a:p>
                  </a:txBody>
                  <a:tcPr>
                    <a:solidFill>
                      <a:srgbClr val="FFC000"/>
                    </a:solidFill>
                  </a:tcPr>
                </a:tc>
              </a:tr>
              <a:tr h="370840">
                <a:tc>
                  <a:txBody>
                    <a:bodyPr/>
                    <a:lstStyle/>
                    <a:p>
                      <a:endParaRPr lang="es-ES"/>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b="1" dirty="0" smtClean="0"/>
                    </a:p>
                  </a:txBody>
                  <a:tcPr>
                    <a:solidFill>
                      <a:srgbClr val="FFC000"/>
                    </a:solidFill>
                  </a:tcPr>
                </a:tc>
                <a:tc>
                  <a:txBody>
                    <a:bodyPr/>
                    <a:lstStyle/>
                    <a:p>
                      <a:endParaRPr lang="es-ES"/>
                    </a:p>
                  </a:txBody>
                  <a:tcPr>
                    <a:solidFill>
                      <a:srgbClr val="FFC000"/>
                    </a:solidFill>
                  </a:tcPr>
                </a:tc>
                <a:tc>
                  <a:txBody>
                    <a:bodyPr/>
                    <a:lstStyle/>
                    <a:p>
                      <a:endParaRPr lang="es-ES" dirty="0"/>
                    </a:p>
                  </a:txBody>
                  <a:tcPr>
                    <a:solidFill>
                      <a:srgbClr val="FFC000"/>
                    </a:solidFill>
                  </a:tcPr>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382" y="2105746"/>
            <a:ext cx="910775" cy="747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3" cstate="print">
            <a:lum bright="-6000"/>
            <a:extLst>
              <a:ext uri="{28A0092B-C50C-407E-A947-70E740481C1C}">
                <a14:useLocalDpi xmlns:a14="http://schemas.microsoft.com/office/drawing/2010/main" xmlns="" val="0"/>
              </a:ext>
            </a:extLst>
          </a:blip>
          <a:srcRect/>
          <a:stretch>
            <a:fillRect/>
          </a:stretch>
        </p:blipFill>
        <p:spPr bwMode="auto">
          <a:xfrm>
            <a:off x="3779912" y="3670350"/>
            <a:ext cx="732084" cy="57351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6160" y="5215358"/>
            <a:ext cx="826519" cy="6943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82166" y="2101193"/>
            <a:ext cx="718876" cy="58604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447" y="3625155"/>
            <a:ext cx="817370" cy="61870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06160" y="3645024"/>
            <a:ext cx="907708" cy="59883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79912" y="2168146"/>
            <a:ext cx="732084" cy="54716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3568" y="2168146"/>
            <a:ext cx="673128" cy="50484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45690" y="5345591"/>
            <a:ext cx="766306" cy="5640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57343" y="5301208"/>
            <a:ext cx="828050" cy="63541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699792" y="5262509"/>
            <a:ext cx="862892" cy="64716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99792" y="3670350"/>
            <a:ext cx="764680" cy="57351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18 Rectángulo"/>
          <p:cNvSpPr/>
          <p:nvPr/>
        </p:nvSpPr>
        <p:spPr>
          <a:xfrm>
            <a:off x="5004048" y="1988840"/>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b</a:t>
            </a:r>
            <a:r>
              <a:rPr lang="es-ES" sz="2400" dirty="0" smtClean="0">
                <a:solidFill>
                  <a:schemeClr val="tx1"/>
                </a:solidFill>
              </a:rPr>
              <a:t>icicleta </a:t>
            </a:r>
            <a:endParaRPr lang="es-ES" sz="2400" dirty="0">
              <a:solidFill>
                <a:schemeClr val="tx1"/>
              </a:solidFill>
            </a:endParaRPr>
          </a:p>
        </p:txBody>
      </p:sp>
      <p:sp>
        <p:nvSpPr>
          <p:cNvPr id="20" name="19 Rectángulo"/>
          <p:cNvSpPr/>
          <p:nvPr/>
        </p:nvSpPr>
        <p:spPr>
          <a:xfrm>
            <a:off x="5004048" y="2780928"/>
            <a:ext cx="1296144"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b</a:t>
            </a:r>
            <a:r>
              <a:rPr lang="es-ES" sz="2400" dirty="0" smtClean="0">
                <a:solidFill>
                  <a:schemeClr val="tx1"/>
                </a:solidFill>
              </a:rPr>
              <a:t>arco </a:t>
            </a:r>
            <a:endParaRPr lang="es-ES" sz="2400" dirty="0">
              <a:solidFill>
                <a:schemeClr val="tx1"/>
              </a:solidFill>
            </a:endParaRPr>
          </a:p>
        </p:txBody>
      </p:sp>
      <p:sp>
        <p:nvSpPr>
          <p:cNvPr id="21" name="20 Rectángulo"/>
          <p:cNvSpPr/>
          <p:nvPr/>
        </p:nvSpPr>
        <p:spPr>
          <a:xfrm>
            <a:off x="5004048" y="3501008"/>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camión </a:t>
            </a:r>
            <a:endParaRPr lang="es-ES" sz="2400" dirty="0">
              <a:solidFill>
                <a:schemeClr val="tx1"/>
              </a:solidFill>
            </a:endParaRPr>
          </a:p>
        </p:txBody>
      </p:sp>
      <p:sp>
        <p:nvSpPr>
          <p:cNvPr id="22" name="21 Rectángulo"/>
          <p:cNvSpPr/>
          <p:nvPr/>
        </p:nvSpPr>
        <p:spPr>
          <a:xfrm>
            <a:off x="5004048" y="4233911"/>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aeronave </a:t>
            </a:r>
            <a:endParaRPr lang="es-ES" sz="2400" dirty="0">
              <a:solidFill>
                <a:schemeClr val="tx1"/>
              </a:solidFill>
            </a:endParaRPr>
          </a:p>
        </p:txBody>
      </p:sp>
      <p:sp>
        <p:nvSpPr>
          <p:cNvPr id="23" name="22 Rectángulo"/>
          <p:cNvSpPr/>
          <p:nvPr/>
        </p:nvSpPr>
        <p:spPr>
          <a:xfrm>
            <a:off x="5004048" y="4965146"/>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balsa </a:t>
            </a:r>
            <a:endParaRPr lang="es-ES" sz="2400" b="1" dirty="0">
              <a:solidFill>
                <a:schemeClr val="tx1"/>
              </a:solidFill>
            </a:endParaRPr>
          </a:p>
        </p:txBody>
      </p:sp>
      <p:sp>
        <p:nvSpPr>
          <p:cNvPr id="24" name="23 Rectángulo"/>
          <p:cNvSpPr/>
          <p:nvPr/>
        </p:nvSpPr>
        <p:spPr>
          <a:xfrm>
            <a:off x="6957356" y="1988840"/>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autobús </a:t>
            </a:r>
            <a:endParaRPr lang="es-ES" sz="2400" dirty="0">
              <a:solidFill>
                <a:schemeClr val="tx1"/>
              </a:solidFill>
            </a:endParaRPr>
          </a:p>
        </p:txBody>
      </p:sp>
      <p:sp>
        <p:nvSpPr>
          <p:cNvPr id="25" name="24 Rectángulo"/>
          <p:cNvSpPr/>
          <p:nvPr/>
        </p:nvSpPr>
        <p:spPr>
          <a:xfrm>
            <a:off x="6948264" y="2780928"/>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helicóptero </a:t>
            </a:r>
            <a:endParaRPr lang="es-ES" sz="2400" dirty="0">
              <a:solidFill>
                <a:schemeClr val="tx1"/>
              </a:solidFill>
            </a:endParaRPr>
          </a:p>
        </p:txBody>
      </p:sp>
      <p:sp>
        <p:nvSpPr>
          <p:cNvPr id="26" name="25 Rectángulo"/>
          <p:cNvSpPr/>
          <p:nvPr/>
        </p:nvSpPr>
        <p:spPr>
          <a:xfrm>
            <a:off x="6948264" y="3524986"/>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metro </a:t>
            </a:r>
            <a:endParaRPr lang="es-ES" sz="2400" b="1" dirty="0">
              <a:solidFill>
                <a:schemeClr val="tx1"/>
              </a:solidFill>
            </a:endParaRPr>
          </a:p>
        </p:txBody>
      </p:sp>
      <p:sp>
        <p:nvSpPr>
          <p:cNvPr id="27" name="26 Rectángulo"/>
          <p:cNvSpPr/>
          <p:nvPr/>
        </p:nvSpPr>
        <p:spPr>
          <a:xfrm>
            <a:off x="6948264" y="4245066"/>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moto </a:t>
            </a:r>
            <a:endParaRPr lang="es-ES" sz="2400" b="1" dirty="0">
              <a:solidFill>
                <a:schemeClr val="tx1"/>
              </a:solidFill>
            </a:endParaRPr>
          </a:p>
        </p:txBody>
      </p:sp>
      <p:sp>
        <p:nvSpPr>
          <p:cNvPr id="28" name="27 Rectángulo"/>
          <p:cNvSpPr/>
          <p:nvPr/>
        </p:nvSpPr>
        <p:spPr>
          <a:xfrm>
            <a:off x="6948264" y="4941168"/>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coche </a:t>
            </a:r>
            <a:endParaRPr lang="es-ES" sz="2400" dirty="0">
              <a:solidFill>
                <a:schemeClr val="tx1"/>
              </a:solidFill>
            </a:endParaRPr>
          </a:p>
        </p:txBody>
      </p:sp>
      <p:sp>
        <p:nvSpPr>
          <p:cNvPr id="29" name="28 Rectángulo"/>
          <p:cNvSpPr/>
          <p:nvPr/>
        </p:nvSpPr>
        <p:spPr>
          <a:xfrm>
            <a:off x="5004048" y="5757234"/>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tranvía</a:t>
            </a:r>
            <a:r>
              <a:rPr lang="es-ES" sz="2400" dirty="0" smtClean="0">
                <a:solidFill>
                  <a:schemeClr val="tx1"/>
                </a:solidFill>
              </a:rPr>
              <a:t> </a:t>
            </a:r>
            <a:endParaRPr lang="es-ES" sz="2400" dirty="0">
              <a:solidFill>
                <a:schemeClr val="tx1"/>
              </a:solidFill>
            </a:endParaRPr>
          </a:p>
        </p:txBody>
      </p:sp>
      <p:sp>
        <p:nvSpPr>
          <p:cNvPr id="30" name="29 Rectángulo"/>
          <p:cNvSpPr/>
          <p:nvPr/>
        </p:nvSpPr>
        <p:spPr>
          <a:xfrm>
            <a:off x="6948264" y="5733256"/>
            <a:ext cx="1728192" cy="552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avión </a:t>
            </a:r>
            <a:endParaRPr lang="es-ES" sz="2400" dirty="0">
              <a:solidFill>
                <a:schemeClr val="tx1"/>
              </a:solidFill>
            </a:endParaRPr>
          </a:p>
        </p:txBody>
      </p:sp>
    </p:spTree>
    <p:extLst>
      <p:ext uri="{BB962C8B-B14F-4D97-AF65-F5344CB8AC3E}">
        <p14:creationId xmlns:p14="http://schemas.microsoft.com/office/powerpoint/2010/main" xmlns="" val="42666444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3902167266"/>
              </p:ext>
            </p:extLst>
          </p:nvPr>
        </p:nvGraphicFramePr>
        <p:xfrm>
          <a:off x="611561" y="904448"/>
          <a:ext cx="7848872" cy="5836920"/>
        </p:xfrm>
        <a:graphic>
          <a:graphicData uri="http://schemas.openxmlformats.org/drawingml/2006/table">
            <a:tbl>
              <a:tblPr firstRow="1" firstCol="1" bandRow="1" bandCol="1">
                <a:tableStyleId>{5C22544A-7EE6-4342-B048-85BDC9FD1C3A}</a:tableStyleId>
              </a:tblPr>
              <a:tblGrid>
                <a:gridCol w="3832095"/>
                <a:gridCol w="4016777"/>
              </a:tblGrid>
              <a:tr h="502885">
                <a:tc>
                  <a:txBody>
                    <a:bodyPr/>
                    <a:lstStyle/>
                    <a:p>
                      <a:pPr algn="ctr">
                        <a:spcAft>
                          <a:spcPts val="0"/>
                        </a:spcAft>
                      </a:pPr>
                      <a:r>
                        <a:rPr lang="es-ES" sz="1100" dirty="0">
                          <a:effectLst/>
                        </a:rPr>
                        <a:t> </a:t>
                      </a:r>
                      <a:endParaRPr lang="es-ES" sz="700" dirty="0">
                        <a:effectLst/>
                      </a:endParaRPr>
                    </a:p>
                    <a:p>
                      <a:pPr algn="ctr">
                        <a:spcAft>
                          <a:spcPts val="0"/>
                        </a:spcAft>
                      </a:pPr>
                      <a:r>
                        <a:rPr lang="es-ES" sz="2300" dirty="0">
                          <a:solidFill>
                            <a:schemeClr val="tx1"/>
                          </a:solidFill>
                          <a:effectLst/>
                        </a:rPr>
                        <a:t>Camión </a:t>
                      </a:r>
                    </a:p>
                    <a:p>
                      <a:pPr algn="ctr">
                        <a:spcAft>
                          <a:spcPts val="0"/>
                        </a:spcAft>
                      </a:pPr>
                      <a:r>
                        <a:rPr lang="es-ES" sz="1100" dirty="0">
                          <a:effectLst/>
                        </a:rPr>
                        <a:t> </a:t>
                      </a:r>
                      <a:endParaRPr lang="es-ES" sz="700" dirty="0">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solidFill>
                            <a:schemeClr val="tx1"/>
                          </a:solidFill>
                          <a:effectLst/>
                        </a:rPr>
                        <a:t>tren</a:t>
                      </a:r>
                      <a:endParaRPr lang="es-ES" sz="2300" b="1"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yate</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smtClean="0">
                          <a:effectLst/>
                        </a:rPr>
                        <a:t>Barcos</a:t>
                      </a:r>
                      <a:r>
                        <a:rPr lang="es-ES" sz="2300" b="1" dirty="0">
                          <a:effectLst/>
                        </a:rPr>
                        <a:t> </a:t>
                      </a:r>
                      <a:endParaRPr lang="es-ES" sz="23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Turismo </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effectLst/>
                        </a:rPr>
                        <a:t>Turismos</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balsas</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smtClean="0">
                          <a:effectLst/>
                        </a:rPr>
                        <a:t>Yates</a:t>
                      </a:r>
                      <a:r>
                        <a:rPr lang="es-ES" sz="2300" b="1" dirty="0">
                          <a:effectLst/>
                        </a:rPr>
                        <a:t> </a:t>
                      </a:r>
                      <a:endParaRPr lang="es-ES" sz="23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Trenes </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effectLst/>
                        </a:rPr>
                        <a:t>Patera</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helicóptero</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effectLst/>
                        </a:rPr>
                        <a:t>Camiones</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pateras</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effectLst/>
                        </a:rPr>
                        <a:t>Balsa</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Autobús</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effectLst/>
                        </a:rPr>
                        <a:t>Autobuses</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300" dirty="0">
                          <a:solidFill>
                            <a:schemeClr val="tx1"/>
                          </a:solidFill>
                          <a:effectLst/>
                        </a:rPr>
                        <a:t>Barco </a:t>
                      </a:r>
                      <a:endParaRPr lang="es-ES" sz="23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300" b="1" dirty="0">
                          <a:effectLst/>
                        </a:rPr>
                        <a:t>Helicópteros</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bl>
          </a:graphicData>
        </a:graphic>
      </p:graphicFrame>
      <p:sp>
        <p:nvSpPr>
          <p:cNvPr id="5" name="1 Título"/>
          <p:cNvSpPr>
            <a:spLocks noGrp="1"/>
          </p:cNvSpPr>
          <p:nvPr>
            <p:ph type="title"/>
          </p:nvPr>
        </p:nvSpPr>
        <p:spPr>
          <a:xfrm>
            <a:off x="457200" y="202630"/>
            <a:ext cx="8229600" cy="562074"/>
          </a:xfrm>
          <a:solidFill>
            <a:schemeClr val="accent1">
              <a:lumMod val="40000"/>
              <a:lumOff val="60000"/>
            </a:schemeClr>
          </a:solidFill>
        </p:spPr>
        <p:txBody>
          <a:bodyPr>
            <a:normAutofit fontScale="90000"/>
          </a:bodyPr>
          <a:lstStyle/>
          <a:p>
            <a:r>
              <a:rPr lang="es-ES" b="1" dirty="0" smtClean="0">
                <a:solidFill>
                  <a:srgbClr val="0033CC"/>
                </a:solidFill>
              </a:rPr>
              <a:t>15.- Une mediante flechas. </a:t>
            </a:r>
            <a:r>
              <a:rPr lang="es-ES" sz="2700" b="1" dirty="0" smtClean="0">
                <a:solidFill>
                  <a:srgbClr val="0033CC"/>
                </a:solidFill>
              </a:rPr>
              <a:t>Plural</a:t>
            </a:r>
            <a:endParaRPr lang="es-ES" sz="2700" b="1" dirty="0">
              <a:solidFill>
                <a:srgbClr val="0033CC"/>
              </a:solidFill>
            </a:endParaRPr>
          </a:p>
        </p:txBody>
      </p:sp>
    </p:spTree>
    <p:extLst>
      <p:ext uri="{BB962C8B-B14F-4D97-AF65-F5344CB8AC3E}">
        <p14:creationId xmlns:p14="http://schemas.microsoft.com/office/powerpoint/2010/main" xmlns="" val="38592985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74671499"/>
              </p:ext>
            </p:extLst>
          </p:nvPr>
        </p:nvGraphicFramePr>
        <p:xfrm>
          <a:off x="827585" y="908720"/>
          <a:ext cx="7128791" cy="5806440"/>
        </p:xfrm>
        <a:graphic>
          <a:graphicData uri="http://schemas.openxmlformats.org/drawingml/2006/table">
            <a:tbl>
              <a:tblPr firstRow="1" firstCol="1" bandRow="1" bandCol="1">
                <a:tableStyleId>{5C22544A-7EE6-4342-B048-85BDC9FD1C3A}</a:tableStyleId>
              </a:tblPr>
              <a:tblGrid>
                <a:gridCol w="2375989"/>
                <a:gridCol w="2375989"/>
                <a:gridCol w="2376813"/>
              </a:tblGrid>
              <a:tr h="502885">
                <a:tc>
                  <a:txBody>
                    <a:bodyPr/>
                    <a:lstStyle/>
                    <a:p>
                      <a:pPr>
                        <a:spcAft>
                          <a:spcPts val="0"/>
                        </a:spcAft>
                      </a:pPr>
                      <a:r>
                        <a:rPr lang="es-ES" sz="1100" dirty="0">
                          <a:effectLst/>
                        </a:rPr>
                        <a:t> </a:t>
                      </a:r>
                      <a:endParaRPr lang="es-ES" sz="700" dirty="0">
                        <a:effectLst/>
                      </a:endParaRPr>
                    </a:p>
                    <a:p>
                      <a:pPr algn="ctr">
                        <a:spcAft>
                          <a:spcPts val="0"/>
                        </a:spcAft>
                      </a:pPr>
                      <a:r>
                        <a:rPr lang="es-ES" sz="2400" dirty="0">
                          <a:solidFill>
                            <a:schemeClr val="tx1"/>
                          </a:solidFill>
                          <a:effectLst/>
                        </a:rPr>
                        <a:t>Rápido </a:t>
                      </a:r>
                    </a:p>
                  </a:txBody>
                  <a:tcPr marL="27162" marR="27162" marT="0" marB="0">
                    <a:solidFill>
                      <a:schemeClr val="accent2">
                        <a:lumMod val="20000"/>
                        <a:lumOff val="80000"/>
                      </a:schemeClr>
                    </a:solidFill>
                  </a:tcPr>
                </a:tc>
                <a:tc>
                  <a:txBody>
                    <a:bodyPr/>
                    <a:lstStyle/>
                    <a:p>
                      <a:pP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spcAft>
                          <a:spcPts val="0"/>
                        </a:spcAft>
                      </a:pPr>
                      <a:r>
                        <a:rPr lang="es-ES" sz="1100" b="1" dirty="0">
                          <a:effectLst/>
                        </a:rPr>
                        <a:t> </a:t>
                      </a:r>
                      <a:endParaRPr lang="es-ES" sz="700" b="1" dirty="0">
                        <a:effectLst/>
                      </a:endParaRPr>
                    </a:p>
                    <a:p>
                      <a:pPr algn="ctr">
                        <a:spcAft>
                          <a:spcPts val="0"/>
                        </a:spcAft>
                      </a:pPr>
                      <a:r>
                        <a:rPr lang="es-ES" sz="2400" b="1" dirty="0">
                          <a:solidFill>
                            <a:schemeClr val="tx1"/>
                          </a:solidFill>
                          <a:effectLst/>
                        </a:rPr>
                        <a:t>Corto </a:t>
                      </a:r>
                      <a:endParaRPr lang="es-ES" sz="2400" b="1"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Bonito </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smtClean="0">
                          <a:effectLst/>
                        </a:rPr>
                        <a:t>Frenar</a:t>
                      </a:r>
                      <a:r>
                        <a:rPr lang="es-ES" sz="2400" b="1" dirty="0">
                          <a:effectLst/>
                        </a:rPr>
                        <a:t> </a:t>
                      </a:r>
                      <a:endParaRPr lang="es-ES" sz="24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ancho</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smtClean="0">
                          <a:effectLst/>
                        </a:rPr>
                        <a:t>Lento</a:t>
                      </a:r>
                      <a:endParaRPr lang="es-ES" sz="2400" b="1" dirty="0">
                        <a:effectLst/>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Aterrizar </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a:effectLst/>
                        </a:rPr>
                        <a:t>Despacio</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Flotar </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a:effectLst/>
                        </a:rPr>
                        <a:t>Pequeño</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Deprisa </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a:effectLst/>
                        </a:rPr>
                        <a:t>Despegar</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Grande </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a:effectLst/>
                        </a:rPr>
                        <a:t>Estrecho </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Acelerar </a:t>
                      </a:r>
                      <a:endParaRPr lang="es-ES" sz="24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a:effectLst/>
                        </a:rPr>
                        <a:t>Hundirse</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r h="502885">
                <a:tc>
                  <a:txBody>
                    <a:bodyPr/>
                    <a:lstStyle/>
                    <a:p>
                      <a:pPr algn="ctr">
                        <a:spcAft>
                          <a:spcPts val="0"/>
                        </a:spcAft>
                      </a:pPr>
                      <a:r>
                        <a:rPr lang="es-ES" sz="1100" dirty="0">
                          <a:solidFill>
                            <a:schemeClr val="tx1"/>
                          </a:solidFill>
                          <a:effectLst/>
                        </a:rPr>
                        <a:t> </a:t>
                      </a:r>
                      <a:endParaRPr lang="es-ES" sz="700" dirty="0">
                        <a:solidFill>
                          <a:schemeClr val="tx1"/>
                        </a:solidFill>
                        <a:effectLst/>
                      </a:endParaRPr>
                    </a:p>
                    <a:p>
                      <a:pPr algn="ctr">
                        <a:spcAft>
                          <a:spcPts val="0"/>
                        </a:spcAft>
                      </a:pPr>
                      <a:r>
                        <a:rPr lang="es-ES" sz="2400" dirty="0">
                          <a:solidFill>
                            <a:schemeClr val="tx1"/>
                          </a:solidFill>
                          <a:effectLst/>
                        </a:rPr>
                        <a:t>Largo</a:t>
                      </a:r>
                    </a:p>
                    <a:p>
                      <a:pPr algn="ctr">
                        <a:spcAft>
                          <a:spcPts val="0"/>
                        </a:spcAft>
                      </a:pPr>
                      <a:r>
                        <a:rPr lang="es-ES" sz="1100" dirty="0">
                          <a:solidFill>
                            <a:schemeClr val="tx1"/>
                          </a:solidFill>
                          <a:effectLst/>
                        </a:rPr>
                        <a:t> </a:t>
                      </a:r>
                      <a:endParaRPr lang="es-ES" sz="700" dirty="0">
                        <a:solidFill>
                          <a:schemeClr val="tx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dirty="0">
                          <a:solidFill>
                            <a:schemeClr val="bg1"/>
                          </a:solidFill>
                          <a:effectLst/>
                        </a:rPr>
                        <a:t> </a:t>
                      </a:r>
                      <a:endParaRPr lang="es-ES" sz="700" dirty="0">
                        <a:solidFill>
                          <a:schemeClr val="bg1"/>
                        </a:solidFill>
                        <a:effectLst/>
                      </a:endParaRPr>
                    </a:p>
                    <a:p>
                      <a:pPr algn="ctr">
                        <a:spcAft>
                          <a:spcPts val="0"/>
                        </a:spcAft>
                      </a:pPr>
                      <a:r>
                        <a:rPr lang="es-ES" sz="1100" dirty="0">
                          <a:solidFill>
                            <a:schemeClr val="bg1"/>
                          </a:solidFill>
                          <a:effectLst/>
                        </a:rPr>
                        <a:t> </a:t>
                      </a:r>
                      <a:endParaRPr lang="es-ES" sz="700" dirty="0">
                        <a:solidFill>
                          <a:schemeClr val="bg1"/>
                        </a:solidFill>
                        <a:effectLst/>
                      </a:endParaRPr>
                    </a:p>
                    <a:p>
                      <a:pPr algn="ctr">
                        <a:spcAft>
                          <a:spcPts val="0"/>
                        </a:spcAft>
                      </a:pPr>
                      <a:r>
                        <a:rPr lang="es-ES" sz="1100" dirty="0">
                          <a:solidFill>
                            <a:schemeClr val="bg1"/>
                          </a:solidFill>
                          <a:effectLst/>
                        </a:rPr>
                        <a:t> </a:t>
                      </a:r>
                      <a:endParaRPr lang="es-ES" sz="700" dirty="0">
                        <a:solidFill>
                          <a:schemeClr val="bg1"/>
                        </a:solidFill>
                        <a:effectLst/>
                        <a:latin typeface="Times New Roman"/>
                        <a:ea typeface="Times New Roman"/>
                      </a:endParaRPr>
                    </a:p>
                  </a:txBody>
                  <a:tcPr marL="27162" marR="27162" marT="0" marB="0">
                    <a:solidFill>
                      <a:schemeClr val="accent2">
                        <a:lumMod val="20000"/>
                        <a:lumOff val="80000"/>
                      </a:schemeClr>
                    </a:solidFill>
                  </a:tcPr>
                </a:tc>
                <a:tc>
                  <a:txBody>
                    <a:bodyPr/>
                    <a:lstStyle/>
                    <a:p>
                      <a:pPr algn="ctr">
                        <a:spcAft>
                          <a:spcPts val="0"/>
                        </a:spcAft>
                      </a:pPr>
                      <a:r>
                        <a:rPr lang="es-ES" sz="1100" b="1" dirty="0">
                          <a:effectLst/>
                        </a:rPr>
                        <a:t> </a:t>
                      </a:r>
                      <a:endParaRPr lang="es-ES" sz="700" b="1" dirty="0">
                        <a:effectLst/>
                      </a:endParaRPr>
                    </a:p>
                    <a:p>
                      <a:pPr algn="ctr">
                        <a:spcAft>
                          <a:spcPts val="0"/>
                        </a:spcAft>
                      </a:pPr>
                      <a:r>
                        <a:rPr lang="es-ES" sz="2400" b="1" dirty="0">
                          <a:effectLst/>
                        </a:rPr>
                        <a:t>Feo</a:t>
                      </a:r>
                    </a:p>
                    <a:p>
                      <a:pPr algn="ctr">
                        <a:spcAft>
                          <a:spcPts val="0"/>
                        </a:spcAft>
                      </a:pPr>
                      <a:r>
                        <a:rPr lang="es-ES" sz="1100" b="1" dirty="0">
                          <a:effectLst/>
                        </a:rPr>
                        <a:t> </a:t>
                      </a:r>
                      <a:endParaRPr lang="es-ES" sz="700" b="1" dirty="0">
                        <a:effectLst/>
                        <a:latin typeface="Times New Roman"/>
                        <a:ea typeface="Times New Roman"/>
                      </a:endParaRPr>
                    </a:p>
                  </a:txBody>
                  <a:tcPr marL="27162" marR="27162" marT="0" marB="0">
                    <a:solidFill>
                      <a:schemeClr val="accent2">
                        <a:lumMod val="20000"/>
                        <a:lumOff val="80000"/>
                      </a:schemeClr>
                    </a:solidFill>
                  </a:tcPr>
                </a:tc>
              </a:tr>
            </a:tbl>
          </a:graphicData>
        </a:graphic>
      </p:graphicFrame>
      <p:sp>
        <p:nvSpPr>
          <p:cNvPr id="5" name="1 Título"/>
          <p:cNvSpPr>
            <a:spLocks noGrp="1"/>
          </p:cNvSpPr>
          <p:nvPr>
            <p:ph type="title"/>
          </p:nvPr>
        </p:nvSpPr>
        <p:spPr>
          <a:xfrm>
            <a:off x="457200" y="202630"/>
            <a:ext cx="8229600" cy="562074"/>
          </a:xfrm>
          <a:solidFill>
            <a:schemeClr val="accent1">
              <a:lumMod val="40000"/>
              <a:lumOff val="60000"/>
            </a:schemeClr>
          </a:solidFill>
        </p:spPr>
        <p:txBody>
          <a:bodyPr>
            <a:normAutofit fontScale="90000"/>
          </a:bodyPr>
          <a:lstStyle/>
          <a:p>
            <a:r>
              <a:rPr lang="es-ES" b="1" dirty="0" smtClean="0">
                <a:solidFill>
                  <a:srgbClr val="0033CC"/>
                </a:solidFill>
              </a:rPr>
              <a:t>16.- Une con la palabra contraria</a:t>
            </a:r>
            <a:endParaRPr lang="es-ES" b="1" dirty="0">
              <a:solidFill>
                <a:srgbClr val="0033CC"/>
              </a:solidFill>
            </a:endParaRPr>
          </a:p>
        </p:txBody>
      </p:sp>
    </p:spTree>
    <p:extLst>
      <p:ext uri="{BB962C8B-B14F-4D97-AF65-F5344CB8AC3E}">
        <p14:creationId xmlns:p14="http://schemas.microsoft.com/office/powerpoint/2010/main" xmlns="" val="19416645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02630"/>
            <a:ext cx="8229600" cy="850106"/>
          </a:xfrm>
          <a:solidFill>
            <a:schemeClr val="accent1">
              <a:lumMod val="40000"/>
              <a:lumOff val="60000"/>
            </a:schemeClr>
          </a:solidFill>
        </p:spPr>
        <p:txBody>
          <a:bodyPr>
            <a:normAutofit/>
          </a:bodyPr>
          <a:lstStyle/>
          <a:p>
            <a:r>
              <a:rPr lang="es-ES" b="1" dirty="0" smtClean="0">
                <a:solidFill>
                  <a:srgbClr val="0033CC"/>
                </a:solidFill>
              </a:rPr>
              <a:t>17.- Formas silabas</a:t>
            </a:r>
            <a:endParaRPr lang="es-ES" b="1" dirty="0">
              <a:solidFill>
                <a:srgbClr val="0033CC"/>
              </a:solidFill>
            </a:endParaRPr>
          </a:p>
        </p:txBody>
      </p:sp>
      <p:sp>
        <p:nvSpPr>
          <p:cNvPr id="5" name="4 Elipse"/>
          <p:cNvSpPr/>
          <p:nvPr/>
        </p:nvSpPr>
        <p:spPr>
          <a:xfrm>
            <a:off x="1835696" y="1700808"/>
            <a:ext cx="5328592" cy="432048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smtClean="0">
                <a:solidFill>
                  <a:schemeClr val="tx1"/>
                </a:solidFill>
              </a:rPr>
              <a:t>      BE                         HO</a:t>
            </a:r>
          </a:p>
          <a:p>
            <a:pPr algn="ctr"/>
            <a:r>
              <a:rPr lang="es-ES" sz="2400" dirty="0" smtClean="0">
                <a:solidFill>
                  <a:schemeClr val="tx1"/>
                </a:solidFill>
              </a:rPr>
              <a:t>PE</a:t>
            </a:r>
          </a:p>
          <a:p>
            <a:pPr algn="just"/>
            <a:r>
              <a:rPr lang="es-ES" sz="2400" dirty="0">
                <a:solidFill>
                  <a:schemeClr val="tx1"/>
                </a:solidFill>
              </a:rPr>
              <a:t> </a:t>
            </a:r>
            <a:r>
              <a:rPr lang="es-ES" sz="2400" dirty="0" smtClean="0">
                <a:solidFill>
                  <a:schemeClr val="tx1"/>
                </a:solidFill>
              </a:rPr>
              <a:t>     CA                         UN              </a:t>
            </a:r>
          </a:p>
          <a:p>
            <a:pPr algn="r"/>
            <a:r>
              <a:rPr lang="es-ES" sz="2400" dirty="0" smtClean="0">
                <a:solidFill>
                  <a:schemeClr val="tx1"/>
                </a:solidFill>
              </a:rPr>
              <a:t> PO</a:t>
            </a:r>
          </a:p>
          <a:p>
            <a:r>
              <a:rPr lang="es-ES" sz="2400" dirty="0" smtClean="0">
                <a:solidFill>
                  <a:schemeClr val="tx1"/>
                </a:solidFill>
              </a:rPr>
              <a:t>              BU </a:t>
            </a:r>
          </a:p>
          <a:p>
            <a:pPr algn="ctr"/>
            <a:r>
              <a:rPr lang="es-ES" sz="2400" dirty="0" smtClean="0">
                <a:solidFill>
                  <a:schemeClr val="tx1"/>
                </a:solidFill>
              </a:rPr>
              <a:t>                     CHE   </a:t>
            </a:r>
          </a:p>
          <a:p>
            <a:pPr algn="r"/>
            <a:r>
              <a:rPr lang="es-ES" sz="2400" dirty="0" smtClean="0">
                <a:solidFill>
                  <a:schemeClr val="tx1"/>
                </a:solidFill>
              </a:rPr>
              <a:t>YA</a:t>
            </a:r>
          </a:p>
          <a:p>
            <a:pPr algn="ctr"/>
            <a:r>
              <a:rPr lang="es-ES" sz="2400" dirty="0" smtClean="0">
                <a:solidFill>
                  <a:schemeClr val="tx1"/>
                </a:solidFill>
              </a:rPr>
              <a:t>WI</a:t>
            </a:r>
            <a:endParaRPr lang="es-ES" sz="2400" dirty="0">
              <a:solidFill>
                <a:schemeClr val="tx1"/>
              </a:solidFill>
            </a:endParaRPr>
          </a:p>
        </p:txBody>
      </p:sp>
    </p:spTree>
    <p:extLst>
      <p:ext uri="{BB962C8B-B14F-4D97-AF65-F5344CB8AC3E}">
        <p14:creationId xmlns:p14="http://schemas.microsoft.com/office/powerpoint/2010/main" xmlns="" val="22691708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882909931"/>
              </p:ext>
            </p:extLst>
          </p:nvPr>
        </p:nvGraphicFramePr>
        <p:xfrm>
          <a:off x="323528" y="1300688"/>
          <a:ext cx="8424936" cy="5379720"/>
        </p:xfrm>
        <a:graphic>
          <a:graphicData uri="http://schemas.openxmlformats.org/drawingml/2006/table">
            <a:tbl>
              <a:tblPr>
                <a:tableStyleId>{5C22544A-7EE6-4342-B048-85BDC9FD1C3A}</a:tableStyleId>
              </a:tblPr>
              <a:tblGrid>
                <a:gridCol w="2242687"/>
                <a:gridCol w="2038009"/>
                <a:gridCol w="2082842"/>
                <a:gridCol w="2061398"/>
              </a:tblGrid>
              <a:tr h="808208">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TAXI</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CAMION</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AVIONETA</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TREN</a:t>
                      </a:r>
                      <a:endParaRPr lang="es-ES" sz="2400" dirty="0">
                        <a:effectLst/>
                        <a:latin typeface="Times New Roman"/>
                        <a:ea typeface="Times New Roman"/>
                      </a:endParaRPr>
                    </a:p>
                  </a:txBody>
                  <a:tcPr marL="26192" marR="26192" marT="0" marB="0"/>
                </a:tc>
              </a:tr>
              <a:tr h="646566">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smtClean="0">
                          <a:effectLst/>
                        </a:rPr>
                        <a:t>COCHE</a:t>
                      </a:r>
                      <a:endParaRPr lang="es-ES" sz="2400" dirty="0">
                        <a:effectLst/>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PATERA</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HELICÓPTERO</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BICICLETA</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r>
              <a:tr h="646566">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800" dirty="0">
                          <a:effectLst/>
                        </a:rPr>
                        <a:t>VELERO</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MOTO</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MOTOCICLETA</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CARRO</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r>
              <a:tr h="646566">
                <a:tc>
                  <a:txBody>
                    <a:bodyPr/>
                    <a:lstStyle/>
                    <a:p>
                      <a:pPr algn="ctr">
                        <a:spcAft>
                          <a:spcPts val="0"/>
                        </a:spcAft>
                      </a:pPr>
                      <a:endParaRPr lang="es-ES" sz="1400" dirty="0">
                        <a:effectLst/>
                      </a:endParaRPr>
                    </a:p>
                    <a:p>
                      <a:pPr algn="ctr">
                        <a:spcAft>
                          <a:spcPts val="0"/>
                        </a:spcAft>
                      </a:pPr>
                      <a:r>
                        <a:rPr lang="es-ES" sz="2400" dirty="0">
                          <a:effectLst/>
                        </a:rPr>
                        <a:t>CARRO</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r>
                        <a:rPr lang="es-ES" sz="2400" dirty="0" smtClean="0">
                          <a:effectLst/>
                        </a:rPr>
                        <a:t>BALSA</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r>
                        <a:rPr lang="es-ES" sz="2400" dirty="0" smtClean="0">
                          <a:effectLst/>
                        </a:rPr>
                        <a:t>GLOBO</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r>
                        <a:rPr lang="es-ES" sz="2400" dirty="0" smtClean="0">
                          <a:effectLst/>
                        </a:rPr>
                        <a:t>TRANVÍA</a:t>
                      </a:r>
                      <a:endParaRPr lang="es-ES" sz="2400" dirty="0">
                        <a:effectLst/>
                      </a:endParaRP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r>
              <a:tr h="808208">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300" dirty="0">
                          <a:effectLst/>
                        </a:rPr>
                        <a:t>TRANSATLANTICO</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AUTOBÚS</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BICI</a:t>
                      </a:r>
                      <a:endParaRPr lang="es-ES" sz="2400" dirty="0">
                        <a:effectLst/>
                        <a:latin typeface="Times New Roman"/>
                        <a:ea typeface="Times New Roman"/>
                      </a:endParaRPr>
                    </a:p>
                  </a:txBody>
                  <a:tcPr marL="26192" marR="26192" marT="0" marB="0"/>
                </a:tc>
                <a:tc>
                  <a:txBody>
                    <a:bodyPr/>
                    <a:lstStyle/>
                    <a:p>
                      <a:pPr algn="ctr">
                        <a:spcAft>
                          <a:spcPts val="0"/>
                        </a:spcAft>
                      </a:pPr>
                      <a:r>
                        <a:rPr lang="es-ES" sz="1400" dirty="0">
                          <a:effectLst/>
                        </a:rPr>
                        <a:t> </a:t>
                      </a:r>
                    </a:p>
                    <a:p>
                      <a:pPr algn="ctr">
                        <a:spcAft>
                          <a:spcPts val="0"/>
                        </a:spcAft>
                      </a:pPr>
                      <a:r>
                        <a:rPr lang="es-ES" sz="1400" dirty="0">
                          <a:effectLst/>
                        </a:rPr>
                        <a:t> </a:t>
                      </a:r>
                    </a:p>
                    <a:p>
                      <a:pPr algn="ctr">
                        <a:spcAft>
                          <a:spcPts val="0"/>
                        </a:spcAft>
                      </a:pPr>
                      <a:r>
                        <a:rPr lang="es-ES" sz="2400" dirty="0">
                          <a:effectLst/>
                        </a:rPr>
                        <a:t>SUBMARINO</a:t>
                      </a:r>
                    </a:p>
                    <a:p>
                      <a:pPr algn="ctr">
                        <a:spcAft>
                          <a:spcPts val="0"/>
                        </a:spcAft>
                      </a:pPr>
                      <a:r>
                        <a:rPr lang="es-ES" sz="1400" dirty="0">
                          <a:effectLst/>
                        </a:rPr>
                        <a:t> </a:t>
                      </a:r>
                      <a:endParaRPr lang="es-ES" sz="1400" dirty="0">
                        <a:effectLst/>
                        <a:latin typeface="Times New Roman"/>
                        <a:ea typeface="Times New Roman"/>
                      </a:endParaRPr>
                    </a:p>
                  </a:txBody>
                  <a:tcPr marL="26192" marR="26192" marT="0" marB="0"/>
                </a:tc>
              </a:tr>
              <a:tr h="484925">
                <a:tc>
                  <a:txBody>
                    <a:bodyPr/>
                    <a:lstStyle/>
                    <a:p>
                      <a:pPr algn="ctr">
                        <a:spcAft>
                          <a:spcPts val="0"/>
                        </a:spcAft>
                      </a:pPr>
                      <a:r>
                        <a:rPr lang="es-ES" sz="1100">
                          <a:effectLst/>
                        </a:rPr>
                        <a:t> </a:t>
                      </a:r>
                      <a:endParaRPr lang="es-ES" sz="700">
                        <a:effectLst/>
                      </a:endParaRPr>
                    </a:p>
                    <a:p>
                      <a:pPr algn="ctr">
                        <a:spcAft>
                          <a:spcPts val="0"/>
                        </a:spcAft>
                      </a:pPr>
                      <a:r>
                        <a:rPr lang="es-ES" sz="1100">
                          <a:effectLst/>
                        </a:rPr>
                        <a:t> </a:t>
                      </a:r>
                      <a:endParaRPr lang="es-ES" sz="700">
                        <a:effectLst/>
                      </a:endParaRPr>
                    </a:p>
                    <a:p>
                      <a:pPr algn="ctr">
                        <a:spcAft>
                          <a:spcPts val="0"/>
                        </a:spcAft>
                      </a:pPr>
                      <a:r>
                        <a:rPr lang="es-ES" sz="1100">
                          <a:effectLst/>
                        </a:rPr>
                        <a:t> </a:t>
                      </a:r>
                      <a:endParaRPr lang="es-ES" sz="700">
                        <a:effectLst/>
                        <a:latin typeface="Times New Roman"/>
                        <a:ea typeface="Times New Roman"/>
                      </a:endParaRPr>
                    </a:p>
                  </a:txBody>
                  <a:tcPr marL="26192" marR="26192" marT="0" marB="0"/>
                </a:tc>
                <a:tc>
                  <a:txBody>
                    <a:bodyPr/>
                    <a:lstStyle/>
                    <a:p>
                      <a:pPr algn="ctr">
                        <a:spcAft>
                          <a:spcPts val="0"/>
                        </a:spcAft>
                      </a:pPr>
                      <a:r>
                        <a:rPr lang="es-ES" sz="1100">
                          <a:effectLst/>
                        </a:rPr>
                        <a:t> </a:t>
                      </a:r>
                      <a:endParaRPr lang="es-ES" sz="700">
                        <a:effectLst/>
                        <a:latin typeface="Times New Roman"/>
                        <a:ea typeface="Times New Roman"/>
                      </a:endParaRPr>
                    </a:p>
                  </a:txBody>
                  <a:tcPr marL="26192" marR="26192" marT="0" marB="0"/>
                </a:tc>
                <a:tc>
                  <a:txBody>
                    <a:bodyPr/>
                    <a:lstStyle/>
                    <a:p>
                      <a:pPr algn="ctr">
                        <a:spcAft>
                          <a:spcPts val="0"/>
                        </a:spcAft>
                      </a:pPr>
                      <a:r>
                        <a:rPr lang="es-ES" sz="1100">
                          <a:effectLst/>
                        </a:rPr>
                        <a:t> </a:t>
                      </a:r>
                      <a:endParaRPr lang="es-ES" sz="700">
                        <a:effectLst/>
                        <a:latin typeface="Times New Roman"/>
                        <a:ea typeface="Times New Roman"/>
                      </a:endParaRPr>
                    </a:p>
                  </a:txBody>
                  <a:tcPr marL="26192" marR="26192" marT="0" marB="0"/>
                </a:tc>
                <a:tc>
                  <a:txBody>
                    <a:bodyPr/>
                    <a:lstStyle/>
                    <a:p>
                      <a:pPr algn="ctr">
                        <a:spcAft>
                          <a:spcPts val="0"/>
                        </a:spcAft>
                      </a:pPr>
                      <a:r>
                        <a:rPr lang="es-ES" sz="1100" dirty="0">
                          <a:effectLst/>
                        </a:rPr>
                        <a:t> </a:t>
                      </a:r>
                      <a:endParaRPr lang="es-ES" sz="700" dirty="0">
                        <a:effectLst/>
                        <a:latin typeface="Times New Roman"/>
                        <a:ea typeface="Times New Roman"/>
                      </a:endParaRPr>
                    </a:p>
                  </a:txBody>
                  <a:tcPr marL="26192" marR="26192" marT="0" marB="0"/>
                </a:tc>
              </a:tr>
            </a:tbl>
          </a:graphicData>
        </a:graphic>
      </p:graphicFrame>
      <p:sp>
        <p:nvSpPr>
          <p:cNvPr id="5" name="1 Título"/>
          <p:cNvSpPr>
            <a:spLocks noGrp="1"/>
          </p:cNvSpPr>
          <p:nvPr>
            <p:ph type="title"/>
          </p:nvPr>
        </p:nvSpPr>
        <p:spPr>
          <a:xfrm>
            <a:off x="457200" y="202630"/>
            <a:ext cx="8229600" cy="850106"/>
          </a:xfrm>
          <a:solidFill>
            <a:schemeClr val="accent1">
              <a:lumMod val="40000"/>
              <a:lumOff val="60000"/>
            </a:schemeClr>
          </a:solidFill>
        </p:spPr>
        <p:txBody>
          <a:bodyPr>
            <a:normAutofit/>
          </a:bodyPr>
          <a:lstStyle/>
          <a:p>
            <a:r>
              <a:rPr lang="es-ES" b="1" dirty="0" smtClean="0">
                <a:solidFill>
                  <a:srgbClr val="0033CC"/>
                </a:solidFill>
              </a:rPr>
              <a:t>18.- Palabras en mayúsculas</a:t>
            </a:r>
            <a:endParaRPr lang="es-ES" b="1" dirty="0">
              <a:solidFill>
                <a:srgbClr val="0033CC"/>
              </a:solidFill>
            </a:endParaRPr>
          </a:p>
        </p:txBody>
      </p:sp>
    </p:spTree>
    <p:extLst>
      <p:ext uri="{BB962C8B-B14F-4D97-AF65-F5344CB8AC3E}">
        <p14:creationId xmlns:p14="http://schemas.microsoft.com/office/powerpoint/2010/main" xmlns="" val="7710808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8363272" cy="5589240"/>
          </a:xfrm>
        </p:spPr>
        <p:txBody>
          <a:bodyPr>
            <a:noAutofit/>
          </a:bodyPr>
          <a:lstStyle/>
          <a:p>
            <a:pPr marL="0" indent="0" algn="just">
              <a:buNone/>
            </a:pPr>
            <a:r>
              <a:rPr lang="es-ES" sz="2400" dirty="0"/>
              <a:t>Mohamed en un marroquí que ha viajado a España en una </a:t>
            </a:r>
            <a:r>
              <a:rPr lang="es-ES" sz="2400" b="1" dirty="0"/>
              <a:t>patera. </a:t>
            </a:r>
          </a:p>
          <a:p>
            <a:pPr marL="0" indent="0" algn="just">
              <a:buNone/>
            </a:pPr>
            <a:r>
              <a:rPr lang="es-ES" sz="2400" dirty="0" smtClean="0"/>
              <a:t>Una </a:t>
            </a:r>
            <a:r>
              <a:rPr lang="es-ES" sz="2400" dirty="0"/>
              <a:t>patera es parecido a una barca pero muy pequeña, donde además van hacinados muchas personas que pretenden buscarse la vida en Europa. </a:t>
            </a:r>
          </a:p>
          <a:p>
            <a:pPr marL="0" indent="0" algn="just">
              <a:buNone/>
            </a:pPr>
            <a:r>
              <a:rPr lang="es-ES" sz="2400" dirty="0" smtClean="0"/>
              <a:t>A </a:t>
            </a:r>
            <a:r>
              <a:rPr lang="es-ES" sz="2400" dirty="0"/>
              <a:t>ellos les gustaría venir en otro tipo de medios de transporte pero tienen problemas con su visado para poder entrar. </a:t>
            </a:r>
          </a:p>
          <a:p>
            <a:pPr marL="0" indent="0" algn="just">
              <a:buNone/>
            </a:pPr>
            <a:r>
              <a:rPr lang="es-ES" sz="2400" dirty="0" smtClean="0"/>
              <a:t>Para </a:t>
            </a:r>
            <a:r>
              <a:rPr lang="es-ES" sz="2400" dirty="0"/>
              <a:t>llegar a España tienen que atravesar el mar Mediterráneo , a veces es muy peligroso después de tantas horas de viaje. Por lo que algunos llegan otros no. </a:t>
            </a:r>
          </a:p>
          <a:p>
            <a:pPr marL="0" indent="0" algn="just">
              <a:buNone/>
            </a:pPr>
            <a:r>
              <a:rPr lang="es-ES" sz="2400" dirty="0" smtClean="0"/>
              <a:t>Antes </a:t>
            </a:r>
            <a:r>
              <a:rPr lang="es-ES" sz="2400" dirty="0"/>
              <a:t>Mohamed solía pasear por la playa con su hija pensando en la otra orilla , en lo que iba a suponer para su familia. </a:t>
            </a:r>
          </a:p>
          <a:p>
            <a:pPr marL="0" indent="0" algn="just">
              <a:buNone/>
            </a:pPr>
            <a:r>
              <a:rPr lang="es-ES" sz="2400" dirty="0" smtClean="0"/>
              <a:t>Una </a:t>
            </a:r>
            <a:r>
              <a:rPr lang="es-ES" sz="2400" dirty="0"/>
              <a:t>vez en España pensaba viajar en tren , avión porque son rápidos y cómodos. </a:t>
            </a:r>
          </a:p>
          <a:p>
            <a:pPr marL="0" indent="0">
              <a:buNone/>
            </a:pPr>
            <a:r>
              <a:rPr lang="es-ES" sz="2400" dirty="0"/>
              <a:t> </a:t>
            </a:r>
          </a:p>
          <a:p>
            <a:endParaRPr lang="es-ES" sz="2400" dirty="0"/>
          </a:p>
        </p:txBody>
      </p:sp>
      <p:sp>
        <p:nvSpPr>
          <p:cNvPr id="4"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19.- Texto.- </a:t>
            </a:r>
            <a:endParaRPr lang="es-ES" b="1" dirty="0">
              <a:solidFill>
                <a:srgbClr val="0033CC"/>
              </a:solidFill>
            </a:endParaRPr>
          </a:p>
        </p:txBody>
      </p:sp>
    </p:spTree>
    <p:extLst>
      <p:ext uri="{BB962C8B-B14F-4D97-AF65-F5344CB8AC3E}">
        <p14:creationId xmlns:p14="http://schemas.microsoft.com/office/powerpoint/2010/main" xmlns="" val="10331949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buFont typeface="Wingdings" panose="05000000000000000000" pitchFamily="2" charset="2"/>
              <a:buChar char="q"/>
            </a:pPr>
            <a:r>
              <a:rPr lang="es-ES" dirty="0"/>
              <a:t> </a:t>
            </a:r>
            <a:r>
              <a:rPr lang="es-ES" dirty="0" smtClean="0"/>
              <a:t>¿ </a:t>
            </a:r>
            <a:r>
              <a:rPr lang="es-ES" dirty="0"/>
              <a:t>De donde es Mohamed ? </a:t>
            </a:r>
          </a:p>
          <a:p>
            <a:pPr>
              <a:buFont typeface="Wingdings" panose="05000000000000000000" pitchFamily="2" charset="2"/>
              <a:buChar char="q"/>
            </a:pPr>
            <a:endParaRPr lang="es-ES" dirty="0"/>
          </a:p>
          <a:p>
            <a:pPr>
              <a:buFont typeface="Wingdings" panose="05000000000000000000" pitchFamily="2" charset="2"/>
              <a:buChar char="q"/>
            </a:pPr>
            <a:r>
              <a:rPr lang="es-ES" dirty="0" smtClean="0"/>
              <a:t>¿ </a:t>
            </a:r>
            <a:r>
              <a:rPr lang="es-ES" dirty="0"/>
              <a:t>Qué es una patera ?</a:t>
            </a:r>
          </a:p>
          <a:p>
            <a:pPr>
              <a:buFont typeface="Wingdings" panose="05000000000000000000" pitchFamily="2" charset="2"/>
              <a:buChar char="q"/>
            </a:pPr>
            <a:endParaRPr lang="es-ES" dirty="0"/>
          </a:p>
          <a:p>
            <a:pPr>
              <a:buFont typeface="Wingdings" panose="05000000000000000000" pitchFamily="2" charset="2"/>
              <a:buChar char="q"/>
            </a:pPr>
            <a:r>
              <a:rPr lang="es-ES" dirty="0" smtClean="0"/>
              <a:t>¿ </a:t>
            </a:r>
            <a:r>
              <a:rPr lang="es-ES" dirty="0"/>
              <a:t>Qué mar tiene que atravesar Mohamed ?</a:t>
            </a:r>
          </a:p>
          <a:p>
            <a:pPr>
              <a:buFont typeface="Wingdings" panose="05000000000000000000" pitchFamily="2" charset="2"/>
              <a:buChar char="q"/>
            </a:pPr>
            <a:endParaRPr lang="es-ES" dirty="0"/>
          </a:p>
          <a:p>
            <a:pPr>
              <a:buFont typeface="Wingdings" panose="05000000000000000000" pitchFamily="2" charset="2"/>
              <a:buChar char="q"/>
            </a:pPr>
            <a:r>
              <a:rPr lang="es-ES" dirty="0" smtClean="0"/>
              <a:t>¿ </a:t>
            </a:r>
            <a:r>
              <a:rPr lang="es-ES" dirty="0"/>
              <a:t>En qué medios de transporte le gustaría viajar ?</a:t>
            </a:r>
          </a:p>
          <a:p>
            <a:pPr>
              <a:buFont typeface="Wingdings" panose="05000000000000000000" pitchFamily="2" charset="2"/>
              <a:buChar char="q"/>
            </a:pPr>
            <a:endParaRPr lang="es-ES" dirty="0"/>
          </a:p>
          <a:p>
            <a:pPr>
              <a:buFont typeface="Wingdings" panose="05000000000000000000" pitchFamily="2" charset="2"/>
              <a:buChar char="q"/>
            </a:pPr>
            <a:r>
              <a:rPr lang="es-ES" dirty="0" smtClean="0"/>
              <a:t>¿ </a:t>
            </a:r>
            <a:r>
              <a:rPr lang="es-ES" dirty="0"/>
              <a:t>Qué medios de transporte conoces ?</a:t>
            </a:r>
          </a:p>
          <a:p>
            <a:pPr marL="0" indent="0">
              <a:buNone/>
            </a:pPr>
            <a:endParaRPr lang="es-ES" dirty="0"/>
          </a:p>
        </p:txBody>
      </p:sp>
      <p:sp>
        <p:nvSpPr>
          <p:cNvPr id="4" name="1 Título"/>
          <p:cNvSpPr>
            <a:spLocks noGrp="1"/>
          </p:cNvSpPr>
          <p:nvPr>
            <p:ph type="title"/>
          </p:nvPr>
        </p:nvSpPr>
        <p:spPr>
          <a:xfrm>
            <a:off x="467544" y="260648"/>
            <a:ext cx="8219256" cy="864096"/>
          </a:xfrm>
          <a:solidFill>
            <a:schemeClr val="accent1">
              <a:lumMod val="40000"/>
              <a:lumOff val="60000"/>
            </a:schemeClr>
          </a:solidFill>
        </p:spPr>
        <p:txBody>
          <a:bodyPr>
            <a:normAutofit/>
          </a:bodyPr>
          <a:lstStyle/>
          <a:p>
            <a:r>
              <a:rPr lang="es-ES" b="1" dirty="0" smtClean="0">
                <a:solidFill>
                  <a:srgbClr val="0033CC"/>
                </a:solidFill>
              </a:rPr>
              <a:t>20.- Responde a las preguntas.- </a:t>
            </a:r>
            <a:endParaRPr lang="es-ES" b="1" dirty="0">
              <a:solidFill>
                <a:srgbClr val="0033CC"/>
              </a:solidFill>
            </a:endParaRPr>
          </a:p>
        </p:txBody>
      </p:sp>
    </p:spTree>
    <p:extLst>
      <p:ext uri="{BB962C8B-B14F-4D97-AF65-F5344CB8AC3E}">
        <p14:creationId xmlns:p14="http://schemas.microsoft.com/office/powerpoint/2010/main" xmlns="" val="66357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066800" y="527050"/>
            <a:ext cx="7620000" cy="850900"/>
          </a:xfrm>
        </p:spPr>
        <p:txBody>
          <a:bodyPr/>
          <a:lstStyle/>
          <a:p>
            <a:pPr eaLnBrk="1" hangingPunct="1"/>
            <a:r>
              <a:rPr lang="es-ES" sz="3200" b="1" dirty="0" smtClean="0">
                <a:solidFill>
                  <a:srgbClr val="0033CC"/>
                </a:solidFill>
              </a:rPr>
              <a:t>OBJETIVOS CEPER CEHEL ( 2 )</a:t>
            </a:r>
          </a:p>
        </p:txBody>
      </p:sp>
      <p:sp>
        <p:nvSpPr>
          <p:cNvPr id="206851" name="Rectangle 3"/>
          <p:cNvSpPr>
            <a:spLocks noGrp="1" noChangeArrowheads="1"/>
          </p:cNvSpPr>
          <p:nvPr>
            <p:ph type="body" idx="1"/>
          </p:nvPr>
        </p:nvSpPr>
        <p:spPr>
          <a:xfrm>
            <a:off x="1143000" y="1676400"/>
            <a:ext cx="7315200" cy="4800600"/>
          </a:xfrm>
        </p:spPr>
        <p:txBody>
          <a:bodyPr/>
          <a:lstStyle/>
          <a:p>
            <a:pPr eaLnBrk="1" hangingPunct="1"/>
            <a:r>
              <a:rPr lang="es-ES" sz="2400" b="1" dirty="0" smtClean="0">
                <a:solidFill>
                  <a:srgbClr val="111117"/>
                </a:solidFill>
              </a:rPr>
              <a:t>Potenciar los aspectos de enriquecimiento de las diferentes culturas </a:t>
            </a:r>
            <a:r>
              <a:rPr lang="es-ES" sz="2400" dirty="0" smtClean="0">
                <a:solidFill>
                  <a:srgbClr val="111117"/>
                </a:solidFill>
              </a:rPr>
              <a:t>, facilitando el aprendizaje de la lengua y cultura materna para que el alumnado conserve su identidad cultural.</a:t>
            </a:r>
          </a:p>
          <a:p>
            <a:pPr eaLnBrk="1" hangingPunct="1"/>
            <a:r>
              <a:rPr lang="es-ES" sz="2400" dirty="0" smtClean="0">
                <a:solidFill>
                  <a:srgbClr val="111117"/>
                </a:solidFill>
              </a:rPr>
              <a:t>Potenciar acciones de formación integral de nuestros alumnos adultos , haciendo especial hincapié sobre los padres y madres cuyos hijos / as se encuentran escolarizados en otros centros de la zona.</a:t>
            </a:r>
          </a:p>
          <a:p>
            <a:pPr eaLnBrk="1" hangingPunct="1"/>
            <a:r>
              <a:rPr lang="es-ES" sz="2400" b="1" dirty="0" smtClean="0">
                <a:solidFill>
                  <a:srgbClr val="111117"/>
                </a:solidFill>
              </a:rPr>
              <a:t>Elaborar materiales adaptados </a:t>
            </a:r>
            <a:r>
              <a:rPr lang="es-ES" sz="2400" dirty="0" smtClean="0">
                <a:solidFill>
                  <a:srgbClr val="111117"/>
                </a:solidFill>
              </a:rPr>
              <a:t>a las características y necesidades de nuestros alumnos.</a:t>
            </a:r>
          </a:p>
        </p:txBody>
      </p:sp>
      <p:pic>
        <p:nvPicPr>
          <p:cNvPr id="4" name="3 Imagen"/>
          <p:cNvPicPr>
            <a:picLocks noChangeAspect="1"/>
          </p:cNvPicPr>
          <p:nvPr/>
        </p:nvPicPr>
        <p:blipFill>
          <a:blip r:embed="rId2" cstate="print">
            <a:extLst>
              <a:ext uri="{28A0092B-C50C-407E-A947-70E740481C1C}"/>
            </a:extLst>
          </a:blip>
          <a:stretch>
            <a:fillRect/>
          </a:stretch>
        </p:blipFill>
        <p:spPr>
          <a:xfrm rot="1074522">
            <a:off x="7452320" y="5733256"/>
            <a:ext cx="923826" cy="864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1000" fill="hold"/>
                                        <p:tgtEl>
                                          <p:spTgt spid="206850"/>
                                        </p:tgtEl>
                                        <p:attrNameLst>
                                          <p:attrName>ppt_w</p:attrName>
                                        </p:attrNameLst>
                                      </p:cBhvr>
                                      <p:tavLst>
                                        <p:tav tm="0">
                                          <p:val>
                                            <p:fltVal val="0"/>
                                          </p:val>
                                        </p:tav>
                                        <p:tav tm="100000">
                                          <p:val>
                                            <p:strVal val="#ppt_w"/>
                                          </p:val>
                                        </p:tav>
                                      </p:tavLst>
                                    </p:anim>
                                    <p:anim calcmode="lin" valueType="num">
                                      <p:cBhvr>
                                        <p:cTn id="8" dur="1000" fill="hold"/>
                                        <p:tgtEl>
                                          <p:spTgt spid="206850"/>
                                        </p:tgtEl>
                                        <p:attrNameLst>
                                          <p:attrName>ppt_h</p:attrName>
                                        </p:attrNameLst>
                                      </p:cBhvr>
                                      <p:tavLst>
                                        <p:tav tm="0">
                                          <p:val>
                                            <p:fltVal val="0"/>
                                          </p:val>
                                        </p:tav>
                                        <p:tav tm="100000">
                                          <p:val>
                                            <p:strVal val="#ppt_h"/>
                                          </p:val>
                                        </p:tav>
                                      </p:tavLst>
                                    </p:anim>
                                    <p:anim calcmode="lin" valueType="num">
                                      <p:cBhvr>
                                        <p:cTn id="9" dur="1000" fill="hold"/>
                                        <p:tgtEl>
                                          <p:spTgt spid="2068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68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06851">
                                            <p:txEl>
                                              <p:pRg st="0" end="0"/>
                                            </p:txEl>
                                          </p:spTgt>
                                        </p:tgtEl>
                                        <p:attrNameLst>
                                          <p:attrName>style.visibility</p:attrName>
                                        </p:attrNameLst>
                                      </p:cBhvr>
                                      <p:to>
                                        <p:strVal val="visible"/>
                                      </p:to>
                                    </p:set>
                                    <p:animEffect transition="in" filter="strips(downLeft)">
                                      <p:cBhvr>
                                        <p:cTn id="15" dur="500"/>
                                        <p:tgtEl>
                                          <p:spTgt spid="20685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06851">
                                            <p:txEl>
                                              <p:pRg st="1" end="1"/>
                                            </p:txEl>
                                          </p:spTgt>
                                        </p:tgtEl>
                                        <p:attrNameLst>
                                          <p:attrName>style.visibility</p:attrName>
                                        </p:attrNameLst>
                                      </p:cBhvr>
                                      <p:to>
                                        <p:strVal val="visible"/>
                                      </p:to>
                                    </p:set>
                                    <p:animEffect transition="in" filter="strips(downLeft)">
                                      <p:cBhvr>
                                        <p:cTn id="20" dur="500"/>
                                        <p:tgtEl>
                                          <p:spTgt spid="2068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06851">
                                            <p:txEl>
                                              <p:pRg st="2" end="2"/>
                                            </p:txEl>
                                          </p:spTgt>
                                        </p:tgtEl>
                                        <p:attrNameLst>
                                          <p:attrName>style.visibility</p:attrName>
                                        </p:attrNameLst>
                                      </p:cBhvr>
                                      <p:to>
                                        <p:strVal val="visible"/>
                                      </p:to>
                                    </p:set>
                                    <p:animEffect transition="in" filter="strips(downLeft)">
                                      <p:cBhvr>
                                        <p:cTn id="25" dur="500"/>
                                        <p:tgtEl>
                                          <p:spTgt spid="206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utoUpdateAnimBg="0"/>
      <p:bldP spid="206851"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a:spLocks noGrp="1"/>
          </p:cNvSpPr>
          <p:nvPr>
            <p:ph type="title"/>
          </p:nvPr>
        </p:nvSpPr>
        <p:spPr>
          <a:xfrm>
            <a:off x="467544" y="260648"/>
            <a:ext cx="4104456" cy="864096"/>
          </a:xfrm>
          <a:solidFill>
            <a:schemeClr val="accent1">
              <a:lumMod val="40000"/>
              <a:lumOff val="60000"/>
            </a:schemeClr>
          </a:solidFill>
        </p:spPr>
        <p:txBody>
          <a:bodyPr>
            <a:normAutofit/>
          </a:bodyPr>
          <a:lstStyle/>
          <a:p>
            <a:r>
              <a:rPr lang="es-ES" b="1" dirty="0" smtClean="0">
                <a:solidFill>
                  <a:srgbClr val="0033CC"/>
                </a:solidFill>
              </a:rPr>
              <a:t>21.- Ideas varias </a:t>
            </a:r>
            <a:endParaRPr lang="es-ES" b="1" dirty="0">
              <a:solidFill>
                <a:srgbClr val="0033CC"/>
              </a:solidFill>
            </a:endParaRPr>
          </a:p>
        </p:txBody>
      </p:sp>
      <p:sp>
        <p:nvSpPr>
          <p:cNvPr id="14" name="13 Rectángulo"/>
          <p:cNvSpPr/>
          <p:nvPr/>
        </p:nvSpPr>
        <p:spPr>
          <a:xfrm>
            <a:off x="1619672" y="1412776"/>
            <a:ext cx="5616624"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3CC"/>
                </a:solidFill>
              </a:rPr>
              <a:t>Mohamed tiene un carro en Marruecos</a:t>
            </a:r>
          </a:p>
        </p:txBody>
      </p:sp>
      <p:sp>
        <p:nvSpPr>
          <p:cNvPr id="17" name="16 Rectángulo"/>
          <p:cNvSpPr/>
          <p:nvPr/>
        </p:nvSpPr>
        <p:spPr>
          <a:xfrm>
            <a:off x="611560" y="2276872"/>
            <a:ext cx="7992888"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p>
          <a:p>
            <a:pPr algn="ctr"/>
            <a:r>
              <a:rPr lang="es-ES" sz="2400" b="1" dirty="0" smtClean="0"/>
              <a:t>Diferentes </a:t>
            </a:r>
            <a:r>
              <a:rPr lang="es-ES" sz="2400" b="1" dirty="0"/>
              <a:t>culturas tienen diferentes tipos de transportes</a:t>
            </a:r>
          </a:p>
          <a:p>
            <a:pPr algn="ctr"/>
            <a:endParaRPr lang="es-ES" sz="2400" b="1" dirty="0"/>
          </a:p>
        </p:txBody>
      </p:sp>
      <p:sp>
        <p:nvSpPr>
          <p:cNvPr id="22" name="21 Rectángulo"/>
          <p:cNvSpPr/>
          <p:nvPr/>
        </p:nvSpPr>
        <p:spPr>
          <a:xfrm>
            <a:off x="1259632" y="3140968"/>
            <a:ext cx="6336704"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smtClean="0"/>
          </a:p>
          <a:p>
            <a:pPr algn="ctr"/>
            <a:r>
              <a:rPr lang="es-ES" sz="2400" b="1" dirty="0" smtClean="0">
                <a:solidFill>
                  <a:srgbClr val="0033CC"/>
                </a:solidFill>
              </a:rPr>
              <a:t>Duque </a:t>
            </a:r>
            <a:r>
              <a:rPr lang="es-ES" sz="2400" b="1" dirty="0">
                <a:solidFill>
                  <a:srgbClr val="0033CC"/>
                </a:solidFill>
              </a:rPr>
              <a:t>viaja al espacio en una nave espacial</a:t>
            </a:r>
          </a:p>
          <a:p>
            <a:pPr algn="ctr"/>
            <a:endParaRPr lang="es-ES" dirty="0"/>
          </a:p>
        </p:txBody>
      </p:sp>
      <p:sp>
        <p:nvSpPr>
          <p:cNvPr id="23" name="22 Rectángulo"/>
          <p:cNvSpPr/>
          <p:nvPr/>
        </p:nvSpPr>
        <p:spPr>
          <a:xfrm>
            <a:off x="755576" y="4077072"/>
            <a:ext cx="7632848"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smtClean="0"/>
          </a:p>
          <a:p>
            <a:pPr algn="ctr"/>
            <a:r>
              <a:rPr lang="es-ES" sz="2400" b="1" dirty="0" smtClean="0">
                <a:solidFill>
                  <a:srgbClr val="0033CC"/>
                </a:solidFill>
              </a:rPr>
              <a:t>Yo </a:t>
            </a:r>
            <a:r>
              <a:rPr lang="es-ES" sz="2400" b="1" dirty="0">
                <a:solidFill>
                  <a:srgbClr val="0033CC"/>
                </a:solidFill>
              </a:rPr>
              <a:t>generalmente no compro coches que son fabricados en países extranjeros</a:t>
            </a:r>
            <a:r>
              <a:rPr lang="es-ES" b="1" dirty="0">
                <a:solidFill>
                  <a:srgbClr val="0033CC"/>
                </a:solidFill>
              </a:rPr>
              <a:t>.</a:t>
            </a:r>
          </a:p>
          <a:p>
            <a:pPr algn="ctr"/>
            <a:endParaRPr lang="es-ES" b="1" dirty="0">
              <a:solidFill>
                <a:srgbClr val="0033CC"/>
              </a:solidFill>
            </a:endParaRPr>
          </a:p>
        </p:txBody>
      </p:sp>
      <p:sp>
        <p:nvSpPr>
          <p:cNvPr id="24" name="23 Rectángulo"/>
          <p:cNvSpPr/>
          <p:nvPr/>
        </p:nvSpPr>
        <p:spPr>
          <a:xfrm>
            <a:off x="395536" y="5085184"/>
            <a:ext cx="828092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smtClean="0"/>
          </a:p>
          <a:p>
            <a:r>
              <a:rPr lang="es-ES" sz="2400" b="1" dirty="0" smtClean="0">
                <a:solidFill>
                  <a:srgbClr val="0033CC"/>
                </a:solidFill>
              </a:rPr>
              <a:t>Los </a:t>
            </a:r>
            <a:r>
              <a:rPr lang="es-ES" sz="2400" b="1" dirty="0">
                <a:solidFill>
                  <a:srgbClr val="0033CC"/>
                </a:solidFill>
              </a:rPr>
              <a:t>niños en el norte de Europa  suelen pasear en una bicicleta.</a:t>
            </a:r>
          </a:p>
          <a:p>
            <a:pPr algn="ctr"/>
            <a:endParaRPr lang="es-ES" sz="2400" dirty="0"/>
          </a:p>
        </p:txBody>
      </p:sp>
      <p:sp>
        <p:nvSpPr>
          <p:cNvPr id="25" name="24 Rectángulo"/>
          <p:cNvSpPr/>
          <p:nvPr/>
        </p:nvSpPr>
        <p:spPr>
          <a:xfrm>
            <a:off x="467544" y="5949280"/>
            <a:ext cx="8136904"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3CC"/>
                </a:solidFill>
              </a:rPr>
              <a:t>Los billetes de tren son diferentes en algunos países</a:t>
            </a:r>
          </a:p>
        </p:txBody>
      </p:sp>
      <p:sp>
        <p:nvSpPr>
          <p:cNvPr id="9" name="1 Título"/>
          <p:cNvSpPr txBox="1">
            <a:spLocks/>
          </p:cNvSpPr>
          <p:nvPr/>
        </p:nvSpPr>
        <p:spPr>
          <a:xfrm>
            <a:off x="4716016" y="260648"/>
            <a:ext cx="4104456" cy="864096"/>
          </a:xfrm>
          <a:prstGeom prst="rect">
            <a:avLst/>
          </a:prstGeom>
          <a:solidFill>
            <a:schemeClr val="accent1">
              <a:lumMod val="40000"/>
              <a:lumOff val="60000"/>
            </a:schemeClr>
          </a:solidFill>
        </p:spPr>
        <p:txBody>
          <a:bodyPr vert="horz" lIns="91440" tIns="45720" rIns="91440" bIns="45720" rtlCol="0" anchor="ctr">
            <a:normAutofit fontScale="25000" lnSpcReduction="20000"/>
          </a:bodyPr>
          <a:lstStyle/>
          <a:p>
            <a:endParaRPr lang="en-GB" sz="4400" b="1" dirty="0" smtClean="0">
              <a:solidFill>
                <a:srgbClr val="FF0000"/>
              </a:solidFill>
            </a:endParaRPr>
          </a:p>
          <a:p>
            <a:pPr algn="ctr"/>
            <a:r>
              <a:rPr lang="en-GB" sz="4400" b="1" dirty="0" smtClean="0">
                <a:solidFill>
                  <a:srgbClr val="FF0000"/>
                </a:solidFill>
              </a:rPr>
              <a:t>I</a:t>
            </a:r>
            <a:r>
              <a:rPr lang="en-GB" sz="7400" b="1" dirty="0" smtClean="0">
                <a:solidFill>
                  <a:srgbClr val="FF0000"/>
                </a:solidFill>
              </a:rPr>
              <a:t>NTERCULTURAL </a:t>
            </a:r>
            <a:r>
              <a:rPr lang="en-GB" sz="7400" b="1" dirty="0" smtClean="0">
                <a:solidFill>
                  <a:srgbClr val="FF0000"/>
                </a:solidFill>
              </a:rPr>
              <a:t>ASPECTS </a:t>
            </a:r>
            <a:endParaRPr lang="es-MX" sz="7400" dirty="0" smtClean="0">
              <a:solidFill>
                <a:srgbClr val="FF0000"/>
              </a:solidFill>
            </a:endParaRPr>
          </a:p>
          <a:p>
            <a:pPr algn="ctr"/>
            <a:r>
              <a:rPr lang="en-GB" sz="7400" b="1" dirty="0" smtClean="0">
                <a:solidFill>
                  <a:srgbClr val="FF0000"/>
                </a:solidFill>
              </a:rPr>
              <a:t>WORK WITH YOUR PARTNER</a:t>
            </a:r>
            <a:r>
              <a:rPr lang="en-GB" sz="7400" b="1" dirty="0" smtClean="0"/>
              <a:t>.</a:t>
            </a:r>
            <a:endParaRPr lang="es-MX" sz="7400" dirty="0" smtClean="0"/>
          </a:p>
          <a:p>
            <a:r>
              <a:rPr lang="en-GB" sz="4400" dirty="0" smtClean="0"/>
              <a:t> </a:t>
            </a:r>
            <a:endParaRPr lang="es-MX" sz="44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1" i="0" u="none" strike="noStrike" kern="1200" cap="none" spc="0" normalizeH="0" baseline="0" noProof="0" dirty="0">
              <a:ln>
                <a:noFill/>
              </a:ln>
              <a:solidFill>
                <a:srgbClr val="0033CC"/>
              </a:solidFill>
              <a:effectLst/>
              <a:uLnTx/>
              <a:uFillTx/>
              <a:latin typeface="+mj-lt"/>
              <a:ea typeface="+mj-ea"/>
              <a:cs typeface="+mj-cs"/>
            </a:endParaRPr>
          </a:p>
        </p:txBody>
      </p:sp>
    </p:spTree>
    <p:extLst>
      <p:ext uri="{BB962C8B-B14F-4D97-AF65-F5344CB8AC3E}">
        <p14:creationId xmlns:p14="http://schemas.microsoft.com/office/powerpoint/2010/main" xmlns="" val="2174692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22.- Lee, copia y dibuja </a:t>
            </a:r>
            <a:endParaRPr lang="es-ES" b="1" dirty="0">
              <a:solidFill>
                <a:srgbClr val="0033CC"/>
              </a:solidFill>
            </a:endParaRPr>
          </a:p>
        </p:txBody>
      </p:sp>
      <p:sp>
        <p:nvSpPr>
          <p:cNvPr id="6" name="5 Rectángulo"/>
          <p:cNvSpPr/>
          <p:nvPr/>
        </p:nvSpPr>
        <p:spPr>
          <a:xfrm>
            <a:off x="467544" y="1556792"/>
            <a:ext cx="8352928" cy="129614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endParaRPr lang="es-ES" sz="2800" b="1" dirty="0" smtClean="0">
              <a:solidFill>
                <a:schemeClr val="tx1"/>
              </a:solidFill>
            </a:endParaRPr>
          </a:p>
          <a:p>
            <a:pPr marL="285750" indent="-285750">
              <a:buFont typeface="Wingdings" panose="05000000000000000000" pitchFamily="2" charset="2"/>
              <a:buChar char="q"/>
            </a:pPr>
            <a:r>
              <a:rPr lang="es-ES" sz="2800" b="1" dirty="0">
                <a:solidFill>
                  <a:schemeClr val="tx1"/>
                </a:solidFill>
              </a:rPr>
              <a:t> </a:t>
            </a:r>
            <a:r>
              <a:rPr lang="es-ES" sz="2800" b="1" dirty="0" smtClean="0">
                <a:solidFill>
                  <a:schemeClr val="tx1"/>
                </a:solidFill>
              </a:rPr>
              <a:t>Hay diferentes medios de transporte.</a:t>
            </a:r>
          </a:p>
          <a:p>
            <a:endParaRPr lang="es-ES" sz="2800" b="1" dirty="0" smtClean="0">
              <a:solidFill>
                <a:schemeClr val="tx1"/>
              </a:solidFill>
            </a:endParaRPr>
          </a:p>
          <a:p>
            <a:pPr algn="ctr"/>
            <a:r>
              <a:rPr lang="es-ES" sz="2800" b="1" dirty="0" smtClean="0">
                <a:solidFill>
                  <a:schemeClr val="tx1"/>
                </a:solidFill>
              </a:rPr>
              <a:t>----------------------------------------------------------------- </a:t>
            </a:r>
            <a:endParaRPr lang="es-ES" sz="2800" dirty="0">
              <a:solidFill>
                <a:schemeClr val="tx1"/>
              </a:solidFill>
            </a:endParaRPr>
          </a:p>
          <a:p>
            <a:endParaRPr lang="es-ES" sz="2800" b="1" dirty="0">
              <a:solidFill>
                <a:schemeClr val="tx1"/>
              </a:solidFill>
            </a:endParaRPr>
          </a:p>
        </p:txBody>
      </p:sp>
      <p:sp>
        <p:nvSpPr>
          <p:cNvPr id="7" name="6 Rectángulo"/>
          <p:cNvSpPr/>
          <p:nvPr/>
        </p:nvSpPr>
        <p:spPr>
          <a:xfrm>
            <a:off x="467544" y="3356992"/>
            <a:ext cx="8352928" cy="15841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endParaRPr lang="es-ES" sz="2800" b="1" dirty="0" smtClean="0">
              <a:solidFill>
                <a:schemeClr val="tx1"/>
              </a:solidFill>
            </a:endParaRPr>
          </a:p>
          <a:p>
            <a:pPr marL="457200" indent="-457200">
              <a:buFont typeface="Wingdings" panose="05000000000000000000" pitchFamily="2" charset="2"/>
              <a:buChar char="q"/>
            </a:pPr>
            <a:r>
              <a:rPr lang="es-ES" sz="2800" b="1" dirty="0" smtClean="0">
                <a:solidFill>
                  <a:schemeClr val="tx1"/>
                </a:solidFill>
              </a:rPr>
              <a:t>Algunas </a:t>
            </a:r>
            <a:r>
              <a:rPr lang="es-ES" sz="2800" b="1" dirty="0">
                <a:solidFill>
                  <a:schemeClr val="tx1"/>
                </a:solidFill>
              </a:rPr>
              <a:t>personas cruzan el mediterráneo en patera</a:t>
            </a:r>
            <a:r>
              <a:rPr lang="es-ES" sz="2800" b="1" dirty="0" smtClean="0">
                <a:solidFill>
                  <a:schemeClr val="tx1"/>
                </a:solidFill>
              </a:rPr>
              <a:t>.</a:t>
            </a:r>
          </a:p>
          <a:p>
            <a:endParaRPr lang="es-ES" sz="2800" b="1" dirty="0">
              <a:solidFill>
                <a:schemeClr val="tx1"/>
              </a:solidFill>
            </a:endParaRPr>
          </a:p>
          <a:p>
            <a:pPr algn="ctr"/>
            <a:r>
              <a:rPr lang="es-ES" sz="2800" b="1" dirty="0" smtClean="0">
                <a:solidFill>
                  <a:schemeClr val="tx1"/>
                </a:solidFill>
              </a:rPr>
              <a:t>----------------------------------------------------------------- </a:t>
            </a:r>
            <a:endParaRPr lang="es-ES" sz="2800" dirty="0">
              <a:solidFill>
                <a:schemeClr val="tx1"/>
              </a:solidFill>
            </a:endParaRPr>
          </a:p>
          <a:p>
            <a:endParaRPr lang="es-ES" sz="2800" dirty="0">
              <a:solidFill>
                <a:schemeClr val="tx1"/>
              </a:solidFill>
            </a:endParaRPr>
          </a:p>
        </p:txBody>
      </p:sp>
      <p:sp>
        <p:nvSpPr>
          <p:cNvPr id="8" name="7 Rectángulo"/>
          <p:cNvSpPr/>
          <p:nvPr/>
        </p:nvSpPr>
        <p:spPr>
          <a:xfrm>
            <a:off x="467544" y="5301208"/>
            <a:ext cx="8352928" cy="12241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s-ES" sz="2800" b="1" dirty="0" smtClean="0">
                <a:solidFill>
                  <a:schemeClr val="tx1"/>
                </a:solidFill>
              </a:rPr>
              <a:t>En </a:t>
            </a:r>
            <a:r>
              <a:rPr lang="es-ES" sz="2800" b="1" dirty="0">
                <a:solidFill>
                  <a:schemeClr val="tx1"/>
                </a:solidFill>
              </a:rPr>
              <a:t>mi municipio tenemos taxis </a:t>
            </a:r>
            <a:r>
              <a:rPr lang="es-ES" sz="2800" b="1" dirty="0" smtClean="0">
                <a:solidFill>
                  <a:schemeClr val="tx1"/>
                </a:solidFill>
              </a:rPr>
              <a:t>piratas</a:t>
            </a:r>
            <a:endParaRPr lang="es-ES" sz="2800" dirty="0"/>
          </a:p>
          <a:p>
            <a:r>
              <a:rPr lang="es-ES" sz="2800" b="1" dirty="0" smtClean="0">
                <a:solidFill>
                  <a:schemeClr val="tx1"/>
                </a:solidFill>
              </a:rPr>
              <a:t>  </a:t>
            </a:r>
          </a:p>
          <a:p>
            <a:r>
              <a:rPr lang="es-ES" sz="2800" b="1" dirty="0">
                <a:solidFill>
                  <a:schemeClr val="tx1"/>
                </a:solidFill>
              </a:rPr>
              <a:t> </a:t>
            </a:r>
            <a:r>
              <a:rPr lang="es-ES" sz="2800" b="1" dirty="0" smtClean="0">
                <a:solidFill>
                  <a:schemeClr val="tx1"/>
                </a:solidFill>
              </a:rPr>
              <a:t>    ----------------------------------------------------------------- </a:t>
            </a:r>
            <a:endParaRPr lang="es-ES" sz="2800" dirty="0">
              <a:solidFill>
                <a:schemeClr val="tx1"/>
              </a:solidFill>
            </a:endParaRPr>
          </a:p>
        </p:txBody>
      </p:sp>
    </p:spTree>
    <p:extLst>
      <p:ext uri="{BB962C8B-B14F-4D97-AF65-F5344CB8AC3E}">
        <p14:creationId xmlns:p14="http://schemas.microsoft.com/office/powerpoint/2010/main" xmlns="" val="8604208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23.- Ordenar palabras y frases </a:t>
            </a:r>
            <a:endParaRPr lang="es-ES" b="1" dirty="0">
              <a:solidFill>
                <a:srgbClr val="0033CC"/>
              </a:solidFill>
            </a:endParaRPr>
          </a:p>
        </p:txBody>
      </p:sp>
      <p:sp>
        <p:nvSpPr>
          <p:cNvPr id="5" name="4 Rectángulo"/>
          <p:cNvSpPr/>
          <p:nvPr/>
        </p:nvSpPr>
        <p:spPr>
          <a:xfrm>
            <a:off x="467544" y="1700808"/>
            <a:ext cx="8280920" cy="12241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s-ES" sz="2800" b="1" dirty="0">
                <a:solidFill>
                  <a:schemeClr val="tx1"/>
                </a:solidFill>
              </a:rPr>
              <a:t>Barcelona el puerto yates  en de </a:t>
            </a:r>
            <a:r>
              <a:rPr lang="es-ES" sz="2800" b="1" dirty="0" smtClean="0">
                <a:solidFill>
                  <a:schemeClr val="tx1"/>
                </a:solidFill>
              </a:rPr>
              <a:t>hay</a:t>
            </a:r>
          </a:p>
          <a:p>
            <a:endParaRPr lang="es-ES" sz="2800" b="1" dirty="0" smtClean="0">
              <a:solidFill>
                <a:schemeClr val="tx1"/>
              </a:solidFill>
            </a:endParaRPr>
          </a:p>
          <a:p>
            <a:pPr algn="ctr"/>
            <a:r>
              <a:rPr lang="es-ES" sz="2800" b="1" dirty="0" smtClean="0">
                <a:solidFill>
                  <a:schemeClr val="tx1"/>
                </a:solidFill>
              </a:rPr>
              <a:t>----------------------------------------------------------------- </a:t>
            </a:r>
            <a:endParaRPr lang="es-ES" sz="2800" dirty="0">
              <a:solidFill>
                <a:schemeClr val="tx1"/>
              </a:solidFill>
            </a:endParaRPr>
          </a:p>
        </p:txBody>
      </p:sp>
      <p:sp>
        <p:nvSpPr>
          <p:cNvPr id="6" name="5 Rectángulo"/>
          <p:cNvSpPr/>
          <p:nvPr/>
        </p:nvSpPr>
        <p:spPr>
          <a:xfrm>
            <a:off x="467544" y="3356992"/>
            <a:ext cx="8280920"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endParaRPr lang="es-ES" sz="2800" b="1" dirty="0" smtClean="0">
              <a:solidFill>
                <a:schemeClr val="tx1"/>
              </a:solidFill>
            </a:endParaRPr>
          </a:p>
          <a:p>
            <a:pPr marL="285750" indent="-285750">
              <a:buFont typeface="Wingdings" panose="05000000000000000000" pitchFamily="2" charset="2"/>
              <a:buChar char="q"/>
            </a:pPr>
            <a:r>
              <a:rPr lang="es-ES" sz="2800" b="1" dirty="0" smtClean="0">
                <a:solidFill>
                  <a:schemeClr val="tx1"/>
                </a:solidFill>
              </a:rPr>
              <a:t>Por </a:t>
            </a:r>
            <a:r>
              <a:rPr lang="es-ES" sz="2800" b="1" dirty="0">
                <a:solidFill>
                  <a:schemeClr val="tx1"/>
                </a:solidFill>
              </a:rPr>
              <a:t>volar aire helicópteros aviones el  pueden y </a:t>
            </a:r>
            <a:r>
              <a:rPr lang="es-ES" sz="2800" b="1" dirty="0" smtClean="0">
                <a:solidFill>
                  <a:schemeClr val="tx1"/>
                </a:solidFill>
              </a:rPr>
              <a:t>cielo</a:t>
            </a:r>
          </a:p>
          <a:p>
            <a:endParaRPr lang="es-ES" sz="2800" b="1" dirty="0">
              <a:solidFill>
                <a:schemeClr val="tx1"/>
              </a:solidFill>
            </a:endParaRPr>
          </a:p>
          <a:p>
            <a:pPr algn="ctr"/>
            <a:r>
              <a:rPr lang="es-ES" sz="2800" b="1" dirty="0">
                <a:solidFill>
                  <a:schemeClr val="tx1"/>
                </a:solidFill>
              </a:rPr>
              <a:t>----------------------------------------------------------------- </a:t>
            </a:r>
            <a:endParaRPr lang="es-ES" sz="2800" dirty="0">
              <a:solidFill>
                <a:schemeClr val="tx1"/>
              </a:solidFill>
            </a:endParaRPr>
          </a:p>
          <a:p>
            <a:endParaRPr lang="es-ES" sz="2800" dirty="0">
              <a:solidFill>
                <a:schemeClr val="tx1"/>
              </a:solidFill>
            </a:endParaRPr>
          </a:p>
        </p:txBody>
      </p:sp>
      <p:sp>
        <p:nvSpPr>
          <p:cNvPr id="7" name="6 Rectángulo"/>
          <p:cNvSpPr/>
          <p:nvPr/>
        </p:nvSpPr>
        <p:spPr>
          <a:xfrm>
            <a:off x="467544" y="4941168"/>
            <a:ext cx="8352928" cy="129614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endParaRPr lang="es-ES" sz="2800" b="1" dirty="0" smtClean="0">
              <a:solidFill>
                <a:schemeClr val="tx1"/>
              </a:solidFill>
            </a:endParaRPr>
          </a:p>
          <a:p>
            <a:pPr marL="285750" indent="-285750">
              <a:buFont typeface="Wingdings" panose="05000000000000000000" pitchFamily="2" charset="2"/>
              <a:buChar char="q"/>
            </a:pPr>
            <a:r>
              <a:rPr lang="es-ES" sz="2800" b="1" dirty="0" smtClean="0">
                <a:solidFill>
                  <a:schemeClr val="tx1"/>
                </a:solidFill>
              </a:rPr>
              <a:t>Volar </a:t>
            </a:r>
            <a:r>
              <a:rPr lang="es-ES" sz="2800" b="1" dirty="0">
                <a:solidFill>
                  <a:schemeClr val="tx1"/>
                </a:solidFill>
              </a:rPr>
              <a:t>muy es en bonito avión </a:t>
            </a:r>
            <a:r>
              <a:rPr lang="es-ES" sz="2800" b="1" dirty="0" smtClean="0">
                <a:solidFill>
                  <a:schemeClr val="tx1"/>
                </a:solidFill>
              </a:rPr>
              <a:t>muy</a:t>
            </a:r>
          </a:p>
          <a:p>
            <a:endParaRPr lang="es-ES" sz="2800" b="1" dirty="0" smtClean="0">
              <a:solidFill>
                <a:schemeClr val="tx1"/>
              </a:solidFill>
            </a:endParaRPr>
          </a:p>
          <a:p>
            <a:pPr algn="ctr"/>
            <a:r>
              <a:rPr lang="es-ES" sz="2800" b="1" dirty="0" smtClean="0">
                <a:solidFill>
                  <a:schemeClr val="tx1"/>
                </a:solidFill>
              </a:rPr>
              <a:t>----------------------------------------------------------------- </a:t>
            </a:r>
            <a:endParaRPr lang="es-ES" sz="2800" dirty="0">
              <a:solidFill>
                <a:schemeClr val="tx1"/>
              </a:solidFill>
            </a:endParaRPr>
          </a:p>
          <a:p>
            <a:endParaRPr lang="es-ES" sz="2800" b="1" dirty="0">
              <a:solidFill>
                <a:schemeClr val="tx1"/>
              </a:solidFill>
            </a:endParaRPr>
          </a:p>
        </p:txBody>
      </p:sp>
    </p:spTree>
    <p:extLst>
      <p:ext uri="{BB962C8B-B14F-4D97-AF65-F5344CB8AC3E}">
        <p14:creationId xmlns:p14="http://schemas.microsoft.com/office/powerpoint/2010/main" xmlns="" val="38520087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24.- Carteles e indicadores </a:t>
            </a:r>
            <a:r>
              <a:rPr lang="es-ES" b="1" dirty="0" smtClean="0">
                <a:solidFill>
                  <a:srgbClr val="0033CC"/>
                </a:solidFill>
              </a:rPr>
              <a:t> </a:t>
            </a:r>
            <a:endParaRPr lang="es-ES" b="1" dirty="0">
              <a:solidFill>
                <a:srgbClr val="0033CC"/>
              </a:solidFill>
            </a:endParaRPr>
          </a:p>
        </p:txBody>
      </p:sp>
      <p:pic>
        <p:nvPicPr>
          <p:cNvPr id="2050" name="Picture 2"/>
          <p:cNvPicPr>
            <a:picLocks noChangeAspect="1" noChangeArrowheads="1"/>
          </p:cNvPicPr>
          <p:nvPr/>
        </p:nvPicPr>
        <p:blipFill>
          <a:blip r:embed="rId2" cstate="print"/>
          <a:srcRect/>
          <a:stretch>
            <a:fillRect/>
          </a:stretch>
        </p:blipFill>
        <p:spPr bwMode="auto">
          <a:xfrm>
            <a:off x="4548188" y="3419475"/>
            <a:ext cx="47625" cy="19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3" y="1628800"/>
            <a:ext cx="1713791" cy="201622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059832" y="1484784"/>
            <a:ext cx="2144919" cy="2016224"/>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724128" y="1700808"/>
            <a:ext cx="1512168" cy="1728192"/>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618054" y="4149080"/>
            <a:ext cx="3508282" cy="2304256"/>
          </a:xfrm>
          <a:prstGeom prst="rect">
            <a:avLst/>
          </a:prstGeom>
          <a:noFill/>
          <a:ln w="9525">
            <a:noFill/>
            <a:miter lim="800000"/>
            <a:headEnd/>
            <a:tailEnd/>
          </a:ln>
        </p:spPr>
      </p:pic>
    </p:spTree>
    <p:extLst>
      <p:ext uri="{BB962C8B-B14F-4D97-AF65-F5344CB8AC3E}">
        <p14:creationId xmlns:p14="http://schemas.microsoft.com/office/powerpoint/2010/main" xmlns="" val="36060317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772816"/>
            <a:ext cx="1561431" cy="945503"/>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21299" y="1700808"/>
            <a:ext cx="1584176" cy="1121383"/>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47664" y="2813384"/>
            <a:ext cx="1147007" cy="1152128"/>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3568" y="4444156"/>
            <a:ext cx="2823171" cy="1001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25.- Fíjate en el dibujo </a:t>
            </a:r>
            <a:endParaRPr lang="es-ES" b="1" dirty="0">
              <a:solidFill>
                <a:srgbClr val="0033CC"/>
              </a:solidFill>
            </a:endParaRPr>
          </a:p>
        </p:txBody>
      </p:sp>
      <p:sp>
        <p:nvSpPr>
          <p:cNvPr id="10" name="9 Rectángulo"/>
          <p:cNvSpPr/>
          <p:nvPr/>
        </p:nvSpPr>
        <p:spPr>
          <a:xfrm>
            <a:off x="4067944" y="1484784"/>
            <a:ext cx="4680520"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Podemos </a:t>
            </a:r>
            <a:r>
              <a:rPr lang="es-ES" b="1" dirty="0">
                <a:solidFill>
                  <a:schemeClr val="tx1"/>
                </a:solidFill>
              </a:rPr>
              <a:t>establecer diálogos </a:t>
            </a:r>
            <a:r>
              <a:rPr lang="es-ES" dirty="0">
                <a:solidFill>
                  <a:schemeClr val="tx1"/>
                </a:solidFill>
              </a:rPr>
              <a:t>con nuestros alumnos para preguntar por cada uno de los medios de transporte, así como las diferentes </a:t>
            </a:r>
            <a:r>
              <a:rPr lang="es-ES" b="1" dirty="0">
                <a:solidFill>
                  <a:schemeClr val="tx1"/>
                </a:solidFill>
              </a:rPr>
              <a:t>formulas de cortesía </a:t>
            </a:r>
            <a:r>
              <a:rPr lang="es-ES" dirty="0">
                <a:solidFill>
                  <a:schemeClr val="tx1"/>
                </a:solidFill>
              </a:rPr>
              <a:t>que podemos utilizar en esos momentos. </a:t>
            </a:r>
          </a:p>
          <a:p>
            <a:pPr algn="ctr"/>
            <a:endParaRPr lang="es-ES" dirty="0"/>
          </a:p>
        </p:txBody>
      </p:sp>
      <p:sp>
        <p:nvSpPr>
          <p:cNvPr id="11" name="10 Rectángulo"/>
          <p:cNvSpPr/>
          <p:nvPr/>
        </p:nvSpPr>
        <p:spPr>
          <a:xfrm>
            <a:off x="4269928" y="3419708"/>
            <a:ext cx="4407810" cy="369332"/>
          </a:xfrm>
          <a:prstGeom prst="rect">
            <a:avLst/>
          </a:prstGeom>
        </p:spPr>
        <p:txBody>
          <a:bodyPr wrap="none">
            <a:spAutoFit/>
          </a:bodyPr>
          <a:lstStyle/>
          <a:p>
            <a:r>
              <a:rPr lang="es-ES" b="1" dirty="0"/>
              <a:t>Podemos también usar estructuras del tipo: </a:t>
            </a:r>
          </a:p>
        </p:txBody>
      </p:sp>
      <p:sp>
        <p:nvSpPr>
          <p:cNvPr id="12" name="Oval 2"/>
          <p:cNvSpPr>
            <a:spLocks noChangeArrowheads="1"/>
          </p:cNvSpPr>
          <p:nvPr/>
        </p:nvSpPr>
        <p:spPr bwMode="auto">
          <a:xfrm>
            <a:off x="4211960" y="4103340"/>
            <a:ext cx="4114800" cy="1485900"/>
          </a:xfrm>
          <a:prstGeom prst="ellipse">
            <a:avLst/>
          </a:pr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chemeClr val="tx1"/>
                </a:solidFill>
                <a:effectLst/>
                <a:latin typeface="Times New Roman" pitchFamily="18" charset="0"/>
                <a:cs typeface="Arial" pitchFamily="34" charset="0"/>
              </a:rPr>
              <a:t>Enfrente de, cerca de , a la derecha de , a la izquierda de , delante de .</a:t>
            </a: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rot="1025902">
            <a:off x="7921279" y="140190"/>
            <a:ext cx="1111675" cy="105128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smtClean="0"/>
              <a:t>1</a:t>
            </a:r>
            <a:endParaRPr lang="es-ES" sz="4800" dirty="0"/>
          </a:p>
        </p:txBody>
      </p:sp>
    </p:spTree>
    <p:extLst>
      <p:ext uri="{BB962C8B-B14F-4D97-AF65-F5344CB8AC3E}">
        <p14:creationId xmlns:p14="http://schemas.microsoft.com/office/powerpoint/2010/main" xmlns="" val="25829576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Otros diálogos </a:t>
            </a:r>
            <a:endParaRPr lang="es-ES" b="1" dirty="0">
              <a:solidFill>
                <a:srgbClr val="0033CC"/>
              </a:solidFill>
            </a:endParaRPr>
          </a:p>
        </p:txBody>
      </p:sp>
      <p:sp>
        <p:nvSpPr>
          <p:cNvPr id="7" name="6 Rectángulo"/>
          <p:cNvSpPr/>
          <p:nvPr/>
        </p:nvSpPr>
        <p:spPr>
          <a:xfrm>
            <a:off x="1547664" y="1628800"/>
            <a:ext cx="6120680" cy="12241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es-ES" dirty="0" smtClean="0"/>
          </a:p>
          <a:p>
            <a:pPr>
              <a:spcAft>
                <a:spcPts val="0"/>
              </a:spcAft>
            </a:pPr>
            <a:r>
              <a:rPr lang="es-ES" sz="2000" b="1" dirty="0" smtClean="0">
                <a:solidFill>
                  <a:schemeClr val="tx1"/>
                </a:solidFill>
              </a:rPr>
              <a:t>Perdone </a:t>
            </a:r>
            <a:r>
              <a:rPr lang="es-ES" sz="2000" b="1" dirty="0">
                <a:solidFill>
                  <a:schemeClr val="tx1"/>
                </a:solidFill>
              </a:rPr>
              <a:t>/ disculpe , ¿ Donde está la estación de ..........?</a:t>
            </a:r>
          </a:p>
          <a:p>
            <a:pPr>
              <a:spcAft>
                <a:spcPts val="0"/>
              </a:spcAft>
            </a:pPr>
            <a:r>
              <a:rPr lang="es-ES" sz="2000" b="1" dirty="0">
                <a:solidFill>
                  <a:schemeClr val="tx1"/>
                </a:solidFill>
              </a:rPr>
              <a:t>. Cerca de / Lejos de . Junta a </a:t>
            </a:r>
          </a:p>
          <a:p>
            <a:pPr>
              <a:spcAft>
                <a:spcPts val="0"/>
              </a:spcAft>
            </a:pPr>
            <a:r>
              <a:rPr lang="es-ES" sz="2000" b="1" dirty="0">
                <a:solidFill>
                  <a:schemeClr val="tx1"/>
                </a:solidFill>
              </a:rPr>
              <a:t>. Gracias </a:t>
            </a:r>
          </a:p>
          <a:p>
            <a:pPr>
              <a:spcAft>
                <a:spcPts val="0"/>
              </a:spcAft>
            </a:pPr>
            <a:r>
              <a:rPr lang="es-ES" dirty="0"/>
              <a:t> </a:t>
            </a:r>
            <a:endParaRPr lang="es-ES" dirty="0">
              <a:ea typeface="Times New Roman"/>
              <a:cs typeface="Times New Roman"/>
            </a:endParaRPr>
          </a:p>
          <a:p>
            <a:pPr algn="ctr"/>
            <a:endParaRPr lang="es-ES" dirty="0"/>
          </a:p>
        </p:txBody>
      </p:sp>
      <p:sp>
        <p:nvSpPr>
          <p:cNvPr id="8" name="7 Rectángulo"/>
          <p:cNvSpPr/>
          <p:nvPr/>
        </p:nvSpPr>
        <p:spPr>
          <a:xfrm>
            <a:off x="539552" y="3356992"/>
            <a:ext cx="3384376" cy="1656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solidFill>
                  <a:schemeClr val="tx1"/>
                </a:solidFill>
              </a:rPr>
              <a:t>¿Cuántas paradas son hasta?</a:t>
            </a:r>
          </a:p>
          <a:p>
            <a:r>
              <a:rPr lang="es-ES" sz="2000" b="1" dirty="0">
                <a:solidFill>
                  <a:schemeClr val="tx1"/>
                </a:solidFill>
              </a:rPr>
              <a:t> </a:t>
            </a:r>
          </a:p>
          <a:p>
            <a:r>
              <a:rPr lang="es-ES" sz="2000" b="1" dirty="0">
                <a:solidFill>
                  <a:schemeClr val="tx1"/>
                </a:solidFill>
              </a:rPr>
              <a:t>¿Me puede avisar de ......  ? </a:t>
            </a:r>
          </a:p>
        </p:txBody>
      </p:sp>
      <p:sp>
        <p:nvSpPr>
          <p:cNvPr id="9" name="8 Rectángulo"/>
          <p:cNvSpPr/>
          <p:nvPr/>
        </p:nvSpPr>
        <p:spPr>
          <a:xfrm>
            <a:off x="4572000" y="3356992"/>
            <a:ext cx="4248472" cy="194421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solidFill>
                  <a:schemeClr val="tx1"/>
                </a:solidFill>
              </a:rPr>
              <a:t>Disculpe la estación de autobuses </a:t>
            </a:r>
          </a:p>
          <a:p>
            <a:r>
              <a:rPr lang="es-ES" sz="2000" dirty="0">
                <a:solidFill>
                  <a:schemeClr val="tx1"/>
                </a:solidFill>
              </a:rPr>
              <a:t> </a:t>
            </a:r>
          </a:p>
          <a:p>
            <a:r>
              <a:rPr lang="es-ES" sz="2000" dirty="0">
                <a:solidFill>
                  <a:schemeClr val="tx1"/>
                </a:solidFill>
              </a:rPr>
              <a:t>. </a:t>
            </a:r>
            <a:r>
              <a:rPr lang="es-ES" sz="2000" b="1" dirty="0" smtClean="0">
                <a:solidFill>
                  <a:schemeClr val="tx1"/>
                </a:solidFill>
              </a:rPr>
              <a:t>Si, </a:t>
            </a:r>
            <a:r>
              <a:rPr lang="es-ES" sz="2000" b="1" dirty="0">
                <a:solidFill>
                  <a:schemeClr val="tx1"/>
                </a:solidFill>
              </a:rPr>
              <a:t>ahí detrás del ..... junto a ..........</a:t>
            </a:r>
          </a:p>
          <a:p>
            <a:r>
              <a:rPr lang="es-ES" sz="2000" b="1" dirty="0">
                <a:solidFill>
                  <a:schemeClr val="tx1"/>
                </a:solidFill>
              </a:rPr>
              <a:t> </a:t>
            </a:r>
          </a:p>
          <a:p>
            <a:r>
              <a:rPr lang="es-ES" sz="2000" b="1" dirty="0">
                <a:solidFill>
                  <a:schemeClr val="tx1"/>
                </a:solidFill>
              </a:rPr>
              <a:t>. Gracias</a:t>
            </a:r>
          </a:p>
          <a:p>
            <a:pPr algn="ctr"/>
            <a:endParaRPr lang="es-ES" dirty="0"/>
          </a:p>
        </p:txBody>
      </p:sp>
      <p:sp>
        <p:nvSpPr>
          <p:cNvPr id="10" name="9 Rectángulo"/>
          <p:cNvSpPr/>
          <p:nvPr/>
        </p:nvSpPr>
        <p:spPr>
          <a:xfrm>
            <a:off x="1835696" y="5589240"/>
            <a:ext cx="568863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solidFill>
                  <a:schemeClr val="tx1"/>
                </a:solidFill>
              </a:rPr>
              <a:t>Por favor la parada del ..................... más cercana.</a:t>
            </a:r>
          </a:p>
          <a:p>
            <a:r>
              <a:rPr lang="es-ES" sz="2000" b="1" dirty="0">
                <a:solidFill>
                  <a:schemeClr val="tx1"/>
                </a:solidFill>
              </a:rPr>
              <a:t> </a:t>
            </a:r>
            <a:r>
              <a:rPr lang="es-ES" sz="2000" b="1" dirty="0" smtClean="0">
                <a:solidFill>
                  <a:schemeClr val="tx1"/>
                </a:solidFill>
              </a:rPr>
              <a:t>                      ( </a:t>
            </a:r>
            <a:r>
              <a:rPr lang="es-ES" sz="2000" b="1" dirty="0">
                <a:solidFill>
                  <a:schemeClr val="tx1"/>
                </a:solidFill>
              </a:rPr>
              <a:t>orientaciones sencillas )</a:t>
            </a:r>
          </a:p>
        </p:txBody>
      </p:sp>
      <p:sp>
        <p:nvSpPr>
          <p:cNvPr id="11" name="10 Rectángulo"/>
          <p:cNvSpPr/>
          <p:nvPr/>
        </p:nvSpPr>
        <p:spPr>
          <a:xfrm rot="1025902">
            <a:off x="7921279" y="140190"/>
            <a:ext cx="1111675" cy="105128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a:t>2</a:t>
            </a:r>
          </a:p>
        </p:txBody>
      </p:sp>
    </p:spTree>
    <p:extLst>
      <p:ext uri="{BB962C8B-B14F-4D97-AF65-F5344CB8AC3E}">
        <p14:creationId xmlns:p14="http://schemas.microsoft.com/office/powerpoint/2010/main" xmlns="" val="40760946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25.- Estación tren / autobús …. </a:t>
            </a:r>
            <a:endParaRPr lang="es-ES" sz="2700" b="1" u="sng" dirty="0">
              <a:solidFill>
                <a:srgbClr val="0033CC"/>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535249"/>
            <a:ext cx="3600400" cy="5013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4211960" y="1340768"/>
            <a:ext cx="4608512" cy="1656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dirty="0" smtClean="0">
              <a:solidFill>
                <a:schemeClr val="tx1"/>
              </a:solidFill>
            </a:endParaRPr>
          </a:p>
          <a:p>
            <a:pPr marL="285750" lvl="0" indent="-285750" algn="just">
              <a:buFont typeface="Wingdings" panose="05000000000000000000" pitchFamily="2" charset="2"/>
              <a:buChar char="q"/>
            </a:pPr>
            <a:r>
              <a:rPr lang="es-ES" dirty="0" smtClean="0">
                <a:solidFill>
                  <a:schemeClr val="tx1"/>
                </a:solidFill>
              </a:rPr>
              <a:t>Podemos </a:t>
            </a:r>
            <a:r>
              <a:rPr lang="es-ES" b="1" dirty="0">
                <a:solidFill>
                  <a:srgbClr val="0033CC"/>
                </a:solidFill>
              </a:rPr>
              <a:t>iniciar un dialogo </a:t>
            </a:r>
            <a:r>
              <a:rPr lang="es-ES" dirty="0">
                <a:solidFill>
                  <a:schemeClr val="tx1"/>
                </a:solidFill>
              </a:rPr>
              <a:t>sobre los pasos que nuestros alumnos siguen para coger un tren / autobús / avión .... </a:t>
            </a:r>
            <a:r>
              <a:rPr lang="es-ES" b="1" dirty="0" smtClean="0">
                <a:solidFill>
                  <a:schemeClr val="tx1"/>
                </a:solidFill>
              </a:rPr>
              <a:t>¿Qué </a:t>
            </a:r>
            <a:r>
              <a:rPr lang="es-ES" b="1" dirty="0">
                <a:solidFill>
                  <a:schemeClr val="tx1"/>
                </a:solidFill>
              </a:rPr>
              <a:t>desplazamientos suelen </a:t>
            </a:r>
            <a:r>
              <a:rPr lang="es-ES" b="1" dirty="0" smtClean="0">
                <a:solidFill>
                  <a:schemeClr val="tx1"/>
                </a:solidFill>
              </a:rPr>
              <a:t>realizar? </a:t>
            </a:r>
            <a:r>
              <a:rPr lang="es-ES" b="1" dirty="0">
                <a:solidFill>
                  <a:schemeClr val="tx1"/>
                </a:solidFill>
              </a:rPr>
              <a:t>¿ Cómo se realiza la compra del billete ?</a:t>
            </a:r>
          </a:p>
          <a:p>
            <a:pPr algn="just"/>
            <a:endParaRPr lang="es-ES" dirty="0">
              <a:solidFill>
                <a:schemeClr val="tx1"/>
              </a:solidFill>
            </a:endParaRPr>
          </a:p>
        </p:txBody>
      </p:sp>
      <p:sp>
        <p:nvSpPr>
          <p:cNvPr id="9" name="8 Rectángulo"/>
          <p:cNvSpPr/>
          <p:nvPr/>
        </p:nvSpPr>
        <p:spPr>
          <a:xfrm>
            <a:off x="4211960" y="3140968"/>
            <a:ext cx="4608512" cy="34074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Wingdings" panose="05000000000000000000" pitchFamily="2" charset="2"/>
              <a:buChar char="q"/>
            </a:pPr>
            <a:endParaRPr lang="es-ES" dirty="0" smtClean="0">
              <a:solidFill>
                <a:schemeClr val="tx1"/>
              </a:solidFill>
            </a:endParaRPr>
          </a:p>
          <a:p>
            <a:pPr marL="285750" lvl="0" indent="-285750" algn="just">
              <a:buFont typeface="Wingdings" panose="05000000000000000000" pitchFamily="2" charset="2"/>
              <a:buChar char="q"/>
            </a:pPr>
            <a:endParaRPr lang="es-ES" dirty="0">
              <a:solidFill>
                <a:schemeClr val="tx1"/>
              </a:solidFill>
            </a:endParaRPr>
          </a:p>
          <a:p>
            <a:pPr marL="285750" lvl="0" indent="-285750" algn="just">
              <a:buFont typeface="Wingdings" panose="05000000000000000000" pitchFamily="2" charset="2"/>
              <a:buChar char="q"/>
            </a:pPr>
            <a:r>
              <a:rPr lang="es-ES" dirty="0" smtClean="0">
                <a:solidFill>
                  <a:schemeClr val="tx1"/>
                </a:solidFill>
              </a:rPr>
              <a:t>A </a:t>
            </a:r>
            <a:r>
              <a:rPr lang="es-ES" dirty="0">
                <a:solidFill>
                  <a:schemeClr val="tx1"/>
                </a:solidFill>
              </a:rPr>
              <a:t>continuación presentaríamos el </a:t>
            </a:r>
            <a:r>
              <a:rPr lang="es-ES" b="1" dirty="0">
                <a:solidFill>
                  <a:srgbClr val="0033CC"/>
                </a:solidFill>
              </a:rPr>
              <a:t>nombre de todos los servicios</a:t>
            </a:r>
            <a:r>
              <a:rPr lang="es-ES" dirty="0">
                <a:solidFill>
                  <a:schemeClr val="tx1"/>
                </a:solidFill>
              </a:rPr>
              <a:t> y intentamos transmitir cual es realmente su organización : </a:t>
            </a:r>
            <a:r>
              <a:rPr lang="es-ES" b="1" dirty="0">
                <a:solidFill>
                  <a:schemeClr val="tx1"/>
                </a:solidFill>
              </a:rPr>
              <a:t>tablones de horarios , información , consigna , maquinas para expandir billetes</a:t>
            </a:r>
            <a:r>
              <a:rPr lang="es-ES" dirty="0">
                <a:solidFill>
                  <a:schemeClr val="tx1"/>
                </a:solidFill>
              </a:rPr>
              <a:t>, </a:t>
            </a:r>
            <a:r>
              <a:rPr lang="es-ES" dirty="0" smtClean="0">
                <a:solidFill>
                  <a:schemeClr val="tx1"/>
                </a:solidFill>
              </a:rPr>
              <a:t>....</a:t>
            </a:r>
          </a:p>
          <a:p>
            <a:pPr marL="285750" lvl="0" indent="-285750" algn="just">
              <a:buFont typeface="Wingdings" panose="05000000000000000000" pitchFamily="2" charset="2"/>
              <a:buChar char="q"/>
            </a:pPr>
            <a:r>
              <a:rPr lang="es-ES" dirty="0">
                <a:solidFill>
                  <a:schemeClr val="tx1"/>
                </a:solidFill>
              </a:rPr>
              <a:t>Posteriormente se puede describir una estación concreta próxima a tu zona. </a:t>
            </a:r>
          </a:p>
          <a:p>
            <a:pPr algn="just"/>
            <a:r>
              <a:rPr lang="es-ES" dirty="0">
                <a:solidFill>
                  <a:schemeClr val="tx1"/>
                </a:solidFill>
              </a:rPr>
              <a:t> </a:t>
            </a:r>
          </a:p>
          <a:p>
            <a:pPr marL="285750" lvl="0" indent="-285750" algn="just">
              <a:buFont typeface="Wingdings" panose="05000000000000000000" pitchFamily="2" charset="2"/>
              <a:buChar char="q"/>
            </a:pPr>
            <a:r>
              <a:rPr lang="es-ES" dirty="0">
                <a:solidFill>
                  <a:schemeClr val="tx1"/>
                </a:solidFill>
              </a:rPr>
              <a:t>Podemos repasar los servicios habituales en función de los logotipos y carteles.</a:t>
            </a:r>
          </a:p>
          <a:p>
            <a:r>
              <a:rPr lang="es-ES" dirty="0"/>
              <a:t> </a:t>
            </a:r>
          </a:p>
          <a:p>
            <a:pPr marL="285750" lvl="0" indent="-285750" algn="just">
              <a:buFont typeface="Wingdings" panose="05000000000000000000" pitchFamily="2" charset="2"/>
              <a:buChar char="q"/>
            </a:pPr>
            <a:endParaRPr lang="es-ES" dirty="0">
              <a:solidFill>
                <a:schemeClr val="tx1"/>
              </a:solidFill>
            </a:endParaRPr>
          </a:p>
        </p:txBody>
      </p:sp>
      <p:sp>
        <p:nvSpPr>
          <p:cNvPr id="10" name="9 Rectángulo"/>
          <p:cNvSpPr/>
          <p:nvPr/>
        </p:nvSpPr>
        <p:spPr>
          <a:xfrm rot="1025902">
            <a:off x="7956376" y="116632"/>
            <a:ext cx="1080120" cy="1080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smtClean="0"/>
              <a:t>1</a:t>
            </a:r>
            <a:endParaRPr lang="es-ES" sz="4800" dirty="0"/>
          </a:p>
        </p:txBody>
      </p:sp>
    </p:spTree>
    <p:extLst>
      <p:ext uri="{BB962C8B-B14F-4D97-AF65-F5344CB8AC3E}">
        <p14:creationId xmlns:p14="http://schemas.microsoft.com/office/powerpoint/2010/main" xmlns="" val="16869103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26.- Estación tren / autobús …. </a:t>
            </a:r>
            <a:endParaRPr lang="es-ES" b="1" dirty="0">
              <a:solidFill>
                <a:srgbClr val="0033CC"/>
              </a:solidFill>
            </a:endParaRPr>
          </a:p>
        </p:txBody>
      </p:sp>
      <p:sp>
        <p:nvSpPr>
          <p:cNvPr id="2" name="1 Rectángulo"/>
          <p:cNvSpPr/>
          <p:nvPr/>
        </p:nvSpPr>
        <p:spPr>
          <a:xfrm>
            <a:off x="251520" y="1268760"/>
            <a:ext cx="4161522" cy="51545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q"/>
            </a:pPr>
            <a:endParaRPr lang="es-ES" dirty="0" smtClean="0">
              <a:solidFill>
                <a:schemeClr val="tx1"/>
              </a:solidFill>
            </a:endParaRPr>
          </a:p>
          <a:p>
            <a:pPr marL="285750" lvl="0" indent="-285750">
              <a:buFont typeface="Wingdings" panose="05000000000000000000" pitchFamily="2" charset="2"/>
              <a:buChar char="q"/>
            </a:pPr>
            <a:endParaRPr lang="es-ES" dirty="0">
              <a:solidFill>
                <a:schemeClr val="tx1"/>
              </a:solidFill>
            </a:endParaRPr>
          </a:p>
          <a:p>
            <a:pPr marL="285750" lvl="0" indent="-285750">
              <a:buFont typeface="Wingdings" panose="05000000000000000000" pitchFamily="2" charset="2"/>
              <a:buChar char="q"/>
            </a:pPr>
            <a:r>
              <a:rPr lang="es-ES" dirty="0" smtClean="0">
                <a:solidFill>
                  <a:schemeClr val="tx1"/>
                </a:solidFill>
              </a:rPr>
              <a:t>Comentamos </a:t>
            </a:r>
            <a:r>
              <a:rPr lang="es-ES" dirty="0">
                <a:solidFill>
                  <a:schemeClr val="tx1"/>
                </a:solidFill>
              </a:rPr>
              <a:t>los </a:t>
            </a:r>
            <a:r>
              <a:rPr lang="es-ES" b="1" dirty="0">
                <a:solidFill>
                  <a:schemeClr val="tx1"/>
                </a:solidFill>
              </a:rPr>
              <a:t>símbolos y carteles </a:t>
            </a:r>
            <a:r>
              <a:rPr lang="es-ES" dirty="0" smtClean="0">
                <a:solidFill>
                  <a:schemeClr val="tx1"/>
                </a:solidFill>
              </a:rPr>
              <a:t>de </a:t>
            </a:r>
            <a:r>
              <a:rPr lang="es-ES" dirty="0">
                <a:solidFill>
                  <a:schemeClr val="tx1"/>
                </a:solidFill>
              </a:rPr>
              <a:t>los </a:t>
            </a:r>
            <a:r>
              <a:rPr lang="es-ES" b="1" dirty="0">
                <a:solidFill>
                  <a:schemeClr val="tx1"/>
                </a:solidFill>
              </a:rPr>
              <a:t>servicios </a:t>
            </a:r>
            <a:r>
              <a:rPr lang="es-ES" dirty="0">
                <a:solidFill>
                  <a:schemeClr val="tx1"/>
                </a:solidFill>
              </a:rPr>
              <a:t>que hemos visto.</a:t>
            </a:r>
          </a:p>
          <a:p>
            <a:endParaRPr lang="es-ES" dirty="0">
              <a:solidFill>
                <a:schemeClr val="tx1"/>
              </a:solidFill>
            </a:endParaRPr>
          </a:p>
          <a:p>
            <a:pPr marL="285750" lvl="0" indent="-285750">
              <a:buFont typeface="Wingdings" panose="05000000000000000000" pitchFamily="2" charset="2"/>
              <a:buChar char="q"/>
            </a:pPr>
            <a:r>
              <a:rPr lang="es-ES" dirty="0">
                <a:solidFill>
                  <a:schemeClr val="tx1"/>
                </a:solidFill>
              </a:rPr>
              <a:t>Podemos comentar los diferentes </a:t>
            </a:r>
            <a:r>
              <a:rPr lang="es-ES" b="1" dirty="0">
                <a:solidFill>
                  <a:schemeClr val="tx1"/>
                </a:solidFill>
              </a:rPr>
              <a:t>tipos de billetes </a:t>
            </a:r>
            <a:r>
              <a:rPr lang="es-ES" dirty="0">
                <a:solidFill>
                  <a:schemeClr val="tx1"/>
                </a:solidFill>
              </a:rPr>
              <a:t>que existen. </a:t>
            </a:r>
          </a:p>
          <a:p>
            <a:endParaRPr lang="es-ES" dirty="0">
              <a:solidFill>
                <a:schemeClr val="tx1"/>
              </a:solidFill>
            </a:endParaRPr>
          </a:p>
          <a:p>
            <a:pPr marL="285750" lvl="0" indent="-285750">
              <a:buFont typeface="Wingdings" panose="05000000000000000000" pitchFamily="2" charset="2"/>
              <a:buChar char="q"/>
            </a:pPr>
            <a:r>
              <a:rPr lang="es-ES" dirty="0">
                <a:solidFill>
                  <a:schemeClr val="tx1"/>
                </a:solidFill>
              </a:rPr>
              <a:t>Ventanillas </a:t>
            </a:r>
            <a:endParaRPr lang="es-ES" dirty="0" smtClean="0">
              <a:solidFill>
                <a:schemeClr val="tx1"/>
              </a:solidFill>
            </a:endParaRPr>
          </a:p>
          <a:p>
            <a:pPr lvl="0"/>
            <a:endParaRPr lang="es-ES" dirty="0" smtClean="0">
              <a:solidFill>
                <a:schemeClr val="tx1"/>
              </a:solidFill>
            </a:endParaRPr>
          </a:p>
          <a:p>
            <a:pPr marL="285750" lvl="0" indent="-285750">
              <a:buFont typeface="Wingdings" panose="05000000000000000000" pitchFamily="2" charset="2"/>
              <a:buChar char="q"/>
            </a:pPr>
            <a:r>
              <a:rPr lang="es-ES" dirty="0">
                <a:solidFill>
                  <a:schemeClr val="tx1"/>
                </a:solidFill>
              </a:rPr>
              <a:t>Transporte urbano.</a:t>
            </a:r>
          </a:p>
          <a:p>
            <a:endParaRPr lang="es-ES" dirty="0">
              <a:solidFill>
                <a:schemeClr val="tx1"/>
              </a:solidFill>
            </a:endParaRPr>
          </a:p>
          <a:p>
            <a:pPr marL="285750" lvl="0" indent="-285750" algn="just">
              <a:buFont typeface="Wingdings" panose="05000000000000000000" pitchFamily="2" charset="2"/>
              <a:buChar char="q"/>
            </a:pPr>
            <a:r>
              <a:rPr lang="es-ES" dirty="0">
                <a:solidFill>
                  <a:schemeClr val="tx1"/>
                </a:solidFill>
              </a:rPr>
              <a:t>Diferentes tipos de viajes , vuelos nacionales e internacionales, trenes cercanías , regionales , nacionales.</a:t>
            </a:r>
          </a:p>
          <a:p>
            <a:endParaRPr lang="es-ES" dirty="0">
              <a:solidFill>
                <a:schemeClr val="tx1"/>
              </a:solidFill>
            </a:endParaRPr>
          </a:p>
          <a:p>
            <a:pPr marL="285750" lvl="0" indent="-285750">
              <a:buFont typeface="Wingdings" panose="05000000000000000000" pitchFamily="2" charset="2"/>
              <a:buChar char="q"/>
            </a:pPr>
            <a:r>
              <a:rPr lang="es-ES" b="1" dirty="0" smtClean="0">
                <a:solidFill>
                  <a:schemeClr val="tx1"/>
                </a:solidFill>
              </a:rPr>
              <a:t>Horarios</a:t>
            </a:r>
            <a:r>
              <a:rPr lang="es-ES" dirty="0" smtClean="0">
                <a:solidFill>
                  <a:schemeClr val="tx1"/>
                </a:solidFill>
              </a:rPr>
              <a:t> </a:t>
            </a:r>
            <a:r>
              <a:rPr lang="es-ES" dirty="0">
                <a:solidFill>
                  <a:schemeClr val="tx1"/>
                </a:solidFill>
              </a:rPr>
              <a:t>de  salidas y  llegadas</a:t>
            </a:r>
            <a:r>
              <a:rPr lang="es-ES" dirty="0" smtClean="0">
                <a:solidFill>
                  <a:schemeClr val="tx1"/>
                </a:solidFill>
              </a:rPr>
              <a:t>.</a:t>
            </a:r>
          </a:p>
          <a:p>
            <a:pPr lvl="0"/>
            <a:endParaRPr lang="es-ES" dirty="0" smtClean="0">
              <a:solidFill>
                <a:schemeClr val="tx1"/>
              </a:solidFill>
            </a:endParaRPr>
          </a:p>
          <a:p>
            <a:pPr marL="285750" indent="-285750">
              <a:buFont typeface="Wingdings" panose="05000000000000000000" pitchFamily="2" charset="2"/>
              <a:buChar char="q"/>
            </a:pPr>
            <a:r>
              <a:rPr lang="es-ES" b="1" dirty="0">
                <a:solidFill>
                  <a:schemeClr val="tx1"/>
                </a:solidFill>
              </a:rPr>
              <a:t>Folletos</a:t>
            </a:r>
            <a:r>
              <a:rPr lang="es-ES" dirty="0">
                <a:solidFill>
                  <a:schemeClr val="tx1"/>
                </a:solidFill>
              </a:rPr>
              <a:t> informativos </a:t>
            </a:r>
          </a:p>
          <a:p>
            <a:pPr marL="285750" lvl="0" indent="-285750">
              <a:buFont typeface="Wingdings" panose="05000000000000000000" pitchFamily="2" charset="2"/>
              <a:buChar char="q"/>
            </a:pPr>
            <a:endParaRPr lang="es-ES" dirty="0">
              <a:solidFill>
                <a:schemeClr val="tx1"/>
              </a:solidFill>
            </a:endParaRPr>
          </a:p>
          <a:p>
            <a:pPr marL="285750" lvl="0" indent="-285750">
              <a:buFont typeface="Wingdings" panose="05000000000000000000" pitchFamily="2" charset="2"/>
              <a:buChar char="q"/>
            </a:pPr>
            <a:endParaRPr lang="es-ES" dirty="0" smtClean="0">
              <a:solidFill>
                <a:schemeClr val="tx1"/>
              </a:solidFill>
            </a:endParaRPr>
          </a:p>
          <a:p>
            <a:pPr algn="ctr"/>
            <a:endParaRPr lang="es-ES" dirty="0"/>
          </a:p>
        </p:txBody>
      </p:sp>
      <p:sp>
        <p:nvSpPr>
          <p:cNvPr id="8" name="7 Rectángulo"/>
          <p:cNvSpPr/>
          <p:nvPr/>
        </p:nvSpPr>
        <p:spPr>
          <a:xfrm>
            <a:off x="4644008" y="1268760"/>
            <a:ext cx="4032448" cy="515458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q"/>
            </a:pPr>
            <a:endParaRPr lang="es-ES" dirty="0" smtClean="0">
              <a:solidFill>
                <a:schemeClr val="tx1"/>
              </a:solidFill>
            </a:endParaRPr>
          </a:p>
          <a:p>
            <a:pPr marL="285750" lvl="0" indent="-285750">
              <a:buFont typeface="Wingdings" panose="05000000000000000000" pitchFamily="2" charset="2"/>
              <a:buChar char="q"/>
            </a:pPr>
            <a:endParaRPr lang="es-ES" dirty="0">
              <a:solidFill>
                <a:schemeClr val="tx1"/>
              </a:solidFill>
            </a:endParaRPr>
          </a:p>
          <a:p>
            <a:pPr marL="285750" lvl="0" indent="-285750">
              <a:buFont typeface="Wingdings" panose="05000000000000000000" pitchFamily="2" charset="2"/>
              <a:buChar char="q"/>
            </a:pPr>
            <a:endParaRPr lang="es-ES" dirty="0" smtClean="0">
              <a:solidFill>
                <a:schemeClr val="tx1"/>
              </a:solidFill>
            </a:endParaRPr>
          </a:p>
          <a:p>
            <a:pPr marL="285750" lvl="0" indent="-285750">
              <a:buFont typeface="Wingdings" panose="05000000000000000000" pitchFamily="2" charset="2"/>
              <a:buChar char="q"/>
            </a:pPr>
            <a:endParaRPr lang="es-ES" dirty="0">
              <a:solidFill>
                <a:schemeClr val="tx1"/>
              </a:solidFill>
            </a:endParaRPr>
          </a:p>
          <a:p>
            <a:pPr marL="285750" lvl="0" indent="-285750">
              <a:buFont typeface="Wingdings" panose="05000000000000000000" pitchFamily="2" charset="2"/>
              <a:buChar char="q"/>
            </a:pPr>
            <a:endParaRPr lang="es-ES" dirty="0" smtClean="0">
              <a:solidFill>
                <a:schemeClr val="tx1"/>
              </a:solidFill>
            </a:endParaRPr>
          </a:p>
          <a:p>
            <a:pPr marL="285750" lvl="0" indent="-285750">
              <a:buFont typeface="Wingdings" panose="05000000000000000000" pitchFamily="2" charset="2"/>
              <a:buChar char="q"/>
            </a:pPr>
            <a:r>
              <a:rPr lang="es-ES" dirty="0" smtClean="0">
                <a:solidFill>
                  <a:schemeClr val="tx1"/>
                </a:solidFill>
              </a:rPr>
              <a:t>Como </a:t>
            </a:r>
            <a:r>
              <a:rPr lang="es-ES" b="1" dirty="0">
                <a:solidFill>
                  <a:srgbClr val="0033CC"/>
                </a:solidFill>
              </a:rPr>
              <a:t>podemos encontrar </a:t>
            </a:r>
            <a:r>
              <a:rPr lang="es-ES" dirty="0">
                <a:solidFill>
                  <a:schemeClr val="tx1"/>
                </a:solidFill>
              </a:rPr>
              <a:t>el coche , el </a:t>
            </a:r>
            <a:r>
              <a:rPr lang="es-ES" b="1" dirty="0">
                <a:solidFill>
                  <a:schemeClr val="tx1"/>
                </a:solidFill>
              </a:rPr>
              <a:t>asiento , el anden , el </a:t>
            </a:r>
            <a:r>
              <a:rPr lang="es-ES" b="1" dirty="0" smtClean="0">
                <a:solidFill>
                  <a:schemeClr val="tx1"/>
                </a:solidFill>
              </a:rPr>
              <a:t>núm.. </a:t>
            </a:r>
            <a:r>
              <a:rPr lang="es-ES" b="1" dirty="0">
                <a:solidFill>
                  <a:schemeClr val="tx1"/>
                </a:solidFill>
              </a:rPr>
              <a:t>de puerta</a:t>
            </a:r>
            <a:r>
              <a:rPr lang="es-ES" dirty="0">
                <a:solidFill>
                  <a:schemeClr val="tx1"/>
                </a:solidFill>
              </a:rPr>
              <a:t> en un aeropuerto , etc. </a:t>
            </a:r>
          </a:p>
          <a:p>
            <a:pPr marL="285750" indent="-285750">
              <a:buFont typeface="Wingdings" panose="05000000000000000000" pitchFamily="2" charset="2"/>
              <a:buChar char="q"/>
            </a:pPr>
            <a:endParaRPr lang="es-ES" dirty="0">
              <a:solidFill>
                <a:schemeClr val="tx1"/>
              </a:solidFill>
            </a:endParaRPr>
          </a:p>
          <a:p>
            <a:pPr marL="285750" lvl="0" indent="-285750">
              <a:buFont typeface="Wingdings" panose="05000000000000000000" pitchFamily="2" charset="2"/>
              <a:buChar char="q"/>
            </a:pPr>
            <a:r>
              <a:rPr lang="es-ES" b="1" dirty="0">
                <a:solidFill>
                  <a:schemeClr val="tx1"/>
                </a:solidFill>
              </a:rPr>
              <a:t>La figura del revisor</a:t>
            </a:r>
            <a:r>
              <a:rPr lang="es-ES" dirty="0" smtClean="0">
                <a:solidFill>
                  <a:schemeClr val="tx1"/>
                </a:solidFill>
              </a:rPr>
              <a:t>.</a:t>
            </a:r>
          </a:p>
          <a:p>
            <a:pPr lvl="0"/>
            <a:endParaRPr lang="es-ES" dirty="0" smtClean="0">
              <a:solidFill>
                <a:schemeClr val="tx1"/>
              </a:solidFill>
            </a:endParaRPr>
          </a:p>
          <a:p>
            <a:pPr marL="285750" lvl="0" indent="-285750">
              <a:buFont typeface="Wingdings" panose="05000000000000000000" pitchFamily="2" charset="2"/>
              <a:buChar char="q"/>
            </a:pPr>
            <a:r>
              <a:rPr lang="es-ES" dirty="0">
                <a:solidFill>
                  <a:schemeClr val="tx1"/>
                </a:solidFill>
              </a:rPr>
              <a:t>Podemos </a:t>
            </a:r>
            <a:r>
              <a:rPr lang="es-ES" b="1" dirty="0">
                <a:solidFill>
                  <a:schemeClr val="tx1"/>
                </a:solidFill>
              </a:rPr>
              <a:t>hacer recorridos </a:t>
            </a:r>
            <a:r>
              <a:rPr lang="es-ES" dirty="0">
                <a:solidFill>
                  <a:schemeClr val="tx1"/>
                </a:solidFill>
              </a:rPr>
              <a:t>utilizando mapas a nivel local , regional , .... . Podemos utilizar planos del metro , ...</a:t>
            </a:r>
          </a:p>
          <a:p>
            <a:endParaRPr lang="es-ES" dirty="0">
              <a:solidFill>
                <a:schemeClr val="tx1"/>
              </a:solidFill>
            </a:endParaRPr>
          </a:p>
          <a:p>
            <a:pPr marL="285750" lvl="0" indent="-285750" algn="just">
              <a:buFont typeface="Wingdings" panose="05000000000000000000" pitchFamily="2" charset="2"/>
              <a:buChar char="q"/>
            </a:pPr>
            <a:r>
              <a:rPr lang="es-ES" dirty="0">
                <a:solidFill>
                  <a:schemeClr val="tx1"/>
                </a:solidFill>
              </a:rPr>
              <a:t>Podemos </a:t>
            </a:r>
            <a:r>
              <a:rPr lang="es-ES" b="1" dirty="0">
                <a:solidFill>
                  <a:schemeClr val="tx1"/>
                </a:solidFill>
              </a:rPr>
              <a:t>analizar los puntos importantes de la ciudad</a:t>
            </a:r>
            <a:r>
              <a:rPr lang="es-ES" dirty="0">
                <a:solidFill>
                  <a:schemeClr val="tx1"/>
                </a:solidFill>
              </a:rPr>
              <a:t>, sus logotipos , carteles , ....</a:t>
            </a:r>
          </a:p>
          <a:p>
            <a:pPr algn="just"/>
            <a:endParaRPr lang="es-ES" dirty="0">
              <a:solidFill>
                <a:schemeClr val="tx1"/>
              </a:solidFill>
            </a:endParaRPr>
          </a:p>
          <a:p>
            <a:pPr marL="285750" lvl="0" indent="-285750" algn="just">
              <a:buFont typeface="Wingdings" panose="05000000000000000000" pitchFamily="2" charset="2"/>
              <a:buChar char="q"/>
            </a:pPr>
            <a:r>
              <a:rPr lang="es-ES" dirty="0">
                <a:solidFill>
                  <a:schemeClr val="tx1"/>
                </a:solidFill>
              </a:rPr>
              <a:t>Analizaremos cuestiones relacionadas  educación vial .</a:t>
            </a:r>
          </a:p>
          <a:p>
            <a:r>
              <a:rPr lang="es-ES" dirty="0">
                <a:solidFill>
                  <a:schemeClr val="tx1"/>
                </a:solidFill>
              </a:rPr>
              <a:t> </a:t>
            </a:r>
          </a:p>
          <a:p>
            <a:r>
              <a:rPr lang="es-ES" dirty="0"/>
              <a:t>  </a:t>
            </a:r>
          </a:p>
          <a:p>
            <a:r>
              <a:rPr lang="es-ES" dirty="0"/>
              <a:t> </a:t>
            </a:r>
          </a:p>
          <a:p>
            <a:r>
              <a:rPr lang="es-ES" dirty="0"/>
              <a:t> </a:t>
            </a:r>
          </a:p>
          <a:p>
            <a:pPr marL="285750" lvl="0" indent="-285750">
              <a:buFont typeface="Wingdings" panose="05000000000000000000" pitchFamily="2" charset="2"/>
              <a:buChar char="q"/>
            </a:pPr>
            <a:endParaRPr lang="es-ES" dirty="0">
              <a:solidFill>
                <a:schemeClr val="tx1"/>
              </a:solidFill>
            </a:endParaRPr>
          </a:p>
          <a:p>
            <a:pPr algn="ctr"/>
            <a:endParaRPr lang="es-ES" dirty="0"/>
          </a:p>
        </p:txBody>
      </p:sp>
      <p:sp>
        <p:nvSpPr>
          <p:cNvPr id="10" name="9 Rectángulo"/>
          <p:cNvSpPr/>
          <p:nvPr/>
        </p:nvSpPr>
        <p:spPr>
          <a:xfrm rot="1025902">
            <a:off x="7956376" y="116632"/>
            <a:ext cx="1080120" cy="1080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a:t>2</a:t>
            </a:r>
          </a:p>
        </p:txBody>
      </p:sp>
    </p:spTree>
    <p:extLst>
      <p:ext uri="{BB962C8B-B14F-4D97-AF65-F5344CB8AC3E}">
        <p14:creationId xmlns:p14="http://schemas.microsoft.com/office/powerpoint/2010/main" xmlns="" val="26507315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19256" cy="936104"/>
          </a:xfrm>
          <a:solidFill>
            <a:schemeClr val="accent1">
              <a:lumMod val="20000"/>
              <a:lumOff val="80000"/>
            </a:schemeClr>
          </a:solidFill>
        </p:spPr>
        <p:txBody>
          <a:bodyPr/>
          <a:lstStyle/>
          <a:p>
            <a:r>
              <a:rPr lang="es-ES" dirty="0" smtClean="0"/>
              <a:t>Los medios de transporte</a:t>
            </a:r>
            <a:endParaRPr lang="es-ES" dirty="0"/>
          </a:p>
        </p:txBody>
      </p:sp>
      <p:pic>
        <p:nvPicPr>
          <p:cNvPr id="3" name="2 Imagen">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082" y="1412776"/>
            <a:ext cx="8208912" cy="4680520"/>
          </a:xfrm>
          <a:prstGeom prst="rect">
            <a:avLst/>
          </a:prstGeom>
        </p:spPr>
      </p:pic>
    </p:spTree>
    <p:extLst>
      <p:ext uri="{BB962C8B-B14F-4D97-AF65-F5344CB8AC3E}">
        <p14:creationId xmlns:p14="http://schemas.microsoft.com/office/powerpoint/2010/main" xmlns="" val="7889039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a:xfrm>
            <a:off x="539552" y="260648"/>
            <a:ext cx="8223448" cy="1166515"/>
          </a:xfrm>
          <a:solidFill>
            <a:schemeClr val="accent1">
              <a:lumMod val="20000"/>
              <a:lumOff val="80000"/>
            </a:schemeClr>
          </a:solidFill>
        </p:spPr>
        <p:txBody>
          <a:bodyPr>
            <a:normAutofit/>
          </a:bodyPr>
          <a:lstStyle/>
          <a:p>
            <a:r>
              <a:rPr lang="es-ES_tradnl" altLang="es-ES" sz="3600" b="1" dirty="0">
                <a:solidFill>
                  <a:srgbClr val="0033CC"/>
                </a:solidFill>
              </a:rPr>
              <a:t>TRANSPORTES TERRESTRES:</a:t>
            </a:r>
            <a:endParaRPr lang="es-ES" altLang="es-ES" sz="3600" b="1" dirty="0">
              <a:solidFill>
                <a:srgbClr val="0033CC"/>
              </a:solidFill>
            </a:endParaRPr>
          </a:p>
        </p:txBody>
      </p:sp>
      <p:sp>
        <p:nvSpPr>
          <p:cNvPr id="24579" name="Rectangle 3"/>
          <p:cNvSpPr>
            <a:spLocks noGrp="1" noChangeArrowheads="1"/>
          </p:cNvSpPr>
          <p:nvPr>
            <p:ph type="body" idx="1"/>
          </p:nvPr>
        </p:nvSpPr>
        <p:spPr/>
        <p:txBody>
          <a:bodyPr/>
          <a:lstStyle/>
          <a:p>
            <a:pPr algn="ctr"/>
            <a:r>
              <a:rPr lang="es-ES_tradnl" altLang="es-ES" dirty="0"/>
              <a:t>SON LOS QUE CIRCULAN POR LA TIERRA. POR EJEMPLO:</a:t>
            </a:r>
            <a:endParaRPr lang="es-ES" altLang="es-ES" dirty="0"/>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060" y="2924944"/>
            <a:ext cx="1363280" cy="10461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2851115"/>
            <a:ext cx="1743100" cy="130732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791" y="4891745"/>
            <a:ext cx="1727869" cy="113991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5632" y="4891745"/>
            <a:ext cx="1656568" cy="13110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p:cNvPicPr>
            <a:picLocks noChangeAspect="1" noChangeArrowheads="1"/>
          </p:cNvPicPr>
          <p:nvPr/>
        </p:nvPicPr>
        <p:blipFill>
          <a:blip r:embed="rId6" cstate="print">
            <a:lum bright="-6000"/>
            <a:extLst>
              <a:ext uri="{28A0092B-C50C-407E-A947-70E740481C1C}">
                <a14:useLocalDpi xmlns:a14="http://schemas.microsoft.com/office/drawing/2010/main" xmlns="" val="0"/>
              </a:ext>
            </a:extLst>
          </a:blip>
          <a:srcRect/>
          <a:stretch>
            <a:fillRect/>
          </a:stretch>
        </p:blipFill>
        <p:spPr bwMode="auto">
          <a:xfrm>
            <a:off x="6588224" y="4588911"/>
            <a:ext cx="2193310" cy="171822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s://encrypted-tbn0.gstatic.com/images?q=tbn:ANd9GcSp3GCgJg_b5YVPRgAJvjVpBdt55Rivju8GWvmTeWqrp3mNGwzouw"/>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22633" y="4677785"/>
            <a:ext cx="2281093" cy="16293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encrypted-tbn2.gstatic.com/images?q=tbn:ANd9GcTimunRyTcgF7zjfcQ93m94m2xKGh15QMJ3CKDyAtnKPh6q3OCEwM11Hpk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03848" y="2821122"/>
            <a:ext cx="1915294" cy="1500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687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ox(out)">
                                      <p:cBhvr>
                                        <p:cTn id="12"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1026"/>
          <p:cNvSpPr>
            <a:spLocks noGrp="1" noChangeArrowheads="1"/>
          </p:cNvSpPr>
          <p:nvPr>
            <p:ph type="title"/>
          </p:nvPr>
        </p:nvSpPr>
        <p:spPr>
          <a:xfrm>
            <a:off x="1066800" y="527050"/>
            <a:ext cx="7620000" cy="850900"/>
          </a:xfrm>
        </p:spPr>
        <p:txBody>
          <a:bodyPr/>
          <a:lstStyle/>
          <a:p>
            <a:pPr eaLnBrk="1" hangingPunct="1"/>
            <a:r>
              <a:rPr lang="es-ES" sz="3200" b="1" dirty="0" smtClean="0">
                <a:solidFill>
                  <a:srgbClr val="0033CC"/>
                </a:solidFill>
              </a:rPr>
              <a:t>OBJETIVOS C. DE ADULTOS ( 3 )</a:t>
            </a:r>
          </a:p>
        </p:txBody>
      </p:sp>
      <p:sp>
        <p:nvSpPr>
          <p:cNvPr id="207875" name="Rectangle 1027"/>
          <p:cNvSpPr>
            <a:spLocks noGrp="1" noChangeArrowheads="1"/>
          </p:cNvSpPr>
          <p:nvPr>
            <p:ph type="body" idx="1"/>
          </p:nvPr>
        </p:nvSpPr>
        <p:spPr>
          <a:xfrm>
            <a:off x="1066800" y="2057400"/>
            <a:ext cx="7620000" cy="2308225"/>
          </a:xfrm>
        </p:spPr>
        <p:txBody>
          <a:bodyPr/>
          <a:lstStyle/>
          <a:p>
            <a:pPr algn="just" eaLnBrk="1" hangingPunct="1"/>
            <a:r>
              <a:rPr lang="es-ES" sz="2400" b="1" dirty="0" smtClean="0">
                <a:solidFill>
                  <a:srgbClr val="111117"/>
                </a:solidFill>
              </a:rPr>
              <a:t>Realizar una programación de actividades </a:t>
            </a:r>
            <a:r>
              <a:rPr lang="es-ES" sz="2400" dirty="0" smtClean="0">
                <a:solidFill>
                  <a:srgbClr val="111117"/>
                </a:solidFill>
              </a:rPr>
              <a:t>tanto dentro como fuera de las aulas tendentes a </a:t>
            </a:r>
            <a:r>
              <a:rPr lang="es-ES" sz="2400" b="1" dirty="0" smtClean="0">
                <a:solidFill>
                  <a:srgbClr val="111117"/>
                </a:solidFill>
              </a:rPr>
              <a:t>desarrollar actitudes de convivencia , tolerancia y el respeto mutuo </a:t>
            </a:r>
            <a:r>
              <a:rPr lang="es-ES" sz="2400" dirty="0" smtClean="0">
                <a:solidFill>
                  <a:srgbClr val="111117"/>
                </a:solidFill>
              </a:rPr>
              <a:t>de esta forma tendemos a favorecer la convivencia a nivel local.</a:t>
            </a:r>
            <a:endParaRPr lang="es-ES" dirty="0" smtClean="0">
              <a:solidFill>
                <a:srgbClr val="111117"/>
              </a:solidFill>
            </a:endParaRPr>
          </a:p>
        </p:txBody>
      </p:sp>
      <p:pic>
        <p:nvPicPr>
          <p:cNvPr id="2" name="1 Imagen"/>
          <p:cNvPicPr>
            <a:picLocks noChangeAspect="1"/>
          </p:cNvPicPr>
          <p:nvPr/>
        </p:nvPicPr>
        <p:blipFill>
          <a:blip r:embed="rId2" cstate="print">
            <a:extLst>
              <a:ext uri="{28A0092B-C50C-407E-A947-70E740481C1C}"/>
            </a:extLst>
          </a:blip>
          <a:stretch>
            <a:fillRect/>
          </a:stretch>
        </p:blipFill>
        <p:spPr>
          <a:xfrm>
            <a:off x="5436096" y="4005064"/>
            <a:ext cx="2209800" cy="2066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 calcmode="lin" valueType="num">
                                      <p:cBhvr>
                                        <p:cTn id="7" dur="1000" fill="hold"/>
                                        <p:tgtEl>
                                          <p:spTgt spid="207874"/>
                                        </p:tgtEl>
                                        <p:attrNameLst>
                                          <p:attrName>ppt_w</p:attrName>
                                        </p:attrNameLst>
                                      </p:cBhvr>
                                      <p:tavLst>
                                        <p:tav tm="0">
                                          <p:val>
                                            <p:fltVal val="0"/>
                                          </p:val>
                                        </p:tav>
                                        <p:tav tm="100000">
                                          <p:val>
                                            <p:strVal val="#ppt_w"/>
                                          </p:val>
                                        </p:tav>
                                      </p:tavLst>
                                    </p:anim>
                                    <p:anim calcmode="lin" valueType="num">
                                      <p:cBhvr>
                                        <p:cTn id="8" dur="1000" fill="hold"/>
                                        <p:tgtEl>
                                          <p:spTgt spid="207874"/>
                                        </p:tgtEl>
                                        <p:attrNameLst>
                                          <p:attrName>ppt_h</p:attrName>
                                        </p:attrNameLst>
                                      </p:cBhvr>
                                      <p:tavLst>
                                        <p:tav tm="0">
                                          <p:val>
                                            <p:fltVal val="0"/>
                                          </p:val>
                                        </p:tav>
                                        <p:tav tm="100000">
                                          <p:val>
                                            <p:strVal val="#ppt_h"/>
                                          </p:val>
                                        </p:tav>
                                      </p:tavLst>
                                    </p:anim>
                                    <p:anim calcmode="lin" valueType="num">
                                      <p:cBhvr>
                                        <p:cTn id="9" dur="1000" fill="hold"/>
                                        <p:tgtEl>
                                          <p:spTgt spid="2078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7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07875">
                                            <p:txEl>
                                              <p:pRg st="0" end="0"/>
                                            </p:txEl>
                                          </p:spTgt>
                                        </p:tgtEl>
                                        <p:attrNameLst>
                                          <p:attrName>style.visibility</p:attrName>
                                        </p:attrNameLst>
                                      </p:cBhvr>
                                      <p:to>
                                        <p:strVal val="visible"/>
                                      </p:to>
                                    </p:set>
                                    <p:animEffect transition="in" filter="strips(downLeft)">
                                      <p:cBhvr>
                                        <p:cTn id="15" dur="500"/>
                                        <p:tgtEl>
                                          <p:spTgt spid="2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2679142359"/>
              </p:ext>
            </p:extLst>
          </p:nvPr>
        </p:nvGraphicFramePr>
        <p:xfrm>
          <a:off x="1391131" y="2636913"/>
          <a:ext cx="6853276" cy="3651982"/>
        </p:xfrm>
        <a:graphic>
          <a:graphicData uri="http://schemas.openxmlformats.org/drawingml/2006/table">
            <a:tbl>
              <a:tblPr firstRow="1" bandRow="1">
                <a:tableStyleId>{5C22544A-7EE6-4342-B048-85BDC9FD1C3A}</a:tableStyleId>
              </a:tblPr>
              <a:tblGrid>
                <a:gridCol w="1713319"/>
                <a:gridCol w="1713319"/>
                <a:gridCol w="1713319"/>
                <a:gridCol w="1713319"/>
              </a:tblGrid>
              <a:tr h="1391798">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434193">
                <a:tc>
                  <a:txBody>
                    <a:bodyPr/>
                    <a:lstStyle/>
                    <a:p>
                      <a:r>
                        <a:rPr lang="es-ES" dirty="0" smtClean="0"/>
                        <a:t>Barco </a:t>
                      </a:r>
                      <a:endParaRPr lang="es-ES" dirty="0"/>
                    </a:p>
                  </a:txBody>
                  <a:tcPr/>
                </a:tc>
                <a:tc>
                  <a:txBody>
                    <a:bodyPr/>
                    <a:lstStyle/>
                    <a:p>
                      <a:r>
                        <a:rPr lang="es-ES" dirty="0" smtClean="0"/>
                        <a:t>Canoa </a:t>
                      </a:r>
                      <a:endParaRPr lang="es-ES" dirty="0"/>
                    </a:p>
                  </a:txBody>
                  <a:tcPr/>
                </a:tc>
                <a:tc>
                  <a:txBody>
                    <a:bodyPr/>
                    <a:lstStyle/>
                    <a:p>
                      <a:pPr algn="l"/>
                      <a:r>
                        <a:rPr lang="es-ES" dirty="0" smtClean="0"/>
                        <a:t>Balsa</a:t>
                      </a:r>
                      <a:endParaRPr lang="es-ES" dirty="0"/>
                    </a:p>
                  </a:txBody>
                  <a:tcPr/>
                </a:tc>
                <a:tc>
                  <a:txBody>
                    <a:bodyPr/>
                    <a:lstStyle/>
                    <a:p>
                      <a:r>
                        <a:rPr lang="es-ES" dirty="0" smtClean="0"/>
                        <a:t>Submarino</a:t>
                      </a:r>
                      <a:endParaRPr lang="es-ES" dirty="0"/>
                    </a:p>
                  </a:txBody>
                  <a:tcPr/>
                </a:tc>
              </a:tr>
              <a:tr h="1391798">
                <a:tc>
                  <a:txBody>
                    <a:bodyPr/>
                    <a:lstStyle/>
                    <a:p>
                      <a:endParaRPr lang="es-ES" dirty="0" smtClean="0"/>
                    </a:p>
                    <a:p>
                      <a:endParaRPr lang="es-ES" dirty="0" smtClean="0"/>
                    </a:p>
                    <a:p>
                      <a:endParaRPr lang="es-ES" dirty="0"/>
                    </a:p>
                  </a:txBody>
                  <a:tcPr/>
                </a:tc>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c>
                  <a:txBody>
                    <a:bodyPr/>
                    <a:lstStyle/>
                    <a:p>
                      <a:endParaRPr lang="es-ES" dirty="0"/>
                    </a:p>
                  </a:txBody>
                  <a:tcPr/>
                </a:tc>
              </a:tr>
              <a:tr h="434193">
                <a:tc>
                  <a:txBody>
                    <a:bodyPr/>
                    <a:lstStyle/>
                    <a:p>
                      <a:pPr algn="ctr"/>
                      <a:r>
                        <a:rPr lang="es-ES" dirty="0" smtClean="0"/>
                        <a:t>Velero </a:t>
                      </a:r>
                      <a:endParaRPr lang="es-ES" dirty="0"/>
                    </a:p>
                  </a:txBody>
                  <a:tcPr/>
                </a:tc>
                <a:tc>
                  <a:txBody>
                    <a:bodyPr/>
                    <a:lstStyle/>
                    <a:p>
                      <a:pPr algn="ctr"/>
                      <a:r>
                        <a:rPr lang="es-ES" dirty="0" smtClean="0"/>
                        <a:t>Lancha motora</a:t>
                      </a:r>
                      <a:endParaRPr lang="es-ES" dirty="0"/>
                    </a:p>
                  </a:txBody>
                  <a:tcPr/>
                </a:tc>
                <a:tc>
                  <a:txBody>
                    <a:bodyPr/>
                    <a:lstStyle/>
                    <a:p>
                      <a:pPr algn="ctr"/>
                      <a:r>
                        <a:rPr lang="es-ES" dirty="0" smtClean="0"/>
                        <a:t>Piragua </a:t>
                      </a:r>
                      <a:endParaRPr lang="es-ES" dirty="0"/>
                    </a:p>
                  </a:txBody>
                  <a:tcPr/>
                </a:tc>
                <a:tc>
                  <a:txBody>
                    <a:bodyPr/>
                    <a:lstStyle/>
                    <a:p>
                      <a:pPr algn="ctr"/>
                      <a:r>
                        <a:rPr lang="es-ES" dirty="0" smtClean="0"/>
                        <a:t>patera</a:t>
                      </a:r>
                      <a:endParaRPr lang="es-ES" dirty="0"/>
                    </a:p>
                  </a:txBody>
                  <a:tcPr/>
                </a:tc>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5" y="2838134"/>
            <a:ext cx="1080121" cy="88053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4" descr="http://es.wrs.yahoo.com/S=2114714014/K=CANOA/v=2/SID=w/l=IVI/;_ylt=AuFtr2TGju324QSPWxBrvPKe.Qt.;_ylu=X3oDMTA4NDgyNWN0BHNlYwNwcm9m/SIG=127d126tu/EXP=1112531199/*-http%3A//www.comunecervia.it/turismo/photos/cano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3648" y="2927456"/>
            <a:ext cx="1290021" cy="86327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1" descr="https://www.a-alvarez.com/tienda/img/productos/N1008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9011" y="2838134"/>
            <a:ext cx="1226094" cy="85266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5" descr="http://www.mgar.net/mar/images/submari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58749" y="2838134"/>
            <a:ext cx="1317075" cy="95259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2" descr="Ampliar la image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4211" y="4640240"/>
            <a:ext cx="783087" cy="100811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3"/>
          <p:cNvSpPr txBox="1">
            <a:spLocks noChangeArrowheads="1"/>
          </p:cNvSpPr>
          <p:nvPr/>
        </p:nvSpPr>
        <p:spPr>
          <a:xfrm>
            <a:off x="395536" y="1340768"/>
            <a:ext cx="8291264" cy="1008113"/>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_tradnl" altLang="es-ES" sz="2800" dirty="0" smtClean="0"/>
              <a:t>SON AQUELLOS QUE VAN POR EL AGUA. POR EJEMPLO:</a:t>
            </a:r>
            <a:endParaRPr lang="es-ES" altLang="es-ES" sz="2800" dirty="0"/>
          </a:p>
        </p:txBody>
      </p:sp>
      <p:sp>
        <p:nvSpPr>
          <p:cNvPr id="11" name="Rectangle 2" descr="Large confetti"/>
          <p:cNvSpPr>
            <a:spLocks noGrp="1" noChangeArrowheads="1"/>
          </p:cNvSpPr>
          <p:nvPr>
            <p:ph type="title"/>
          </p:nvPr>
        </p:nvSpPr>
        <p:spPr>
          <a:xfrm>
            <a:off x="467544" y="260648"/>
            <a:ext cx="8219256" cy="792088"/>
          </a:xfrm>
          <a:solidFill>
            <a:schemeClr val="accent1">
              <a:lumMod val="20000"/>
              <a:lumOff val="80000"/>
            </a:schemeClr>
          </a:solidFill>
        </p:spPr>
        <p:txBody>
          <a:bodyPr>
            <a:normAutofit/>
          </a:bodyPr>
          <a:lstStyle/>
          <a:p>
            <a:r>
              <a:rPr lang="es-ES_tradnl" altLang="es-ES" sz="3600" b="1" dirty="0">
                <a:solidFill>
                  <a:srgbClr val="0033CC"/>
                </a:solidFill>
              </a:rPr>
              <a:t>TRANSPORTES MARÍTIMOS:</a:t>
            </a:r>
            <a:endParaRPr lang="es-ES" altLang="es-ES" sz="3600" b="1" dirty="0">
              <a:solidFill>
                <a:srgbClr val="0033CC"/>
              </a:solidFill>
            </a:endParaRPr>
          </a:p>
        </p:txBody>
      </p:sp>
      <p:pic>
        <p:nvPicPr>
          <p:cNvPr id="12" name="Picture 18" descr="NITR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13648" y="4595168"/>
            <a:ext cx="1181676" cy="96619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Ampliar la image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04049" y="4595168"/>
            <a:ext cx="1251056" cy="10531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13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732240" y="4595168"/>
            <a:ext cx="1163450" cy="1032224"/>
          </a:xfrm>
          <a:prstGeom prst="rect">
            <a:avLst/>
          </a:prstGeom>
        </p:spPr>
      </p:pic>
    </p:spTree>
    <p:extLst>
      <p:ext uri="{BB962C8B-B14F-4D97-AF65-F5344CB8AC3E}">
        <p14:creationId xmlns:p14="http://schemas.microsoft.com/office/powerpoint/2010/main" xmlns="" val="27546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iterate type="wd">
                                    <p:tmPct val="100000"/>
                                  </p:iterate>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strips(upRight)">
                                      <p:cBhvr>
                                        <p:cTn id="29" dur="3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descr="Large confetti"/>
          <p:cNvSpPr>
            <a:spLocks noGrp="1" noChangeArrowheads="1"/>
          </p:cNvSpPr>
          <p:nvPr>
            <p:ph type="title"/>
          </p:nvPr>
        </p:nvSpPr>
        <p:spPr>
          <a:xfrm>
            <a:off x="467544" y="260648"/>
            <a:ext cx="8219256" cy="864096"/>
          </a:xfrm>
          <a:solidFill>
            <a:schemeClr val="accent1">
              <a:lumMod val="20000"/>
              <a:lumOff val="80000"/>
            </a:schemeClr>
          </a:solidFill>
        </p:spPr>
        <p:txBody>
          <a:bodyPr>
            <a:normAutofit/>
          </a:bodyPr>
          <a:lstStyle/>
          <a:p>
            <a:r>
              <a:rPr lang="es-ES_tradnl" altLang="es-ES" sz="3600" b="1" dirty="0">
                <a:solidFill>
                  <a:srgbClr val="0033CC"/>
                </a:solidFill>
              </a:rPr>
              <a:t>TRANSPORTES AÉREOS:</a:t>
            </a:r>
            <a:endParaRPr lang="es-ES" altLang="es-ES" sz="3600" b="1" dirty="0">
              <a:solidFill>
                <a:srgbClr val="0033CC"/>
              </a:solidFill>
            </a:endParaRPr>
          </a:p>
        </p:txBody>
      </p:sp>
      <p:sp>
        <p:nvSpPr>
          <p:cNvPr id="25603" name="Rectangle 3"/>
          <p:cNvSpPr>
            <a:spLocks noGrp="1" noChangeArrowheads="1"/>
          </p:cNvSpPr>
          <p:nvPr>
            <p:ph type="body" idx="1"/>
          </p:nvPr>
        </p:nvSpPr>
        <p:spPr>
          <a:xfrm>
            <a:off x="304800" y="1484784"/>
            <a:ext cx="8153400" cy="864096"/>
          </a:xfrm>
        </p:spPr>
        <p:txBody>
          <a:bodyPr>
            <a:normAutofit fontScale="92500" lnSpcReduction="20000"/>
          </a:bodyPr>
          <a:lstStyle/>
          <a:p>
            <a:pPr algn="ctr"/>
            <a:r>
              <a:rPr lang="es-ES_tradnl" altLang="es-ES" dirty="0"/>
              <a:t> SON AQUELLOS QUE VAN POR EL AIRE. POR EJEMPLO:</a:t>
            </a:r>
            <a:endParaRPr lang="es-ES" altLang="es-ES" dirty="0"/>
          </a:p>
        </p:txBody>
      </p:sp>
      <p:pic>
        <p:nvPicPr>
          <p:cNvPr id="25606" name="Picture 6" descr="Ampliar la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4618632"/>
            <a:ext cx="16129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25610" name="Picture 10" descr="Ampliar la imag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438400"/>
            <a:ext cx="1528763"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6112" y="4989537"/>
            <a:ext cx="1862164" cy="139179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9832" y="2618150"/>
            <a:ext cx="2022514" cy="153093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Ampliar la image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27020" y="2466330"/>
            <a:ext cx="2286000" cy="16827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91881" y="4797152"/>
            <a:ext cx="2434716" cy="1584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474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heckerboard(down)">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randombar(vertical)">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5610"/>
                                        </p:tgtEl>
                                        <p:attrNameLst>
                                          <p:attrName>style.visibility</p:attrName>
                                        </p:attrNameLst>
                                      </p:cBhvr>
                                      <p:to>
                                        <p:strVal val="visible"/>
                                      </p:to>
                                    </p:set>
                                    <p:anim calcmode="lin" valueType="num">
                                      <p:cBhvr>
                                        <p:cTn id="17" dur="500" fill="hold"/>
                                        <p:tgtEl>
                                          <p:spTgt spid="25610"/>
                                        </p:tgtEl>
                                        <p:attrNameLst>
                                          <p:attrName>ppt_w</p:attrName>
                                        </p:attrNameLst>
                                      </p:cBhvr>
                                      <p:tavLst>
                                        <p:tav tm="0">
                                          <p:val>
                                            <p:fltVal val="0"/>
                                          </p:val>
                                        </p:tav>
                                        <p:tav tm="100000">
                                          <p:val>
                                            <p:strVal val="#ppt_w"/>
                                          </p:val>
                                        </p:tav>
                                      </p:tavLst>
                                    </p:anim>
                                    <p:anim calcmode="lin" valueType="num">
                                      <p:cBhvr>
                                        <p:cTn id="18" dur="500" fill="hold"/>
                                        <p:tgtEl>
                                          <p:spTgt spid="2561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p:cTn id="23" dur="500" fill="hold"/>
                                        <p:tgtEl>
                                          <p:spTgt spid="25606"/>
                                        </p:tgtEl>
                                        <p:attrNameLst>
                                          <p:attrName>ppt_w</p:attrName>
                                        </p:attrNameLst>
                                      </p:cBhvr>
                                      <p:tavLst>
                                        <p:tav tm="0">
                                          <p:val>
                                            <p:fltVal val="0"/>
                                          </p:val>
                                        </p:tav>
                                        <p:tav tm="100000">
                                          <p:val>
                                            <p:strVal val="#ppt_w"/>
                                          </p:val>
                                        </p:tav>
                                      </p:tavLst>
                                    </p:anim>
                                    <p:anim calcmode="lin" valueType="num">
                                      <p:cBhvr>
                                        <p:cTn id="24" dur="500" fill="hold"/>
                                        <p:tgtEl>
                                          <p:spTgt spid="25606"/>
                                        </p:tgtEl>
                                        <p:attrNameLst>
                                          <p:attrName>ppt_h</p:attrName>
                                        </p:attrNameLst>
                                      </p:cBhvr>
                                      <p:tavLst>
                                        <p:tav tm="0">
                                          <p:val>
                                            <p:fltVal val="0"/>
                                          </p:val>
                                        </p:tav>
                                        <p:tav tm="100000">
                                          <p:val>
                                            <p:strVal val="#ppt_h"/>
                                          </p:val>
                                        </p:tav>
                                      </p:tavLst>
                                    </p:anim>
                                    <p:anim calcmode="lin" valueType="num">
                                      <p:cBhvr>
                                        <p:cTn id="25" dur="500" fill="hold"/>
                                        <p:tgtEl>
                                          <p:spTgt spid="25606"/>
                                        </p:tgtEl>
                                        <p:attrNameLst>
                                          <p:attrName>ppt_x</p:attrName>
                                        </p:attrNameLst>
                                      </p:cBhvr>
                                      <p:tavLst>
                                        <p:tav tm="0">
                                          <p:val>
                                            <p:fltVal val="0.5"/>
                                          </p:val>
                                        </p:tav>
                                        <p:tav tm="100000">
                                          <p:val>
                                            <p:strVal val="#ppt_x"/>
                                          </p:val>
                                        </p:tav>
                                      </p:tavLst>
                                    </p:anim>
                                    <p:anim calcmode="lin" valueType="num">
                                      <p:cBhvr>
                                        <p:cTn id="26" dur="500" fill="hold"/>
                                        <p:tgtEl>
                                          <p:spTgt spid="25606"/>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a:xfrm>
            <a:off x="251520" y="332657"/>
            <a:ext cx="8496944" cy="720080"/>
          </a:xfrm>
          <a:solidFill>
            <a:schemeClr val="accent1">
              <a:lumMod val="20000"/>
              <a:lumOff val="80000"/>
            </a:schemeClr>
          </a:solidFill>
        </p:spPr>
        <p:txBody>
          <a:bodyPr/>
          <a:lstStyle/>
          <a:p>
            <a:r>
              <a:rPr lang="es-ES_tradnl" altLang="es-ES" sz="3800" b="1" dirty="0">
                <a:solidFill>
                  <a:srgbClr val="0033CC"/>
                </a:solidFill>
              </a:rPr>
              <a:t>LOS TRANSPORTES PUEDEN SER:</a:t>
            </a:r>
            <a:endParaRPr lang="es-ES" altLang="es-ES" sz="3800" b="1" dirty="0">
              <a:solidFill>
                <a:srgbClr val="0033CC"/>
              </a:solidFill>
            </a:endParaRPr>
          </a:p>
        </p:txBody>
      </p:sp>
      <p:sp>
        <p:nvSpPr>
          <p:cNvPr id="5123" name="Rectangle 3"/>
          <p:cNvSpPr>
            <a:spLocks noGrp="1" noChangeArrowheads="1"/>
          </p:cNvSpPr>
          <p:nvPr>
            <p:ph type="body" idx="1"/>
          </p:nvPr>
        </p:nvSpPr>
        <p:spPr>
          <a:xfrm>
            <a:off x="381000" y="1828800"/>
            <a:ext cx="3830960" cy="1744216"/>
          </a:xfrm>
        </p:spPr>
        <p:txBody>
          <a:bodyPr>
            <a:normAutofit fontScale="77500" lnSpcReduction="20000"/>
          </a:bodyPr>
          <a:lstStyle/>
          <a:p>
            <a:pPr marL="198438" indent="179388">
              <a:lnSpc>
                <a:spcPct val="90000"/>
              </a:lnSpc>
              <a:buFont typeface="Wingdings" pitchFamily="2" charset="2"/>
              <a:buChar char="Ø"/>
            </a:pPr>
            <a:r>
              <a:rPr lang="es-ES_tradnl" altLang="es-ES" sz="2800" dirty="0"/>
              <a:t>T</a:t>
            </a:r>
            <a:r>
              <a:rPr lang="es-ES_tradnl" altLang="es-ES" sz="2900" dirty="0"/>
              <a:t>RANSPORTES PÚBLICOS:</a:t>
            </a:r>
          </a:p>
          <a:p>
            <a:pPr marL="198438" indent="179388">
              <a:lnSpc>
                <a:spcPct val="90000"/>
              </a:lnSpc>
              <a:buFont typeface="Wingdings" pitchFamily="2" charset="2"/>
              <a:buNone/>
            </a:pPr>
            <a:endParaRPr lang="es-ES_tradnl" altLang="es-ES" sz="2900" dirty="0"/>
          </a:p>
          <a:p>
            <a:pPr marL="198438" indent="179388">
              <a:lnSpc>
                <a:spcPct val="90000"/>
              </a:lnSpc>
              <a:buFont typeface="Wingdings" pitchFamily="2" charset="2"/>
              <a:buNone/>
            </a:pPr>
            <a:r>
              <a:rPr lang="es-ES_tradnl" altLang="es-ES" sz="2900" dirty="0"/>
              <a:t>PUEDEN SER UTILIZADOS POR TODAS LAS PERSONAS.</a:t>
            </a:r>
          </a:p>
          <a:p>
            <a:pPr marL="198438" indent="179388">
              <a:lnSpc>
                <a:spcPct val="90000"/>
              </a:lnSpc>
              <a:buFontTx/>
              <a:buNone/>
            </a:pPr>
            <a:endParaRPr lang="es-ES" altLang="es-ES" sz="2900" dirty="0"/>
          </a:p>
        </p:txBody>
      </p:sp>
      <p:pic>
        <p:nvPicPr>
          <p:cNvPr id="5125" name="Picture 5" descr="C:\WINDOWS\Profiles\VERÓNICA\Application Data\Microsoft\Media Catalog\Downloaded Clips\cl4c\j0191845.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4495800"/>
            <a:ext cx="2641600" cy="19240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C:\Archivos de programa\Microsoft Office\Clipart\Pub60Cor\TN00211_.wmf"/>
          <p:cNvPicPr>
            <a:picLocks noGrp="1" noChangeAspect="1" noChangeArrowheads="1"/>
          </p:cNvPicPr>
          <p:nvPr>
            <p:ph sz="half"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228600" y="4876800"/>
            <a:ext cx="4314825" cy="1714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28" name="Text Box 8"/>
          <p:cNvSpPr txBox="1">
            <a:spLocks noChangeArrowheads="1"/>
          </p:cNvSpPr>
          <p:nvPr/>
        </p:nvSpPr>
        <p:spPr bwMode="auto">
          <a:xfrm>
            <a:off x="4211960" y="1752600"/>
            <a:ext cx="4322440" cy="244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indent="198438">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es-ES_tradnl" altLang="es-ES" sz="2800" dirty="0"/>
              <a:t>TRANSPORTES PRIVADOS: </a:t>
            </a:r>
          </a:p>
          <a:p>
            <a:pPr>
              <a:spcBef>
                <a:spcPct val="50000"/>
              </a:spcBef>
              <a:buFont typeface="Wingdings" pitchFamily="2" charset="2"/>
              <a:buNone/>
            </a:pPr>
            <a:r>
              <a:rPr lang="es-ES_tradnl" altLang="es-ES" sz="2800" dirty="0"/>
              <a:t>LOS UTILIZAN LAS PERSONAS QUE LO HAN COMPRADO.</a:t>
            </a:r>
            <a:endParaRPr lang="es-ES" altLang="es-ES" sz="2800" dirty="0"/>
          </a:p>
        </p:txBody>
      </p:sp>
    </p:spTree>
    <p:extLst>
      <p:ext uri="{BB962C8B-B14F-4D97-AF65-F5344CB8AC3E}">
        <p14:creationId xmlns:p14="http://schemas.microsoft.com/office/powerpoint/2010/main" xmlns="" val="362710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750" fill="hold"/>
                                        <p:tgtEl>
                                          <p:spTgt spid="5122"/>
                                        </p:tgtEl>
                                        <p:attrNameLst>
                                          <p:attrName>ppt_w</p:attrName>
                                        </p:attrNameLst>
                                      </p:cBhvr>
                                      <p:tavLst>
                                        <p:tav tm="0">
                                          <p:val>
                                            <p:fltVal val="0"/>
                                          </p:val>
                                        </p:tav>
                                        <p:tav tm="100000">
                                          <p:val>
                                            <p:strVal val="#ppt_w"/>
                                          </p:val>
                                        </p:tav>
                                      </p:tavLst>
                                    </p:anim>
                                    <p:anim calcmode="lin" valueType="num">
                                      <p:cBhvr>
                                        <p:cTn id="8" dur="750" fill="hold"/>
                                        <p:tgtEl>
                                          <p:spTgt spid="5122"/>
                                        </p:tgtEl>
                                        <p:attrNameLst>
                                          <p:attrName>ppt_h</p:attrName>
                                        </p:attrNameLst>
                                      </p:cBhvr>
                                      <p:tavLst>
                                        <p:tav tm="0">
                                          <p:val>
                                            <p:fltVal val="0"/>
                                          </p:val>
                                        </p:tav>
                                        <p:tav tm="100000">
                                          <p:val>
                                            <p:strVal val="#ppt_h"/>
                                          </p:val>
                                        </p:tav>
                                      </p:tavLst>
                                    </p:anim>
                                    <p:anim calcmode="lin" valueType="num">
                                      <p:cBhvr>
                                        <p:cTn id="9" dur="75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strips(downLeft)">
                                      <p:cBhvr>
                                        <p:cTn id="15" dur="500"/>
                                        <p:tgtEl>
                                          <p:spTgt spid="512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strips(downLeft)">
                                      <p:cBhvr>
                                        <p:cTn id="20" dur="500"/>
                                        <p:tgtEl>
                                          <p:spTgt spid="512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p:cTn id="25" dur="500" fill="hold"/>
                                        <p:tgtEl>
                                          <p:spTgt spid="5127"/>
                                        </p:tgtEl>
                                        <p:attrNameLst>
                                          <p:attrName>ppt_w</p:attrName>
                                        </p:attrNameLst>
                                      </p:cBhvr>
                                      <p:tavLst>
                                        <p:tav tm="0">
                                          <p:val>
                                            <p:strVal val="4*#ppt_w"/>
                                          </p:val>
                                        </p:tav>
                                        <p:tav tm="100000">
                                          <p:val>
                                            <p:strVal val="#ppt_w"/>
                                          </p:val>
                                        </p:tav>
                                      </p:tavLst>
                                    </p:anim>
                                    <p:anim calcmode="lin" valueType="num">
                                      <p:cBhvr>
                                        <p:cTn id="26" dur="500" fill="hold"/>
                                        <p:tgtEl>
                                          <p:spTgt spid="512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128">
                                            <p:txEl>
                                              <p:pRg st="0" end="0"/>
                                            </p:txEl>
                                          </p:spTgt>
                                        </p:tgtEl>
                                        <p:attrNameLst>
                                          <p:attrName>style.visibility</p:attrName>
                                        </p:attrNameLst>
                                      </p:cBhvr>
                                      <p:to>
                                        <p:strVal val="visible"/>
                                      </p:to>
                                    </p:set>
                                    <p:anim calcmode="lin" valueType="num">
                                      <p:cBhvr>
                                        <p:cTn id="31" dur="500" fill="hold"/>
                                        <p:tgtEl>
                                          <p:spTgt spid="512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128">
                                            <p:txEl>
                                              <p:pRg st="1" end="1"/>
                                            </p:txEl>
                                          </p:spTgt>
                                        </p:tgtEl>
                                        <p:attrNameLst>
                                          <p:attrName>style.visibility</p:attrName>
                                        </p:attrNameLst>
                                      </p:cBhvr>
                                      <p:to>
                                        <p:strVal val="visible"/>
                                      </p:to>
                                    </p:set>
                                    <p:anim calcmode="lin" valueType="num">
                                      <p:cBhvr>
                                        <p:cTn id="37" dur="500" fill="hold"/>
                                        <p:tgtEl>
                                          <p:spTgt spid="5128">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51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nodeType="clickEffect">
                                  <p:stCondLst>
                                    <p:cond delay="0"/>
                                  </p:stCondLst>
                                  <p:childTnLst>
                                    <p:set>
                                      <p:cBhvr>
                                        <p:cTn id="42" dur="1" fill="hold">
                                          <p:stCondLst>
                                            <p:cond delay="0"/>
                                          </p:stCondLst>
                                        </p:cTn>
                                        <p:tgtEl>
                                          <p:spTgt spid="5125"/>
                                        </p:tgtEl>
                                        <p:attrNameLst>
                                          <p:attrName>style.visibility</p:attrName>
                                        </p:attrNameLst>
                                      </p:cBhvr>
                                      <p:to>
                                        <p:strVal val="visible"/>
                                      </p:to>
                                    </p:set>
                                    <p:anim calcmode="lin" valueType="num">
                                      <p:cBhvr>
                                        <p:cTn id="43" dur="500" fill="hold"/>
                                        <p:tgtEl>
                                          <p:spTgt spid="5125"/>
                                        </p:tgtEl>
                                        <p:attrNameLst>
                                          <p:attrName>ppt_w</p:attrName>
                                        </p:attrNameLst>
                                      </p:cBhvr>
                                      <p:tavLst>
                                        <p:tav tm="0">
                                          <p:val>
                                            <p:strVal val="4*#ppt_w"/>
                                          </p:val>
                                        </p:tav>
                                        <p:tav tm="100000">
                                          <p:val>
                                            <p:strVal val="#ppt_w"/>
                                          </p:val>
                                        </p:tav>
                                      </p:tavLst>
                                    </p:anim>
                                    <p:anim calcmode="lin" valueType="num">
                                      <p:cBhvr>
                                        <p:cTn id="44" dur="500" fill="hold"/>
                                        <p:tgtEl>
                                          <p:spTgt spid="51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build="p" bldLvl="5" autoUpdateAnimBg="0"/>
      <p:bldP spid="5128"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descr="Large confetti"/>
          <p:cNvSpPr>
            <a:spLocks noGrp="1" noChangeArrowheads="1"/>
          </p:cNvSpPr>
          <p:nvPr>
            <p:ph type="title"/>
          </p:nvPr>
        </p:nvSpPr>
        <p:spPr/>
        <p:txBody>
          <a:bodyPr>
            <a:normAutofit fontScale="90000"/>
          </a:bodyPr>
          <a:lstStyle/>
          <a:p>
            <a:r>
              <a:rPr lang="es-ES_tradnl" altLang="es-ES" sz="3600" b="1" dirty="0"/>
              <a:t>¿CUÁLES DE ESTOS TRANSPORTES SON PÚBLICOS?</a:t>
            </a:r>
            <a:endParaRPr lang="es-ES" altLang="es-ES" sz="3600" b="1" dirty="0"/>
          </a:p>
        </p:txBody>
      </p:sp>
      <p:pic>
        <p:nvPicPr>
          <p:cNvPr id="7173" name="Picture 5" descr="C:\WINDOWS\Profiles\VERÓNICA\Application Data\Microsoft\Media Catalog\Downloaded Clips\cl0\AG00165_.gif">
            <a:hlinkClick r:id="rId2"/>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133600"/>
            <a:ext cx="2819400" cy="10572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Ampliar la imagen">
            <a:hlinkClick r:id="rId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1905000"/>
            <a:ext cx="2362200" cy="17621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www.rodpas.com.mx/collage/coche.JPG">
            <a:hlinkClick r:id="rId2"/>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4337050"/>
            <a:ext cx="2438400" cy="1728788"/>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Ampliar la imagen">
            <a:hlinkClick r:id="rId2"/>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7000" y="4114800"/>
            <a:ext cx="2305050" cy="1603375"/>
          </a:xfrm>
          <a:prstGeom prst="rect">
            <a:avLst/>
          </a:prstGeom>
          <a:noFill/>
          <a:extLst>
            <a:ext uri="{909E8E84-426E-40DD-AFC4-6F175D3DCCD1}">
              <a14:hiddenFill xmlns:a14="http://schemas.microsoft.com/office/drawing/2010/main" xmlns="">
                <a:solidFill>
                  <a:srgbClr val="FFFFFF"/>
                </a:solidFill>
              </a14:hiddenFill>
            </a:ext>
          </a:extLst>
        </p:spPr>
      </p:pic>
      <p:pic>
        <p:nvPicPr>
          <p:cNvPr id="7183" name="Picture 15" descr="Ampliar la imagen">
            <a:hlinkClick r:id="rId2"/>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53200" y="1905000"/>
            <a:ext cx="2305050" cy="1536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85" name="Picture 17" descr="http://www.aresa.es/cas/img/medi_cata_pr02_bicicleta.jpg">
            <a:hlinkClick r:id="rId2"/>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52800" y="4256088"/>
            <a:ext cx="2644775" cy="1531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483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checkerboard(across)">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checkerboard(across)">
                                      <p:cBhvr>
                                        <p:cTn id="17" dur="5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checkerboard(across)">
                                      <p:cBhvr>
                                        <p:cTn id="22" dur="500"/>
                                        <p:tgtEl>
                                          <p:spTgt spid="71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checkerboard(across)">
                                      <p:cBhvr>
                                        <p:cTn id="27" dur="500"/>
                                        <p:tgtEl>
                                          <p:spTgt spid="71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185"/>
                                        </p:tgtEl>
                                        <p:attrNameLst>
                                          <p:attrName>style.visibility</p:attrName>
                                        </p:attrNameLst>
                                      </p:cBhvr>
                                      <p:to>
                                        <p:strVal val="visible"/>
                                      </p:to>
                                    </p:set>
                                    <p:animEffect transition="in" filter="checkerboard(across)">
                                      <p:cBhvr>
                                        <p:cTn id="32" dur="500"/>
                                        <p:tgtEl>
                                          <p:spTgt spid="71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checkerboard(across)">
                                      <p:cBhvr>
                                        <p:cTn id="3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r>
              <a:rPr lang="es-ES_tradnl" altLang="es-ES" b="1" dirty="0"/>
              <a:t>¿CUÁLES SON PRIVADOS?</a:t>
            </a:r>
            <a:endParaRPr lang="es-ES" altLang="es-ES" b="1" dirty="0"/>
          </a:p>
        </p:txBody>
      </p:sp>
      <p:pic>
        <p:nvPicPr>
          <p:cNvPr id="8195" name="Picture 3" descr="C:\WINDOWS\Profiles\VERÓNICA\Application Data\Microsoft\Media Catalog\Downloaded Clips\cl0\AG00165_.gif">
            <a:hlinkClick r:id="rId2"/>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133600"/>
            <a:ext cx="2819400" cy="10572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Ampliar la imagen">
            <a:hlinkClick r:id="rId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1905000"/>
            <a:ext cx="2362200" cy="17621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Ampliar la imagen">
            <a:hlinkClick r:id="rId2"/>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1905000"/>
            <a:ext cx="2305050" cy="15367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www.rodpas.com.mx/collage/coche.JPG">
            <a:hlinkClick r:id="rId2"/>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 y="4337050"/>
            <a:ext cx="2438400" cy="17287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9" name="Picture 7" descr="http://www.aresa.es/cas/img/medi_cata_pr02_bicicleta.jpg">
            <a:hlinkClick r:id="rId2"/>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2800" y="4256088"/>
            <a:ext cx="2644775" cy="1531937"/>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Ampliar la imagen">
            <a:hlinkClick r:id="rId2"/>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77000" y="4114800"/>
            <a:ext cx="2305050" cy="1603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582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out)">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dissolve">
                                      <p:cBhvr>
                                        <p:cTn id="17" dur="500"/>
                                        <p:tgtEl>
                                          <p:spTgt spid="81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dissolve">
                                      <p:cBhvr>
                                        <p:cTn id="22" dur="500"/>
                                        <p:tgtEl>
                                          <p:spTgt spid="81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dissolve">
                                      <p:cBhvr>
                                        <p:cTn id="27" dur="500"/>
                                        <p:tgtEl>
                                          <p:spTgt spid="81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199"/>
                                        </p:tgtEl>
                                        <p:attrNameLst>
                                          <p:attrName>style.visibility</p:attrName>
                                        </p:attrNameLst>
                                      </p:cBhvr>
                                      <p:to>
                                        <p:strVal val="visible"/>
                                      </p:to>
                                    </p:set>
                                    <p:animEffect transition="in" filter="dissolve">
                                      <p:cBhvr>
                                        <p:cTn id="32" dur="500"/>
                                        <p:tgtEl>
                                          <p:spTgt spid="81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dissolve">
                                      <p:cBhvr>
                                        <p:cTn id="37"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0" name="Picture 4" descr="C:\WINDOWS\Profiles\VERÓNICA\Application Data\Microsoft\Media Catalog\Downloaded Clips\cl86\j0336590.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4271963"/>
            <a:ext cx="25146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7" name="Picture 11" descr="Ampliar la imag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09800"/>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9229" name="Text Box 13"/>
          <p:cNvSpPr txBox="1">
            <a:spLocks noGrp="1" noChangeArrowheads="1"/>
          </p:cNvSpPr>
          <p:nvPr>
            <p:ph type="title"/>
          </p:nvPr>
        </p:nvSpPr>
        <p:spPr>
          <a:noFill/>
          <a:ln/>
          <a:extLst>
            <a:ext uri="{909E8E84-426E-40DD-AFC4-6F175D3DCCD1}">
              <a14:hiddenFill xmlns:a14="http://schemas.microsoft.com/office/drawing/2010/main" xmlns="">
                <a:solidFill>
                  <a:schemeClr val="accent1"/>
                </a:solidFill>
              </a14:hiddenFill>
            </a:ext>
          </a:extLst>
        </p:spPr>
        <p:txBody>
          <a:bodyPr/>
          <a:lstStyle/>
          <a:p>
            <a:pPr>
              <a:spcBef>
                <a:spcPct val="50000"/>
              </a:spcBef>
            </a:pPr>
            <a:r>
              <a:rPr lang="es-ES_tradnl" altLang="es-ES" sz="3400" b="1" dirty="0">
                <a:solidFill>
                  <a:schemeClr val="tx1"/>
                </a:solidFill>
              </a:rPr>
              <a:t>¿CÓMO SON ESTOS TRANSPORTES?</a:t>
            </a:r>
            <a:endParaRPr lang="es-ES" altLang="es-ES" sz="3400" b="1" dirty="0">
              <a:solidFill>
                <a:schemeClr val="tx1"/>
              </a:solidFill>
            </a:endParaRPr>
          </a:p>
        </p:txBody>
      </p:sp>
      <p:pic>
        <p:nvPicPr>
          <p:cNvPr id="9230" name="Picture 14" descr="http://www.aad.gov.au/asset/images/300_ul-John_Deere_tracto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2375" y="2286000"/>
            <a:ext cx="23622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933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box(in)">
                                      <p:cBhvr>
                                        <p:cTn id="7" dur="500"/>
                                        <p:tgtEl>
                                          <p:spTgt spid="9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9227"/>
                                        </p:tgtEl>
                                        <p:attrNameLst>
                                          <p:attrName>style.visibility</p:attrName>
                                        </p:attrNameLst>
                                      </p:cBhvr>
                                      <p:to>
                                        <p:strVal val="visible"/>
                                      </p:to>
                                    </p:set>
                                    <p:anim calcmode="lin" valueType="num">
                                      <p:cBhvr>
                                        <p:cTn id="12" dur="1000" fill="hold"/>
                                        <p:tgtEl>
                                          <p:spTgt spid="9227"/>
                                        </p:tgtEl>
                                        <p:attrNameLst>
                                          <p:attrName>ppt_w</p:attrName>
                                        </p:attrNameLst>
                                      </p:cBhvr>
                                      <p:tavLst>
                                        <p:tav tm="0">
                                          <p:val>
                                            <p:fltVal val="0"/>
                                          </p:val>
                                        </p:tav>
                                        <p:tav tm="100000">
                                          <p:val>
                                            <p:strVal val="#ppt_w"/>
                                          </p:val>
                                        </p:tav>
                                      </p:tavLst>
                                    </p:anim>
                                    <p:anim calcmode="lin" valueType="num">
                                      <p:cBhvr>
                                        <p:cTn id="13" dur="1000" fill="hold"/>
                                        <p:tgtEl>
                                          <p:spTgt spid="9227"/>
                                        </p:tgtEl>
                                        <p:attrNameLst>
                                          <p:attrName>ppt_h</p:attrName>
                                        </p:attrNameLst>
                                      </p:cBhvr>
                                      <p:tavLst>
                                        <p:tav tm="0">
                                          <p:val>
                                            <p:fltVal val="0"/>
                                          </p:val>
                                        </p:tav>
                                        <p:tav tm="100000">
                                          <p:val>
                                            <p:strVal val="#ppt_h"/>
                                          </p:val>
                                        </p:tav>
                                      </p:tavLst>
                                    </p:anim>
                                    <p:anim calcmode="lin" valueType="num">
                                      <p:cBhvr>
                                        <p:cTn id="14" dur="1000" fill="hold"/>
                                        <p:tgtEl>
                                          <p:spTgt spid="922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2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9220"/>
                                        </p:tgtEl>
                                        <p:attrNameLst>
                                          <p:attrName>style.visibility</p:attrName>
                                        </p:attrNameLst>
                                      </p:cBhvr>
                                      <p:to>
                                        <p:strVal val="visible"/>
                                      </p:to>
                                    </p:set>
                                    <p:anim calcmode="lin" valueType="num">
                                      <p:cBhvr>
                                        <p:cTn id="20" dur="1000" fill="hold"/>
                                        <p:tgtEl>
                                          <p:spTgt spid="9220"/>
                                        </p:tgtEl>
                                        <p:attrNameLst>
                                          <p:attrName>ppt_w</p:attrName>
                                        </p:attrNameLst>
                                      </p:cBhvr>
                                      <p:tavLst>
                                        <p:tav tm="0">
                                          <p:val>
                                            <p:fltVal val="0"/>
                                          </p:val>
                                        </p:tav>
                                        <p:tav tm="100000">
                                          <p:val>
                                            <p:strVal val="#ppt_w"/>
                                          </p:val>
                                        </p:tav>
                                      </p:tavLst>
                                    </p:anim>
                                    <p:anim calcmode="lin" valueType="num">
                                      <p:cBhvr>
                                        <p:cTn id="21" dur="1000" fill="hold"/>
                                        <p:tgtEl>
                                          <p:spTgt spid="9220"/>
                                        </p:tgtEl>
                                        <p:attrNameLst>
                                          <p:attrName>ppt_h</p:attrName>
                                        </p:attrNameLst>
                                      </p:cBhvr>
                                      <p:tavLst>
                                        <p:tav tm="0">
                                          <p:val>
                                            <p:fltVal val="0"/>
                                          </p:val>
                                        </p:tav>
                                        <p:tav tm="100000">
                                          <p:val>
                                            <p:strVal val="#ppt_h"/>
                                          </p:val>
                                        </p:tav>
                                      </p:tavLst>
                                    </p:anim>
                                    <p:anim calcmode="lin" valueType="num">
                                      <p:cBhvr>
                                        <p:cTn id="22" dur="1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9230"/>
                                        </p:tgtEl>
                                        <p:attrNameLst>
                                          <p:attrName>style.visibility</p:attrName>
                                        </p:attrNameLst>
                                      </p:cBhvr>
                                      <p:to>
                                        <p:strVal val="visible"/>
                                      </p:to>
                                    </p:set>
                                    <p:anim calcmode="lin" valueType="num">
                                      <p:cBhvr>
                                        <p:cTn id="28" dur="1000" fill="hold"/>
                                        <p:tgtEl>
                                          <p:spTgt spid="9230"/>
                                        </p:tgtEl>
                                        <p:attrNameLst>
                                          <p:attrName>ppt_w</p:attrName>
                                        </p:attrNameLst>
                                      </p:cBhvr>
                                      <p:tavLst>
                                        <p:tav tm="0">
                                          <p:val>
                                            <p:fltVal val="0"/>
                                          </p:val>
                                        </p:tav>
                                        <p:tav tm="100000">
                                          <p:val>
                                            <p:strVal val="#ppt_w"/>
                                          </p:val>
                                        </p:tav>
                                      </p:tavLst>
                                    </p:anim>
                                    <p:anim calcmode="lin" valueType="num">
                                      <p:cBhvr>
                                        <p:cTn id="29" dur="1000" fill="hold"/>
                                        <p:tgtEl>
                                          <p:spTgt spid="9230"/>
                                        </p:tgtEl>
                                        <p:attrNameLst>
                                          <p:attrName>ppt_h</p:attrName>
                                        </p:attrNameLst>
                                      </p:cBhvr>
                                      <p:tavLst>
                                        <p:tav tm="0">
                                          <p:val>
                                            <p:fltVal val="0"/>
                                          </p:val>
                                        </p:tav>
                                        <p:tav tm="100000">
                                          <p:val>
                                            <p:strVal val="#ppt_h"/>
                                          </p:val>
                                        </p:tav>
                                      </p:tavLst>
                                    </p:anim>
                                    <p:anim calcmode="lin" valueType="num">
                                      <p:cBhvr>
                                        <p:cTn id="30" dur="1000" fill="hold"/>
                                        <p:tgtEl>
                                          <p:spTgt spid="923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2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descr="Large confetti"/>
          <p:cNvSpPr>
            <a:spLocks noGrp="1" noChangeArrowheads="1"/>
          </p:cNvSpPr>
          <p:nvPr>
            <p:ph type="title"/>
          </p:nvPr>
        </p:nvSpPr>
        <p:spPr/>
        <p:txBody>
          <a:bodyPr>
            <a:normAutofit fontScale="90000"/>
          </a:bodyPr>
          <a:lstStyle/>
          <a:p>
            <a:r>
              <a:rPr lang="es-ES_tradnl" altLang="es-ES" sz="4000" b="1" dirty="0"/>
              <a:t>SEÑALA LOS MEDIOS DE TRANSPORTE MARÍTIMOS</a:t>
            </a:r>
          </a:p>
        </p:txBody>
      </p:sp>
      <p:pic>
        <p:nvPicPr>
          <p:cNvPr id="34819" name="Picture 3" descr="http://www.rodpas.com.mx/collage/coch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724400"/>
            <a:ext cx="2438400" cy="1728788"/>
          </a:xfrm>
          <a:prstGeom prst="rect">
            <a:avLst/>
          </a:prstGeom>
          <a:noFill/>
          <a:extLst>
            <a:ext uri="{909E8E84-426E-40DD-AFC4-6F175D3DCCD1}">
              <a14:hiddenFill xmlns:a14="http://schemas.microsoft.com/office/drawing/2010/main" xmlns="">
                <a:solidFill>
                  <a:srgbClr val="FFFFFF"/>
                </a:solidFill>
              </a14:hiddenFill>
            </a:ext>
          </a:extLst>
        </p:spPr>
      </p:pic>
      <p:pic>
        <p:nvPicPr>
          <p:cNvPr id="34820" name="Picture 4" descr="Ampliar la imagen">
            <a:hlinkClick r:id="rId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4267200"/>
            <a:ext cx="165735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34821" name="Picture 5" descr="C:\WINDOWS\Profiles\VERÓNICA\Application Data\Microsoft\Media Catalog\Downloaded Clips\cl86\j0336325.gif">
            <a:hlinkClick r:id="rId2"/>
          </p:cNvPr>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1800" y="2362200"/>
            <a:ext cx="2781300" cy="1262063"/>
          </a:xfrm>
          <a:prstGeom prst="rect">
            <a:avLst/>
          </a:prstGeom>
          <a:noFill/>
          <a:extLst>
            <a:ext uri="{909E8E84-426E-40DD-AFC4-6F175D3DCCD1}">
              <a14:hiddenFill xmlns:a14="http://schemas.microsoft.com/office/drawing/2010/main" xmlns="">
                <a:solidFill>
                  <a:srgbClr val="FFFFFF"/>
                </a:solidFill>
              </a14:hiddenFill>
            </a:ext>
          </a:extLst>
        </p:spPr>
      </p:pic>
      <p:pic>
        <p:nvPicPr>
          <p:cNvPr id="34822" name="Picture 6" descr="Ampliar la imagen">
            <a:hlinkClick r:id="rId2"/>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 y="2209800"/>
            <a:ext cx="19812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34823" name="Picture 7" descr="C:\WINDOWS\Profiles\VERÓNICA\Application Data\Microsoft\Media Catalog\Downloaded Clips\cl86\j0336590.gif">
            <a:hlinkClick r:id="rId2"/>
          </p:cNvPr>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7000" y="4343400"/>
            <a:ext cx="1981200" cy="1560513"/>
          </a:xfrm>
          <a:prstGeom prst="rect">
            <a:avLst/>
          </a:prstGeom>
          <a:noFill/>
          <a:extLst>
            <a:ext uri="{909E8E84-426E-40DD-AFC4-6F175D3DCCD1}">
              <a14:hiddenFill xmlns:a14="http://schemas.microsoft.com/office/drawing/2010/main" xmlns="">
                <a:solidFill>
                  <a:srgbClr val="FFFFFF"/>
                </a:solidFill>
              </a14:hiddenFill>
            </a:ext>
          </a:extLst>
        </p:spPr>
      </p:pic>
      <p:pic>
        <p:nvPicPr>
          <p:cNvPr id="34824" name="Picture 8" descr="C:\WINDOWS\Profiles\VERÓNICA\Application Data\Microsoft\Media Catalog\Downloaded Clips\cl73\j0289282.jpg">
            <a:hlinkClick r:id="rId2"/>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248400" y="1981200"/>
            <a:ext cx="2438400" cy="1616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1885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 calcmode="lin" valueType="num">
                                      <p:cBhvr>
                                        <p:cTn id="12" dur="1000" fill="hold"/>
                                        <p:tgtEl>
                                          <p:spTgt spid="34819"/>
                                        </p:tgtEl>
                                        <p:attrNameLst>
                                          <p:attrName>ppt_w</p:attrName>
                                        </p:attrNameLst>
                                      </p:cBhvr>
                                      <p:tavLst>
                                        <p:tav tm="0">
                                          <p:val>
                                            <p:fltVal val="0"/>
                                          </p:val>
                                        </p:tav>
                                        <p:tav tm="100000">
                                          <p:val>
                                            <p:strVal val="#ppt_w"/>
                                          </p:val>
                                        </p:tav>
                                      </p:tavLst>
                                    </p:anim>
                                    <p:anim calcmode="lin" valueType="num">
                                      <p:cBhvr>
                                        <p:cTn id="13" dur="1000" fill="hold"/>
                                        <p:tgtEl>
                                          <p:spTgt spid="34819"/>
                                        </p:tgtEl>
                                        <p:attrNameLst>
                                          <p:attrName>ppt_h</p:attrName>
                                        </p:attrNameLst>
                                      </p:cBhvr>
                                      <p:tavLst>
                                        <p:tav tm="0">
                                          <p:val>
                                            <p:fltVal val="0"/>
                                          </p:val>
                                        </p:tav>
                                        <p:tav tm="100000">
                                          <p:val>
                                            <p:strVal val="#ppt_h"/>
                                          </p:val>
                                        </p:tav>
                                      </p:tavLst>
                                    </p:anim>
                                    <p:anim calcmode="lin" valueType="num">
                                      <p:cBhvr>
                                        <p:cTn id="14" dur="1000" fill="hold"/>
                                        <p:tgtEl>
                                          <p:spTgt spid="348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8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34820"/>
                                        </p:tgtEl>
                                        <p:attrNameLst>
                                          <p:attrName>style.visibility</p:attrName>
                                        </p:attrNameLst>
                                      </p:cBhvr>
                                      <p:to>
                                        <p:strVal val="visible"/>
                                      </p:to>
                                    </p:set>
                                    <p:anim calcmode="lin" valueType="num">
                                      <p:cBhvr>
                                        <p:cTn id="20" dur="1000" fill="hold"/>
                                        <p:tgtEl>
                                          <p:spTgt spid="34820"/>
                                        </p:tgtEl>
                                        <p:attrNameLst>
                                          <p:attrName>ppt_w</p:attrName>
                                        </p:attrNameLst>
                                      </p:cBhvr>
                                      <p:tavLst>
                                        <p:tav tm="0">
                                          <p:val>
                                            <p:fltVal val="0"/>
                                          </p:val>
                                        </p:tav>
                                        <p:tav tm="100000">
                                          <p:val>
                                            <p:strVal val="#ppt_w"/>
                                          </p:val>
                                        </p:tav>
                                      </p:tavLst>
                                    </p:anim>
                                    <p:anim calcmode="lin" valueType="num">
                                      <p:cBhvr>
                                        <p:cTn id="21" dur="1000" fill="hold"/>
                                        <p:tgtEl>
                                          <p:spTgt spid="34820"/>
                                        </p:tgtEl>
                                        <p:attrNameLst>
                                          <p:attrName>ppt_h</p:attrName>
                                        </p:attrNameLst>
                                      </p:cBhvr>
                                      <p:tavLst>
                                        <p:tav tm="0">
                                          <p:val>
                                            <p:fltVal val="0"/>
                                          </p:val>
                                        </p:tav>
                                        <p:tav tm="100000">
                                          <p:val>
                                            <p:strVal val="#ppt_h"/>
                                          </p:val>
                                        </p:tav>
                                      </p:tavLst>
                                    </p:anim>
                                    <p:anim calcmode="lin" valueType="num">
                                      <p:cBhvr>
                                        <p:cTn id="22"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34821"/>
                                        </p:tgtEl>
                                        <p:attrNameLst>
                                          <p:attrName>style.visibility</p:attrName>
                                        </p:attrNameLst>
                                      </p:cBhvr>
                                      <p:to>
                                        <p:strVal val="visible"/>
                                      </p:to>
                                    </p:set>
                                    <p:anim calcmode="lin" valueType="num">
                                      <p:cBhvr>
                                        <p:cTn id="28" dur="1000" fill="hold"/>
                                        <p:tgtEl>
                                          <p:spTgt spid="34821"/>
                                        </p:tgtEl>
                                        <p:attrNameLst>
                                          <p:attrName>ppt_w</p:attrName>
                                        </p:attrNameLst>
                                      </p:cBhvr>
                                      <p:tavLst>
                                        <p:tav tm="0">
                                          <p:val>
                                            <p:fltVal val="0"/>
                                          </p:val>
                                        </p:tav>
                                        <p:tav tm="100000">
                                          <p:val>
                                            <p:strVal val="#ppt_w"/>
                                          </p:val>
                                        </p:tav>
                                      </p:tavLst>
                                    </p:anim>
                                    <p:anim calcmode="lin" valueType="num">
                                      <p:cBhvr>
                                        <p:cTn id="29" dur="1000" fill="hold"/>
                                        <p:tgtEl>
                                          <p:spTgt spid="34821"/>
                                        </p:tgtEl>
                                        <p:attrNameLst>
                                          <p:attrName>ppt_h</p:attrName>
                                        </p:attrNameLst>
                                      </p:cBhvr>
                                      <p:tavLst>
                                        <p:tav tm="0">
                                          <p:val>
                                            <p:fltVal val="0"/>
                                          </p:val>
                                        </p:tav>
                                        <p:tav tm="100000">
                                          <p:val>
                                            <p:strVal val="#ppt_h"/>
                                          </p:val>
                                        </p:tav>
                                      </p:tavLst>
                                    </p:anim>
                                    <p:anim calcmode="lin" valueType="num">
                                      <p:cBhvr>
                                        <p:cTn id="30" dur="1000" fill="hold"/>
                                        <p:tgtEl>
                                          <p:spTgt spid="3482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48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nodeType="clickEffect">
                                  <p:stCondLst>
                                    <p:cond delay="0"/>
                                  </p:stCondLst>
                                  <p:childTnLst>
                                    <p:set>
                                      <p:cBhvr>
                                        <p:cTn id="35" dur="1" fill="hold">
                                          <p:stCondLst>
                                            <p:cond delay="0"/>
                                          </p:stCondLst>
                                        </p:cTn>
                                        <p:tgtEl>
                                          <p:spTgt spid="34822"/>
                                        </p:tgtEl>
                                        <p:attrNameLst>
                                          <p:attrName>style.visibility</p:attrName>
                                        </p:attrNameLst>
                                      </p:cBhvr>
                                      <p:to>
                                        <p:strVal val="visible"/>
                                      </p:to>
                                    </p:set>
                                    <p:anim calcmode="lin" valueType="num">
                                      <p:cBhvr>
                                        <p:cTn id="36" dur="1000" fill="hold"/>
                                        <p:tgtEl>
                                          <p:spTgt spid="34822"/>
                                        </p:tgtEl>
                                        <p:attrNameLst>
                                          <p:attrName>ppt_w</p:attrName>
                                        </p:attrNameLst>
                                      </p:cBhvr>
                                      <p:tavLst>
                                        <p:tav tm="0">
                                          <p:val>
                                            <p:fltVal val="0"/>
                                          </p:val>
                                        </p:tav>
                                        <p:tav tm="100000">
                                          <p:val>
                                            <p:strVal val="#ppt_w"/>
                                          </p:val>
                                        </p:tav>
                                      </p:tavLst>
                                    </p:anim>
                                    <p:anim calcmode="lin" valueType="num">
                                      <p:cBhvr>
                                        <p:cTn id="37" dur="1000" fill="hold"/>
                                        <p:tgtEl>
                                          <p:spTgt spid="34822"/>
                                        </p:tgtEl>
                                        <p:attrNameLst>
                                          <p:attrName>ppt_h</p:attrName>
                                        </p:attrNameLst>
                                      </p:cBhvr>
                                      <p:tavLst>
                                        <p:tav tm="0">
                                          <p:val>
                                            <p:fltVal val="0"/>
                                          </p:val>
                                        </p:tav>
                                        <p:tav tm="100000">
                                          <p:val>
                                            <p:strVal val="#ppt_h"/>
                                          </p:val>
                                        </p:tav>
                                      </p:tavLst>
                                    </p:anim>
                                    <p:anim calcmode="lin" valueType="num">
                                      <p:cBhvr>
                                        <p:cTn id="38" dur="1000" fill="hold"/>
                                        <p:tgtEl>
                                          <p:spTgt spid="3482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48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nodeType="clickEffect">
                                  <p:stCondLst>
                                    <p:cond delay="0"/>
                                  </p:stCondLst>
                                  <p:childTnLst>
                                    <p:set>
                                      <p:cBhvr>
                                        <p:cTn id="43" dur="1" fill="hold">
                                          <p:stCondLst>
                                            <p:cond delay="0"/>
                                          </p:stCondLst>
                                        </p:cTn>
                                        <p:tgtEl>
                                          <p:spTgt spid="34823"/>
                                        </p:tgtEl>
                                        <p:attrNameLst>
                                          <p:attrName>style.visibility</p:attrName>
                                        </p:attrNameLst>
                                      </p:cBhvr>
                                      <p:to>
                                        <p:strVal val="visible"/>
                                      </p:to>
                                    </p:set>
                                    <p:anim calcmode="lin" valueType="num">
                                      <p:cBhvr>
                                        <p:cTn id="44" dur="1000" fill="hold"/>
                                        <p:tgtEl>
                                          <p:spTgt spid="34823"/>
                                        </p:tgtEl>
                                        <p:attrNameLst>
                                          <p:attrName>ppt_w</p:attrName>
                                        </p:attrNameLst>
                                      </p:cBhvr>
                                      <p:tavLst>
                                        <p:tav tm="0">
                                          <p:val>
                                            <p:fltVal val="0"/>
                                          </p:val>
                                        </p:tav>
                                        <p:tav tm="100000">
                                          <p:val>
                                            <p:strVal val="#ppt_w"/>
                                          </p:val>
                                        </p:tav>
                                      </p:tavLst>
                                    </p:anim>
                                    <p:anim calcmode="lin" valueType="num">
                                      <p:cBhvr>
                                        <p:cTn id="45" dur="1000" fill="hold"/>
                                        <p:tgtEl>
                                          <p:spTgt spid="34823"/>
                                        </p:tgtEl>
                                        <p:attrNameLst>
                                          <p:attrName>ppt_h</p:attrName>
                                        </p:attrNameLst>
                                      </p:cBhvr>
                                      <p:tavLst>
                                        <p:tav tm="0">
                                          <p:val>
                                            <p:fltVal val="0"/>
                                          </p:val>
                                        </p:tav>
                                        <p:tav tm="100000">
                                          <p:val>
                                            <p:strVal val="#ppt_h"/>
                                          </p:val>
                                        </p:tav>
                                      </p:tavLst>
                                    </p:anim>
                                    <p:anim calcmode="lin" valueType="num">
                                      <p:cBhvr>
                                        <p:cTn id="46" dur="1000" fill="hold"/>
                                        <p:tgtEl>
                                          <p:spTgt spid="34823"/>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48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nodeType="clickEffect">
                                  <p:stCondLst>
                                    <p:cond delay="0"/>
                                  </p:stCondLst>
                                  <p:childTnLst>
                                    <p:set>
                                      <p:cBhvr>
                                        <p:cTn id="51" dur="1" fill="hold">
                                          <p:stCondLst>
                                            <p:cond delay="0"/>
                                          </p:stCondLst>
                                        </p:cTn>
                                        <p:tgtEl>
                                          <p:spTgt spid="34824"/>
                                        </p:tgtEl>
                                        <p:attrNameLst>
                                          <p:attrName>style.visibility</p:attrName>
                                        </p:attrNameLst>
                                      </p:cBhvr>
                                      <p:to>
                                        <p:strVal val="visible"/>
                                      </p:to>
                                    </p:set>
                                    <p:anim calcmode="lin" valueType="num">
                                      <p:cBhvr>
                                        <p:cTn id="52" dur="1000" fill="hold"/>
                                        <p:tgtEl>
                                          <p:spTgt spid="34824"/>
                                        </p:tgtEl>
                                        <p:attrNameLst>
                                          <p:attrName>ppt_w</p:attrName>
                                        </p:attrNameLst>
                                      </p:cBhvr>
                                      <p:tavLst>
                                        <p:tav tm="0">
                                          <p:val>
                                            <p:fltVal val="0"/>
                                          </p:val>
                                        </p:tav>
                                        <p:tav tm="100000">
                                          <p:val>
                                            <p:strVal val="#ppt_w"/>
                                          </p:val>
                                        </p:tav>
                                      </p:tavLst>
                                    </p:anim>
                                    <p:anim calcmode="lin" valueType="num">
                                      <p:cBhvr>
                                        <p:cTn id="53" dur="1000" fill="hold"/>
                                        <p:tgtEl>
                                          <p:spTgt spid="34824"/>
                                        </p:tgtEl>
                                        <p:attrNameLst>
                                          <p:attrName>ppt_h</p:attrName>
                                        </p:attrNameLst>
                                      </p:cBhvr>
                                      <p:tavLst>
                                        <p:tav tm="0">
                                          <p:val>
                                            <p:fltVal val="0"/>
                                          </p:val>
                                        </p:tav>
                                        <p:tav tm="100000">
                                          <p:val>
                                            <p:strVal val="#ppt_h"/>
                                          </p:val>
                                        </p:tav>
                                      </p:tavLst>
                                    </p:anim>
                                    <p:anim calcmode="lin" valueType="num">
                                      <p:cBhvr>
                                        <p:cTn id="54" dur="1000" fill="hold"/>
                                        <p:tgtEl>
                                          <p:spTgt spid="34824"/>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48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a:xfrm>
            <a:off x="467544" y="260648"/>
            <a:ext cx="8219256" cy="1156990"/>
          </a:xfrm>
          <a:solidFill>
            <a:schemeClr val="accent1">
              <a:lumMod val="20000"/>
              <a:lumOff val="80000"/>
            </a:schemeClr>
          </a:solidFill>
        </p:spPr>
        <p:txBody>
          <a:bodyPr>
            <a:noAutofit/>
          </a:bodyPr>
          <a:lstStyle/>
          <a:p>
            <a:r>
              <a:rPr lang="es-ES_tradnl" altLang="es-ES" sz="3600" b="1" dirty="0">
                <a:solidFill>
                  <a:srgbClr val="0033CC"/>
                </a:solidFill>
              </a:rPr>
              <a:t>NORMAS DE RESPETO EN EL TRANSPORTE PÚBLICO:</a:t>
            </a:r>
            <a:endParaRPr lang="es-ES" altLang="es-ES" sz="3600" b="1" dirty="0">
              <a:solidFill>
                <a:srgbClr val="0033CC"/>
              </a:solidFill>
            </a:endParaRPr>
          </a:p>
        </p:txBody>
      </p:sp>
      <p:sp>
        <p:nvSpPr>
          <p:cNvPr id="37891" name="Rectangle 3"/>
          <p:cNvSpPr>
            <a:spLocks noGrp="1" noChangeArrowheads="1"/>
          </p:cNvSpPr>
          <p:nvPr>
            <p:ph type="body" idx="1"/>
          </p:nvPr>
        </p:nvSpPr>
        <p:spPr>
          <a:xfrm>
            <a:off x="304800" y="1905000"/>
            <a:ext cx="8534400" cy="4648200"/>
          </a:xfrm>
        </p:spPr>
        <p:txBody>
          <a:bodyPr>
            <a:normAutofit/>
          </a:bodyPr>
          <a:lstStyle/>
          <a:p>
            <a:pPr algn="just">
              <a:lnSpc>
                <a:spcPct val="90000"/>
              </a:lnSpc>
            </a:pPr>
            <a:r>
              <a:rPr lang="es-ES_tradnl" altLang="es-ES" sz="4000" b="1" dirty="0" smtClean="0"/>
              <a:t>Para subir o bajar, esperar a que se pare del todo. </a:t>
            </a:r>
          </a:p>
          <a:p>
            <a:pPr algn="just">
              <a:lnSpc>
                <a:spcPct val="90000"/>
              </a:lnSpc>
            </a:pPr>
            <a:r>
              <a:rPr lang="es-ES_tradnl" altLang="es-ES" sz="4000" b="1" dirty="0" smtClean="0"/>
              <a:t>No impedir el paso a la gente por el pasillo. </a:t>
            </a:r>
          </a:p>
          <a:p>
            <a:pPr algn="just">
              <a:lnSpc>
                <a:spcPct val="90000"/>
              </a:lnSpc>
            </a:pPr>
            <a:r>
              <a:rPr lang="es-ES_tradnl" altLang="es-ES" sz="4000" b="1" dirty="0" smtClean="0"/>
              <a:t>No sacar la cabeza o brazos por la ventanilla. </a:t>
            </a:r>
          </a:p>
          <a:p>
            <a:pPr algn="just">
              <a:lnSpc>
                <a:spcPct val="90000"/>
              </a:lnSpc>
            </a:pPr>
            <a:r>
              <a:rPr lang="es-ES_tradnl" altLang="es-ES" sz="4000" b="1" dirty="0" smtClean="0"/>
              <a:t>No molestar al conductor </a:t>
            </a:r>
            <a:endParaRPr lang="es-ES" altLang="es-ES" sz="4000" b="1" dirty="0"/>
          </a:p>
        </p:txBody>
      </p:sp>
    </p:spTree>
    <p:extLst>
      <p:ext uri="{BB962C8B-B14F-4D97-AF65-F5344CB8AC3E}">
        <p14:creationId xmlns:p14="http://schemas.microsoft.com/office/powerpoint/2010/main" xmlns="" val="331199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wd">
                                    <p:tmPct val="100000"/>
                                  </p:iterate>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3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iterate type="lt">
                                    <p:tmPct val="100000"/>
                                  </p:iterate>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75"/>
                                        <p:tgtEl>
                                          <p:spTgt spid="37891">
                                            <p:txEl>
                                              <p:pRg st="0" end="0"/>
                                            </p:txEl>
                                          </p:spTgt>
                                        </p:tgtEl>
                                        <p:attrNameLst>
                                          <p:attrName>ppt_y</p:attrName>
                                        </p:attrNameLst>
                                      </p:cBhvr>
                                      <p:tavLst>
                                        <p:tav tm="0">
                                          <p:val>
                                            <p:strVal val="#ppt_y+#ppt_h*1.125000"/>
                                          </p:val>
                                        </p:tav>
                                        <p:tav tm="100000">
                                          <p:val>
                                            <p:strVal val="#ppt_y"/>
                                          </p:val>
                                        </p:tav>
                                      </p:tavLst>
                                    </p:anim>
                                    <p:animEffect transition="in" filter="wipe(up)">
                                      <p:cBhvr>
                                        <p:cTn id="13" dur="75"/>
                                        <p:tgtEl>
                                          <p:spTgt spid="378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iterate type="lt">
                                    <p:tmPct val="100000"/>
                                  </p:iterate>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75"/>
                                        <p:tgtEl>
                                          <p:spTgt spid="37891">
                                            <p:txEl>
                                              <p:pRg st="1" end="1"/>
                                            </p:txEl>
                                          </p:spTgt>
                                        </p:tgtEl>
                                        <p:attrNameLst>
                                          <p:attrName>ppt_y</p:attrName>
                                        </p:attrNameLst>
                                      </p:cBhvr>
                                      <p:tavLst>
                                        <p:tav tm="0">
                                          <p:val>
                                            <p:strVal val="#ppt_y+#ppt_h*1.125000"/>
                                          </p:val>
                                        </p:tav>
                                        <p:tav tm="100000">
                                          <p:val>
                                            <p:strVal val="#ppt_y"/>
                                          </p:val>
                                        </p:tav>
                                      </p:tavLst>
                                    </p:anim>
                                    <p:animEffect transition="in" filter="wipe(up)">
                                      <p:cBhvr>
                                        <p:cTn id="19" dur="75"/>
                                        <p:tgtEl>
                                          <p:spTgt spid="3789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iterate type="lt">
                                    <p:tmPct val="100000"/>
                                  </p:iterate>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75"/>
                                        <p:tgtEl>
                                          <p:spTgt spid="37891">
                                            <p:txEl>
                                              <p:pRg st="2" end="2"/>
                                            </p:txEl>
                                          </p:spTgt>
                                        </p:tgtEl>
                                        <p:attrNameLst>
                                          <p:attrName>ppt_y</p:attrName>
                                        </p:attrNameLst>
                                      </p:cBhvr>
                                      <p:tavLst>
                                        <p:tav tm="0">
                                          <p:val>
                                            <p:strVal val="#ppt_y+#ppt_h*1.125000"/>
                                          </p:val>
                                        </p:tav>
                                        <p:tav tm="100000">
                                          <p:val>
                                            <p:strVal val="#ppt_y"/>
                                          </p:val>
                                        </p:tav>
                                      </p:tavLst>
                                    </p:anim>
                                    <p:animEffect transition="in" filter="wipe(up)">
                                      <p:cBhvr>
                                        <p:cTn id="25" dur="75"/>
                                        <p:tgtEl>
                                          <p:spTgt spid="3789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iterate type="lt">
                                    <p:tmPct val="100000"/>
                                  </p:iterate>
                                  <p:childTnLst>
                                    <p:set>
                                      <p:cBhvr>
                                        <p:cTn id="29" dur="1" fill="hold">
                                          <p:stCondLst>
                                            <p:cond delay="0"/>
                                          </p:stCondLst>
                                        </p:cTn>
                                        <p:tgtEl>
                                          <p:spTgt spid="37891">
                                            <p:txEl>
                                              <p:pRg st="3" end="3"/>
                                            </p:txEl>
                                          </p:spTgt>
                                        </p:tgtEl>
                                        <p:attrNameLst>
                                          <p:attrName>style.visibility</p:attrName>
                                        </p:attrNameLst>
                                      </p:cBhvr>
                                      <p:to>
                                        <p:strVal val="visible"/>
                                      </p:to>
                                    </p:set>
                                    <p:anim calcmode="lin" valueType="num">
                                      <p:cBhvr additive="base">
                                        <p:cTn id="30" dur="75"/>
                                        <p:tgtEl>
                                          <p:spTgt spid="37891">
                                            <p:txEl>
                                              <p:pRg st="3" end="3"/>
                                            </p:txEl>
                                          </p:spTgt>
                                        </p:tgtEl>
                                        <p:attrNameLst>
                                          <p:attrName>ppt_y</p:attrName>
                                        </p:attrNameLst>
                                      </p:cBhvr>
                                      <p:tavLst>
                                        <p:tav tm="0">
                                          <p:val>
                                            <p:strVal val="#ppt_y+#ppt_h*1.125000"/>
                                          </p:val>
                                        </p:tav>
                                        <p:tav tm="100000">
                                          <p:val>
                                            <p:strVal val="#ppt_y"/>
                                          </p:val>
                                        </p:tav>
                                      </p:tavLst>
                                    </p:anim>
                                    <p:animEffect transition="in" filter="wipe(up)">
                                      <p:cBhvr>
                                        <p:cTn id="31" dur="75"/>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1" grpId="0" build="p" bldLvl="5"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789398" y="-485142"/>
            <a:ext cx="5600700" cy="896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27.- Pasatiempos.- </a:t>
            </a:r>
            <a:endParaRPr lang="es-ES" b="1" dirty="0">
              <a:solidFill>
                <a:srgbClr val="0033CC"/>
              </a:solidFill>
            </a:endParaRPr>
          </a:p>
        </p:txBody>
      </p:sp>
    </p:spTree>
    <p:extLst>
      <p:ext uri="{BB962C8B-B14F-4D97-AF65-F5344CB8AC3E}">
        <p14:creationId xmlns:p14="http://schemas.microsoft.com/office/powerpoint/2010/main" xmlns="" val="14515635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493595">
            <a:off x="4580443" y="2228248"/>
            <a:ext cx="4248472" cy="3341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1 Título"/>
          <p:cNvSpPr>
            <a:spLocks noGrp="1"/>
          </p:cNvSpPr>
          <p:nvPr>
            <p:ph type="title"/>
          </p:nvPr>
        </p:nvSpPr>
        <p:spPr>
          <a:xfrm>
            <a:off x="457200" y="274638"/>
            <a:ext cx="8229600" cy="850106"/>
          </a:xfrm>
          <a:solidFill>
            <a:schemeClr val="accent1">
              <a:lumMod val="40000"/>
              <a:lumOff val="60000"/>
            </a:schemeClr>
          </a:solidFill>
        </p:spPr>
        <p:txBody>
          <a:bodyPr>
            <a:normAutofit/>
          </a:bodyPr>
          <a:lstStyle/>
          <a:p>
            <a:r>
              <a:rPr lang="es-ES" b="1" dirty="0" smtClean="0">
                <a:solidFill>
                  <a:srgbClr val="0033CC"/>
                </a:solidFill>
              </a:rPr>
              <a:t>27.- Materiales ampliación.- </a:t>
            </a:r>
            <a:endParaRPr lang="es-ES" b="1" dirty="0">
              <a:solidFill>
                <a:srgbClr val="0033CC"/>
              </a:solidFil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556792"/>
            <a:ext cx="4176464" cy="4680520"/>
          </a:xfrm>
          <a:prstGeom prst="rect">
            <a:avLst/>
          </a:prstGeom>
        </p:spPr>
      </p:pic>
    </p:spTree>
    <p:extLst>
      <p:ext uri="{BB962C8B-B14F-4D97-AF65-F5344CB8AC3E}">
        <p14:creationId xmlns:p14="http://schemas.microsoft.com/office/powerpoint/2010/main" xmlns="" val="4118847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2034</TotalTime>
  <Words>2871</Words>
  <Application>Microsoft Office PowerPoint</Application>
  <PresentationFormat>Presentación en pantalla (4:3)</PresentationFormat>
  <Paragraphs>917</Paragraphs>
  <Slides>99</Slides>
  <Notes>26</Notes>
  <HiddenSlides>1</HiddenSlides>
  <MMClips>0</MMClips>
  <ScaleCrop>false</ScaleCrop>
  <HeadingPairs>
    <vt:vector size="4" baseType="variant">
      <vt:variant>
        <vt:lpstr>Tema</vt:lpstr>
      </vt:variant>
      <vt:variant>
        <vt:i4>1</vt:i4>
      </vt:variant>
      <vt:variant>
        <vt:lpstr>Títulos de diapositiva</vt:lpstr>
      </vt:variant>
      <vt:variant>
        <vt:i4>99</vt:i4>
      </vt:variant>
    </vt:vector>
  </HeadingPairs>
  <TitlesOfParts>
    <vt:vector size="100" baseType="lpstr">
      <vt:lpstr>Tema de Office</vt:lpstr>
      <vt:lpstr>ALFABETIZACIÓN A INMIGRANTES.-  ESPAÑOL L2 </vt:lpstr>
      <vt:lpstr>Diapositiva 2</vt:lpstr>
      <vt:lpstr>NECESIDADES DETECTADAS</vt:lpstr>
      <vt:lpstr>OTRAS NECESIDADES </vt:lpstr>
      <vt:lpstr>DIFICULTADES CON LAS QUE NOS HEMOS ENCONTRADO ( 1 )</vt:lpstr>
      <vt:lpstr>DIFICULTADES CON LAS QUE NOS HEMOS ENCONTRADO ( 2 )</vt:lpstr>
      <vt:lpstr>OBJETIVOS  CEPER CEHEL ( 1 )</vt:lpstr>
      <vt:lpstr>OBJETIVOS CEPER CEHEL ( 2 )</vt:lpstr>
      <vt:lpstr>OBJETIVOS C. DE ADULTOS ( 3 )</vt:lpstr>
      <vt:lpstr>NOS PREGUNTAMOS</vt:lpstr>
      <vt:lpstr>PRODUCTOS ESPERADOS ( 1 )</vt:lpstr>
      <vt:lpstr>PRODUCTOS ESPERADOS ( 2 )</vt:lpstr>
      <vt:lpstr>FASES SEGUIDAS ( 1 ) </vt:lpstr>
      <vt:lpstr>FASES SEGUIDAS ( 2 ) </vt:lpstr>
      <vt:lpstr>1. Cuestiones o reflexiones previas</vt:lpstr>
      <vt:lpstr>Diapositiva 16</vt:lpstr>
      <vt:lpstr>Diapositiva 17</vt:lpstr>
      <vt:lpstr>Diapositiva 18</vt:lpstr>
      <vt:lpstr>TIPO DE ALUMNADO</vt:lpstr>
      <vt:lpstr>DIRIGIDA A.- </vt:lpstr>
      <vt:lpstr>Diapositiva 21</vt:lpstr>
      <vt:lpstr>   1.- ¿Qué son?   ¿Qué te sugieren los dibujos?</vt:lpstr>
      <vt:lpstr>2.- ¿QUÉ CONOCES DE ESTOS TRANSPORTES?</vt:lpstr>
      <vt:lpstr>PRINCIPIANTES ABSOLUTOS</vt:lpstr>
      <vt:lpstr>01.- Presentación de un dibujo</vt:lpstr>
      <vt:lpstr>2.- ¿Cómo se llama esto?</vt:lpstr>
      <vt:lpstr>03.-  PRESENTACIÓN DE LA PALABRA GENERADORA PARA QUE LA LEAN  </vt:lpstr>
      <vt:lpstr>04.-  PRESENTACIÓN DE LA PALABRA Y LA DE SUS FAMILIAS SILÁBICAS.</vt:lpstr>
      <vt:lpstr>05- PRESENTACIÓN DE LAS FAMILIAS SILÁBICAS PARA FORMAR PALABRAS</vt:lpstr>
      <vt:lpstr>6.-LECTURA COLECTIVA DE LAS PALABRAS GENERADAS</vt:lpstr>
      <vt:lpstr>Diapositiva 31</vt:lpstr>
      <vt:lpstr>tomate</vt:lpstr>
      <vt:lpstr>mateo</vt:lpstr>
      <vt:lpstr>mama</vt:lpstr>
      <vt:lpstr>mata</vt:lpstr>
      <vt:lpstr>9.- PRESENTAC. DE PALABRAS</vt:lpstr>
      <vt:lpstr>10. - RODEA PALABRAS EN BASE A LAS SILABAS PROPUESTAS </vt:lpstr>
      <vt:lpstr>11.- Redondea las palabras repetidas</vt:lpstr>
      <vt:lpstr>12.- Clasifica.</vt:lpstr>
      <vt:lpstr>13.- COLOCA DEBAJO DE LA PALABRA QUE CORRESPONDA</vt:lpstr>
      <vt:lpstr>14.- Redondea las palabras que representa el dibujo y escríbelas.</vt:lpstr>
      <vt:lpstr>15.- Rodea en cada línea la palabra que oyes </vt:lpstr>
      <vt:lpstr>16.- Saca </vt:lpstr>
      <vt:lpstr>17.- Composición de palabras con nuevo fonema</vt:lpstr>
      <vt:lpstr>18.- COMPLETA LAS PALABRAS EN BASE A LAS SILABAS PROPUESTAS  </vt:lpstr>
      <vt:lpstr>19.- RELACIONA COLUMNAS</vt:lpstr>
      <vt:lpstr>20.- RELACIONAR LA PALABRA CON SU DIBUJO</vt:lpstr>
      <vt:lpstr>21.- DICTADO </vt:lpstr>
      <vt:lpstr>22.- LECTURA DE FRASES SENCILLAS</vt:lpstr>
      <vt:lpstr>23.- LECTURA Y ESCRITURA COMPRESINSIVA  </vt:lpstr>
      <vt:lpstr>24.- ESCRIBIR EL NOMBRE DEBAJO DEL DIBUJO.</vt:lpstr>
      <vt:lpstr> 25.- COPIA DE ESAS FRASES  </vt:lpstr>
      <vt:lpstr>26.- Actividades gramaticales I</vt:lpstr>
      <vt:lpstr>27.- Actividades gramaticales II</vt:lpstr>
      <vt:lpstr>28.- Actividades de semántica</vt:lpstr>
      <vt:lpstr>29.- CRUCIGRAMA . Busca las siguientes palabras</vt:lpstr>
      <vt:lpstr>OTRO TIPO DE FICHAS </vt:lpstr>
      <vt:lpstr>OTRO TIPO DE FICHAS</vt:lpstr>
      <vt:lpstr>COMPETENCIA ORAL MINIMA </vt:lpstr>
      <vt:lpstr>  Los conocimientos para desarrollar la unidad son: Conocimiento básico de la estructura de una oración para expresar oralmente frases, y dar pequeñas explicaciones sobre un hecho.   </vt:lpstr>
      <vt:lpstr>Diapositiva 61</vt:lpstr>
      <vt:lpstr>1.- Lee los diferentes medios de transporte. </vt:lpstr>
      <vt:lpstr>3.- RECONOCIMIENTO DE TARJETAS</vt:lpstr>
      <vt:lpstr>3.- Di su nombre ( nombrar tarjetas) y escribe </vt:lpstr>
      <vt:lpstr>4.- De los siguientes medios enumera los que van por tierra, mar o aire</vt:lpstr>
      <vt:lpstr>5.- Clasifica las siguientes palabras</vt:lpstr>
      <vt:lpstr>Diapositiva 67</vt:lpstr>
      <vt:lpstr>Diapositiva 68</vt:lpstr>
      <vt:lpstr>8.- Completa con las siguientes palabras</vt:lpstr>
      <vt:lpstr>Diapositiva 70</vt:lpstr>
      <vt:lpstr>10.- Localización de lugares</vt:lpstr>
      <vt:lpstr>11.- Nos fijamos en el callejero</vt:lpstr>
      <vt:lpstr>12.- Asocia imagen y palabra. </vt:lpstr>
      <vt:lpstr>15.- Une mediante flechas. Plural</vt:lpstr>
      <vt:lpstr>16.- Une con la palabra contraria</vt:lpstr>
      <vt:lpstr>17.- Formas silabas</vt:lpstr>
      <vt:lpstr>18.- Palabras en mayúsculas</vt:lpstr>
      <vt:lpstr>19.- Texto.- </vt:lpstr>
      <vt:lpstr>20.- Responde a las preguntas.- </vt:lpstr>
      <vt:lpstr>21.- Ideas varias </vt:lpstr>
      <vt:lpstr>22.- Lee, copia y dibuja </vt:lpstr>
      <vt:lpstr>23.- Ordenar palabras y frases </vt:lpstr>
      <vt:lpstr>24.- Carteles e indicadores  </vt:lpstr>
      <vt:lpstr>25.- Fíjate en el dibujo </vt:lpstr>
      <vt:lpstr>Otros diálogos </vt:lpstr>
      <vt:lpstr>25.- Estación tren / autobús …. </vt:lpstr>
      <vt:lpstr>26.- Estación tren / autobús …. </vt:lpstr>
      <vt:lpstr>Los medios de transporte</vt:lpstr>
      <vt:lpstr>TRANSPORTES TERRESTRES:</vt:lpstr>
      <vt:lpstr>TRANSPORTES MARÍTIMOS:</vt:lpstr>
      <vt:lpstr>TRANSPORTES AÉREOS:</vt:lpstr>
      <vt:lpstr>LOS TRANSPORTES PUEDEN SER:</vt:lpstr>
      <vt:lpstr>¿CUÁLES DE ESTOS TRANSPORTES SON PÚBLICOS?</vt:lpstr>
      <vt:lpstr>¿CUÁLES SON PRIVADOS?</vt:lpstr>
      <vt:lpstr>¿CÓMO SON ESTOS TRANSPORTES?</vt:lpstr>
      <vt:lpstr>SEÑALA LOS MEDIOS DE TRANSPORTE MARÍTIMOS</vt:lpstr>
      <vt:lpstr>NORMAS DE RESPETO EN EL TRANSPORTE PÚBLICO:</vt:lpstr>
      <vt:lpstr>27.- Pasatiempos.- </vt:lpstr>
      <vt:lpstr>27.- Materiales ampliación.-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ALFABETIZACIÓN ESPAÑOL L2</dc:title>
  <dc:creator>usuario</dc:creator>
  <cp:lastModifiedBy>usuario</cp:lastModifiedBy>
  <cp:revision>128</cp:revision>
  <dcterms:created xsi:type="dcterms:W3CDTF">2014-05-24T07:01:28Z</dcterms:created>
  <dcterms:modified xsi:type="dcterms:W3CDTF">2014-06-07T00:38:43Z</dcterms:modified>
</cp:coreProperties>
</file>