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0" r:id="rId1"/>
  </p:sldMasterIdLst>
  <p:notesMasterIdLst>
    <p:notesMasterId r:id="rId44"/>
  </p:notesMasterIdLst>
  <p:sldIdLst>
    <p:sldId id="256" r:id="rId2"/>
    <p:sldId id="301" r:id="rId3"/>
    <p:sldId id="257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91" r:id="rId27"/>
    <p:sldId id="293" r:id="rId28"/>
    <p:sldId id="295" r:id="rId29"/>
    <p:sldId id="294" r:id="rId30"/>
    <p:sldId id="309" r:id="rId31"/>
    <p:sldId id="297" r:id="rId32"/>
    <p:sldId id="304" r:id="rId33"/>
    <p:sldId id="303" r:id="rId34"/>
    <p:sldId id="305" r:id="rId35"/>
    <p:sldId id="306" r:id="rId36"/>
    <p:sldId id="307" r:id="rId37"/>
    <p:sldId id="308" r:id="rId38"/>
    <p:sldId id="310" r:id="rId39"/>
    <p:sldId id="300" r:id="rId40"/>
    <p:sldId id="311" r:id="rId41"/>
    <p:sldId id="312" r:id="rId42"/>
    <p:sldId id="313" r:id="rId43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00"/>
    <a:srgbClr val="FFFF99"/>
    <a:srgbClr val="9DC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-10364788"/>
            <a:ext cx="0" cy="2211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9375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5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1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5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21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2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7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2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31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56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0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4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1194DE-AD59-471B-8DBD-DDA15AA7F45A}" type="slidenum"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s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41F6E58-CBE7-457C-9E65-C88D18534B84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3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3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61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F766BB-E2E0-47FA-BF50-24DF9E119448}" type="slidenum"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s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1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97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94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14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496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576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4744700" y="-10364788"/>
            <a:ext cx="29489400" cy="221186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93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00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158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3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5A30B8D-8003-4F16-B50E-B2AA6D21C8F4}" type="slidenum">
              <a:rPr lang="es-ES" altLang="es-E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altLang="es-ES">
              <a:latin typeface="Times New Roman" panose="02020603050405020304" pitchFamily="18" charset="0"/>
              <a:cs typeface="Arial Unicode MS" pitchFamily="32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02CA939-7DB5-4F0A-9E86-4F761B4E20B2}" type="slidenum">
              <a:rPr lang="es-ES" altLang="es-ES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s-ES" altLang="es-E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9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5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23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52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2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744700" y="-10364788"/>
            <a:ext cx="29490988" cy="2212022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0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AAB2-9B01-4A9D-8291-59806235115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79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187907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29581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502615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61399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9469894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41101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87F-5D77-48F3-AB97-FF8A8174E8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382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FF9EE-0BED-47B0-87FA-009BD5BDEC0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69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A3E67-B57E-4E49-B668-2690DFB58D5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73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AA645-557A-447B-BB3A-38178C9361F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06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4A27E4-74FF-4D49-9C3B-D608EA83AC8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98750-0646-47A5-8856-81134BEF767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44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1CA53-AB76-493C-88A4-9B1FB106023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2845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4635-999D-4680-80AC-5CAD5A8948F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789F-9D71-490F-A706-6753D5B5033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66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13/05/13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6FAAF3-79BC-4E21-B37B-B8DF6490513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0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\\..\Downloads\Rec_4.1.MODELOS_DE_ENSENANZA.pp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afwa0po7s2j3mou/MODELO%20UDI.docx?dl=0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ipfedericogarcialorca.com/" TargetMode="External"/><Relationship Id="rId2" Type="http://schemas.openxmlformats.org/officeDocument/2006/relationships/hyperlink" Target="http://competenciasbasicascordoba.webnode.es/news/materiales-del-proyecto-combas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logsaverroes.juntadeandalucia.es/ceipandresderibera/ed-primaria-1o-ciclo/" TargetMode="External"/><Relationship Id="rId4" Type="http://schemas.openxmlformats.org/officeDocument/2006/relationships/hyperlink" Target="http://www.ceipfedericogarcialorca.com/documentacion/category/proyecto-comba-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ientacionandujar.es/2013/10/07/aprendizaje-cooperativo-en-educacion-primaria/#jp-carousel-24283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://www.orientacionandujar.es/2015/01/21/dinamicas-de-grupo-para-educacion-infantil-y-primar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opbox.com/s/9ywri3otm0yl64p/FICHA%20DE%20CONTROL%20DE%20PROYECTOS%20Y%20ROLES.docx?dl=0" TargetMode="External"/><Relationship Id="rId5" Type="http://schemas.openxmlformats.org/officeDocument/2006/relationships/hyperlink" Target="https://www.dropbox.com/s/mdko81xdw6j43bd/contrato%20grupo.docx?dl=0" TargetMode="External"/><Relationship Id="rId4" Type="http://schemas.openxmlformats.org/officeDocument/2006/relationships/hyperlink" Target="https://es.pinterest.com/explore/actividades-de-trabajo-en-equipo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pGY5uZob4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23850" y="981075"/>
            <a:ext cx="8496300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s-ES" altLang="es-ES" sz="5400" b="1" dirty="0">
                <a:solidFill>
                  <a:srgbClr val="00206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PROCESO DE ELABORACIÓN </a:t>
            </a:r>
          </a:p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r>
              <a:rPr lang="es-ES" altLang="es-ES" sz="5400" b="1" dirty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UNIDADES DIDÁCTICAS INTEGRADAS</a:t>
            </a:r>
          </a:p>
          <a:p>
            <a:pPr algn="ctr" eaLnBrk="1" hangingPunct="1">
              <a:spcBef>
                <a:spcPts val="2500"/>
              </a:spcBef>
              <a:buClrTx/>
              <a:buFontTx/>
              <a:buNone/>
            </a:pPr>
            <a:endParaRPr lang="es-ES" altLang="es-ES" sz="4000" b="1" dirty="0">
              <a:solidFill>
                <a:srgbClr val="FF99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39750" y="1052513"/>
            <a:ext cx="8208963" cy="741362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C00000"/>
                </a:solidFill>
                <a:cs typeface="Arial" panose="020B0604020202020204" pitchFamily="34" charset="0"/>
              </a:rPr>
              <a:t>Paso 1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. DEFINICIÓN DE LA ESTRUCTURA DE LA TAREA Y DEL DISEÑO DE ACTIVIDADES/EJERCICIOS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55650" y="2781300"/>
            <a:ext cx="80645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… es la clave del éxito de la tarea porque:</a:t>
            </a:r>
          </a:p>
          <a:p>
            <a:pPr eaLnBrk="1" hangingPunct="1">
              <a:buClrTx/>
              <a:buFontTx/>
              <a:buNone/>
            </a:pPr>
            <a:endParaRPr lang="es-ES" altLang="es-ES" sz="2000" b="1">
              <a:solidFill>
                <a:srgbClr val="32946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Favorece una adecuada selección de elementos curriculares sobre los que incidir.</a:t>
            </a:r>
          </a:p>
          <a:p>
            <a:pPr eaLnBrk="1" hangingPunct="1">
              <a:buClrTx/>
              <a:buFontTx/>
              <a:buNone/>
            </a:pPr>
            <a:endParaRPr lang="es-ES" altLang="es-ES" sz="2000" b="1">
              <a:solidFill>
                <a:srgbClr val="32946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Facilita la elaboración de una secuencia adecuada de actividades y ejercicios.</a:t>
            </a:r>
          </a:p>
          <a:p>
            <a:pPr eaLnBrk="1" hangingPunct="1">
              <a:buClrTx/>
              <a:buFontTx/>
              <a:buNone/>
            </a:pPr>
            <a:endParaRPr lang="es-ES" altLang="es-ES" sz="2000" b="1">
              <a:solidFill>
                <a:srgbClr val="32946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Acota el territorio de la evaluación y contextualiza el desarrollo de ésta.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82563" y="1833563"/>
            <a:ext cx="8783637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800" b="1">
                <a:solidFill>
                  <a:srgbClr val="80008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Una buena (s)elección del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2800" b="1">
                <a:solidFill>
                  <a:srgbClr val="80008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producto final...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39750" y="1052513"/>
            <a:ext cx="8208963" cy="741362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C00000"/>
                </a:solidFill>
                <a:cs typeface="Arial" panose="020B0604020202020204" pitchFamily="34" charset="0"/>
              </a:rPr>
              <a:t>Paso 1. 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DEFINICIÓN DE LA ESTRUCTURA DE LA TAREA Y DEL DISEÑO DE ACTIVIDADES/EJERCICIOS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755650" y="2781300"/>
            <a:ext cx="80645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Escribir una carta a D. Emilio Lledó para invitarle a la celebración de la Semana del Libro en nuestro centro. 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None/>
            </a:pPr>
            <a:endParaRPr lang="es-ES" altLang="es-ES" sz="2000" b="1">
              <a:solidFill>
                <a:srgbClr val="32946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Elaborar un cartel para anunciar el pasacalles de Carnaval del colegio.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None/>
            </a:pPr>
            <a:endParaRPr lang="es-ES" altLang="es-ES" sz="2000" b="1">
              <a:solidFill>
                <a:srgbClr val="32946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Char char=""/>
            </a:pPr>
            <a:r>
              <a:rPr lang="es-ES" altLang="es-ES" sz="2000" b="1">
                <a:solidFill>
                  <a:srgbClr val="32946A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Recoger y valorar datos estadísticos sobre el juego (puntos, recuperaciones, pérdidas de balón, etc.) para elegir al jugador/a más valioso/a de un partido de baloncesto.</a:t>
            </a:r>
          </a:p>
          <a:p>
            <a:pPr eaLnBrk="1" hangingPunct="1">
              <a:buClr>
                <a:srgbClr val="7030A0"/>
              </a:buClr>
              <a:buFont typeface="Wingdings" panose="05000000000000000000" pitchFamily="2" charset="2"/>
              <a:buNone/>
            </a:pPr>
            <a:endParaRPr lang="es-ES" altLang="es-ES" sz="2000" b="1">
              <a:solidFill>
                <a:srgbClr val="32946A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58813" y="2227263"/>
            <a:ext cx="81613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800" b="1">
                <a:solidFill>
                  <a:srgbClr val="80008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Algunos ejemplos de producto final...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2089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84213" y="1052513"/>
            <a:ext cx="8208962" cy="741362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C00000"/>
                </a:solidFill>
                <a:cs typeface="Arial" panose="020B0604020202020204" pitchFamily="34" charset="0"/>
              </a:rPr>
              <a:t>Paso 1. 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DEFINICIÓN DE LA ESTRUCTURA DE LA TAREA Y DEL DISEÑO DE ACTIVIDADES/EJERCICIOS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2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Calibri" panose="020F0502020204030204" pitchFamily="34" charset="0"/>
                <a:cs typeface="Arial Unicode MS" pitchFamily="32" charset="0"/>
              </a:rPr>
              <a:t>13/05/13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pSp>
        <p:nvGrpSpPr>
          <p:cNvPr id="36868" name="Group 3"/>
          <p:cNvGrpSpPr>
            <a:grpSpLocks/>
          </p:cNvGrpSpPr>
          <p:nvPr/>
        </p:nvGrpSpPr>
        <p:grpSpPr bwMode="auto">
          <a:xfrm>
            <a:off x="163513" y="1203325"/>
            <a:ext cx="8945562" cy="5681663"/>
            <a:chOff x="0" y="659"/>
            <a:chExt cx="5759" cy="3660"/>
          </a:xfrm>
        </p:grpSpPr>
        <p:pic>
          <p:nvPicPr>
            <p:cNvPr id="3687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59"/>
              <a:ext cx="5759" cy="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0" y="659"/>
              <a:ext cx="5759" cy="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397669" y="263526"/>
            <a:ext cx="8477250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013"/>
              </a:spcBef>
              <a:buClrTx/>
              <a:buFontTx/>
              <a:buNone/>
            </a:pPr>
            <a:r>
              <a:rPr lang="es-ES" altLang="es-ES" b="1" dirty="0">
                <a:solidFill>
                  <a:srgbClr val="C00000"/>
                </a:solidFill>
                <a:cs typeface="Arial" panose="020B0604020202020204" pitchFamily="34" charset="0"/>
              </a:rPr>
              <a:t>Paso 1. </a:t>
            </a:r>
            <a:r>
              <a:rPr lang="es-ES" altLang="es-ES" sz="1800" b="1" dirty="0">
                <a:solidFill>
                  <a:srgbClr val="000099"/>
                </a:solidFill>
                <a:cs typeface="Arial" panose="020B0604020202020204" pitchFamily="34" charset="0"/>
              </a:rPr>
              <a:t>DEFINICIÓN DE LA ESTRUCTURA DE LA TAREA Y DEL DISEÑO DE  ACTIVIDADES/EJERCICIOS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6462713"/>
            <a:ext cx="9144000" cy="395287"/>
          </a:xfrm>
          <a:prstGeom prst="rect">
            <a:avLst/>
          </a:prstGeom>
          <a:noFill/>
          <a:ln w="28440">
            <a:solidFill>
              <a:srgbClr val="009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pSp>
        <p:nvGrpSpPr>
          <p:cNvPr id="38915" name="Group 2"/>
          <p:cNvGrpSpPr>
            <a:grpSpLocks/>
          </p:cNvGrpSpPr>
          <p:nvPr/>
        </p:nvGrpSpPr>
        <p:grpSpPr bwMode="auto">
          <a:xfrm>
            <a:off x="0" y="1989138"/>
            <a:ext cx="8845550" cy="4524375"/>
            <a:chOff x="0" y="1253"/>
            <a:chExt cx="5572" cy="2850"/>
          </a:xfrm>
        </p:grpSpPr>
        <p:pic>
          <p:nvPicPr>
            <p:cNvPr id="389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5572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8919" name="Text Box 4"/>
            <p:cNvSpPr txBox="1">
              <a:spLocks noChangeArrowheads="1"/>
            </p:cNvSpPr>
            <p:nvPr/>
          </p:nvSpPr>
          <p:spPr bwMode="auto">
            <a:xfrm>
              <a:off x="0" y="1253"/>
              <a:ext cx="5572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323850" y="981075"/>
            <a:ext cx="8477250" cy="14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endParaRPr lang="es-ES" altLang="es-ES" sz="2000" b="1" dirty="0">
              <a:solidFill>
                <a:srgbClr val="000099"/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800080"/>
                </a:solidFill>
                <a:latin typeface="+mn-lt"/>
                <a:cs typeface="Arial" panose="020B0604020202020204" pitchFamily="34" charset="0"/>
              </a:rPr>
              <a:t>SELECCIÓN DE TAREAS CON PRODUCTOS FINALES </a:t>
            </a:r>
          </a:p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800080"/>
                </a:solidFill>
                <a:latin typeface="+mn-lt"/>
                <a:cs typeface="Arial" panose="020B0604020202020204" pitchFamily="34" charset="0"/>
              </a:rPr>
              <a:t>DE VALOR Y QUE SUPONGAN LA PARTICIPACIÓN EN </a:t>
            </a:r>
          </a:p>
          <a:p>
            <a:pPr algn="ctr" eaLnBrk="1" hangingPunct="1">
              <a:lnSpc>
                <a:spcPct val="55000"/>
              </a:lnSpc>
              <a:spcBef>
                <a:spcPts val="1013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800080"/>
                </a:solidFill>
                <a:latin typeface="+mn-lt"/>
                <a:cs typeface="Arial" panose="020B0604020202020204" pitchFamily="34" charset="0"/>
              </a:rPr>
              <a:t>PRACTICAS SOCIALES RELEVANTES</a:t>
            </a:r>
            <a:r>
              <a:rPr lang="es-ES" altLang="es-ES" sz="1800" dirty="0">
                <a:solidFill>
                  <a:srgbClr val="80008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55000"/>
              </a:lnSpc>
              <a:spcBef>
                <a:spcPts val="1013"/>
              </a:spcBef>
              <a:buClrTx/>
              <a:buFontTx/>
              <a:buNone/>
            </a:pPr>
            <a:endParaRPr lang="es-ES" altLang="es-ES" sz="1800" b="1" dirty="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"/>
          <p:cNvGrpSpPr>
            <a:grpSpLocks/>
          </p:cNvGrpSpPr>
          <p:nvPr/>
        </p:nvGrpSpPr>
        <p:grpSpPr bwMode="auto">
          <a:xfrm>
            <a:off x="539750" y="2205038"/>
            <a:ext cx="8229600" cy="4246562"/>
            <a:chOff x="340" y="1389"/>
            <a:chExt cx="5184" cy="2675"/>
          </a:xfrm>
        </p:grpSpPr>
        <p:pic>
          <p:nvPicPr>
            <p:cNvPr id="409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5184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0967" name="Text Box 3"/>
            <p:cNvSpPr txBox="1">
              <a:spLocks noChangeArrowheads="1"/>
            </p:cNvSpPr>
            <p:nvPr/>
          </p:nvSpPr>
          <p:spPr bwMode="auto">
            <a:xfrm>
              <a:off x="340" y="1389"/>
              <a:ext cx="5184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23850" y="981075"/>
            <a:ext cx="8477250" cy="14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endParaRPr lang="es-ES" altLang="es-ES" sz="2000" b="1" dirty="0">
              <a:solidFill>
                <a:srgbClr val="000099"/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800080"/>
                </a:solidFill>
                <a:latin typeface="+mj-lt"/>
                <a:cs typeface="Arial" panose="020B0604020202020204" pitchFamily="34" charset="0"/>
              </a:rPr>
              <a:t>SELECCIÓN DE TAREAS CON PRODUCTOS FINALES </a:t>
            </a:r>
          </a:p>
          <a:p>
            <a:pPr algn="ctr" eaLnBrk="1" hangingPunct="1">
              <a:lnSpc>
                <a:spcPct val="55000"/>
              </a:lnSpc>
              <a:spcBef>
                <a:spcPts val="1125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800080"/>
                </a:solidFill>
                <a:latin typeface="+mj-lt"/>
                <a:cs typeface="Arial" panose="020B0604020202020204" pitchFamily="34" charset="0"/>
              </a:rPr>
              <a:t>DE VALOR Y QUE SUPONGAN LA PARTICIPACIÓN EN </a:t>
            </a:r>
          </a:p>
          <a:p>
            <a:pPr algn="ctr" eaLnBrk="1" hangingPunct="1">
              <a:lnSpc>
                <a:spcPct val="55000"/>
              </a:lnSpc>
              <a:spcBef>
                <a:spcPts val="1013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800080"/>
                </a:solidFill>
                <a:latin typeface="+mj-lt"/>
                <a:cs typeface="Arial" panose="020B0604020202020204" pitchFamily="34" charset="0"/>
              </a:rPr>
              <a:t>PRACTICAS SOCIALES RELEVANTES</a:t>
            </a:r>
            <a:r>
              <a:rPr lang="es-ES" altLang="es-ES" sz="1800" dirty="0">
                <a:solidFill>
                  <a:srgbClr val="80008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55000"/>
              </a:lnSpc>
              <a:spcBef>
                <a:spcPts val="1013"/>
              </a:spcBef>
              <a:buClrTx/>
              <a:buFontTx/>
              <a:buNone/>
            </a:pPr>
            <a:endParaRPr lang="es-ES" altLang="es-ES" sz="1800" b="1" dirty="0">
              <a:solidFill>
                <a:srgbClr val="80008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31733" y="341312"/>
            <a:ext cx="8208962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s-ES" altLang="es-ES" b="1" dirty="0">
                <a:solidFill>
                  <a:srgbClr val="002060"/>
                </a:solidFill>
                <a:cs typeface="Arial" panose="020B0604020202020204" pitchFamily="34" charset="0"/>
              </a:rPr>
              <a:t>Paso 2</a:t>
            </a:r>
            <a:r>
              <a:rPr lang="es-ES" altLang="es-ES" sz="1400" b="1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Seleccionar Competencias Básicas y objetivos didácticos</a:t>
            </a:r>
            <a:endParaRPr lang="es-ES" altLang="es-ES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La integración de cada uno de los </a:t>
            </a:r>
            <a:r>
              <a:rPr lang="es-ES" alt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elementos del diseño curricular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, a través de una </a:t>
            </a:r>
            <a:r>
              <a:rPr lang="es-ES" altLang="es-ES" sz="1800" u="sng" dirty="0">
                <a:solidFill>
                  <a:srgbClr val="000000"/>
                </a:solidFill>
                <a:cs typeface="Arial" panose="020B0604020202020204" pitchFamily="34" charset="0"/>
              </a:rPr>
              <a:t>definición relacional</a:t>
            </a:r>
            <a:r>
              <a:rPr lang="es-ES" alt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de cada una de las competencias básicas. </a:t>
            </a:r>
            <a:r>
              <a:rPr lang="es-ES" altLang="es-ES" sz="3200" dirty="0">
                <a:solidFill>
                  <a:srgbClr val="000000"/>
                </a:solidFill>
                <a:cs typeface="Arial" panose="020B0604020202020204" pitchFamily="34" charset="0"/>
              </a:rPr>
              <a:t>Concreción curricular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4" y="2214661"/>
            <a:ext cx="85693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5625169" y="2749550"/>
            <a:ext cx="3276600" cy="388937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530225" y="548680"/>
            <a:ext cx="8229600" cy="1143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</a:pPr>
            <a:endParaRPr lang="es-ES" altLang="es-ES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</a:pPr>
            <a:r>
              <a:rPr lang="es-ES" altLang="es-ES" b="1" dirty="0">
                <a:solidFill>
                  <a:srgbClr val="002060"/>
                </a:solidFill>
                <a:cs typeface="Arial" panose="020B0604020202020204" pitchFamily="34" charset="0"/>
              </a:rPr>
              <a:t>Paso 2</a:t>
            </a:r>
            <a:r>
              <a:rPr lang="es-ES" altLang="es-ES" sz="1600" b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s-ES" altLang="es-ES" sz="2000" b="1" dirty="0">
                <a:solidFill>
                  <a:srgbClr val="000000"/>
                </a:solidFill>
                <a:cs typeface="Arial" panose="020B0604020202020204" pitchFamily="34" charset="0"/>
              </a:rPr>
              <a:t>Seleccionar Competencias Básicas y objetivos didácticos</a:t>
            </a:r>
            <a:endParaRPr lang="es-ES" altLang="es-E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PERFILES COMPETENCIALES SEGÚN LOS RRDD DE ENSEÑANZAS MÍNIMAS: </a:t>
            </a:r>
            <a:r>
              <a:rPr lang="es-ES" altLang="es-E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PERFIL DEL ÁREA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864235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92375"/>
            <a:ext cx="82089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-108520" y="404664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</a:pPr>
            <a:r>
              <a:rPr lang="es-ES" altLang="es-ES" b="1" dirty="0">
                <a:solidFill>
                  <a:srgbClr val="002060"/>
                </a:solidFill>
                <a:cs typeface="Arial" panose="020B0604020202020204" pitchFamily="34" charset="0"/>
              </a:rPr>
              <a:t>Paso 2</a:t>
            </a:r>
            <a:r>
              <a:rPr lang="es-ES" altLang="es-ES" sz="1600" b="1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es-ES" altLang="es-ES" sz="2000" b="1" dirty="0">
                <a:solidFill>
                  <a:srgbClr val="000000"/>
                </a:solidFill>
                <a:cs typeface="Arial" panose="020B0604020202020204" pitchFamily="34" charset="0"/>
              </a:rPr>
              <a:t>Seleccionar Competencias Básicas y objetivos didácticos</a:t>
            </a:r>
            <a:endParaRPr lang="es-ES" altLang="es-E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20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sz="2000" b="1" dirty="0">
                <a:solidFill>
                  <a:srgbClr val="000000"/>
                </a:solidFill>
              </a:rPr>
              <a:t>PERFILES COMPETENCIALES SEGÚN LOS RRDD DE ENSEÑANZAS MÍNIMAS: </a:t>
            </a:r>
            <a:br>
              <a:rPr lang="es-ES" altLang="es-ES" sz="2000" b="1" dirty="0">
                <a:solidFill>
                  <a:srgbClr val="000000"/>
                </a:solidFill>
              </a:rPr>
            </a:br>
            <a:r>
              <a:rPr lang="es-ES" altLang="es-ES" sz="2000" b="1" dirty="0">
                <a:solidFill>
                  <a:srgbClr val="FF0000"/>
                </a:solidFill>
              </a:rPr>
              <a:t>PERFIL DE LA COMPETENCIA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827088" y="1196975"/>
            <a:ext cx="8064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008000"/>
                </a:solidFill>
                <a:cs typeface="Arial" panose="020B0604020202020204" pitchFamily="34" charset="0"/>
              </a:rPr>
              <a:t>Paso 3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. TRANSPOSICIÓN DIDÁCTICA. SELECCIÓN DE METODOLOGÍAS, ESCENARIOS DIDÁCTICOS Y TEMPORALIZACIÓN.</a:t>
            </a: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755650" y="2133600"/>
            <a:ext cx="8139113" cy="3835400"/>
            <a:chOff x="476" y="1344"/>
            <a:chExt cx="5127" cy="2416"/>
          </a:xfrm>
        </p:grpSpPr>
        <p:pic>
          <p:nvPicPr>
            <p:cNvPr id="4915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344"/>
              <a:ext cx="5127" cy="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476" y="1344"/>
              <a:ext cx="5127" cy="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650" t="30390" r="20863" b="14983"/>
          <a:stretch/>
        </p:blipFill>
        <p:spPr>
          <a:xfrm>
            <a:off x="1043608" y="2708920"/>
            <a:ext cx="7056784" cy="377006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105273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El primer paso a nivel de centro o claustro sería el de establecer la ponderación de los indicadores de las diferentes áreas y ciclos</a:t>
            </a:r>
          </a:p>
        </p:txBody>
      </p:sp>
    </p:spTree>
    <p:extLst>
      <p:ext uri="{BB962C8B-B14F-4D97-AF65-F5344CB8AC3E}">
        <p14:creationId xmlns:p14="http://schemas.microsoft.com/office/powerpoint/2010/main" val="1940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827088" y="908050"/>
            <a:ext cx="8064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008000"/>
                </a:solidFill>
                <a:cs typeface="Arial" panose="020B0604020202020204" pitchFamily="34" charset="0"/>
              </a:rPr>
              <a:t>Paso 3.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 TRANSPOSICIÓN DIDÁCTICA. SELECCIÓN DE METODOLOGÍAS, ESCENARIOS DIDÁCTICOS Y TEMPORALIZACIÓN.</a:t>
            </a: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457200" y="1951038"/>
          <a:ext cx="4040188" cy="4375150"/>
        </p:xfrm>
        <a:graphic>
          <a:graphicData uri="http://schemas.openxmlformats.org/drawingml/2006/table">
            <a:tbl>
              <a:tblPr/>
              <a:tblGrid>
                <a:gridCol w="185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28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6608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PROCESOS COGNITIVOS</a:t>
                      </a:r>
                    </a:p>
                  </a:txBody>
                  <a:tcPr marL="65520" marR="655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4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Según la Taxonomía de Bloom</a:t>
                      </a: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 </a:t>
                      </a: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(1956)</a:t>
                      </a:r>
                    </a:p>
                  </a:txBody>
                  <a:tcPr marL="65520" marR="655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F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Según Pisa</a:t>
                      </a:r>
                    </a:p>
                  </a:txBody>
                  <a:tcPr marL="65520" marR="655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7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Memoria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Comprensión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Aplicación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Análisis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Síntesis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Evaluación</a:t>
                      </a: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 </a:t>
                      </a:r>
                    </a:p>
                  </a:txBody>
                  <a:tcPr marL="65520" marR="655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Matemáticas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Reproducción.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Conexión.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Reflexión.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Calibri" pitchFamily="32" charset="0"/>
                        <a:cs typeface="Calibri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Comprensión lectora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Extracción de información.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Comprensión general.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Interpretación.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Reflexión  y valoración.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Calibri" pitchFamily="32" charset="0"/>
                        <a:cs typeface="Calibri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Científica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Describir, explicar y predecir.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Entender la investigación científica.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Calibri" pitchFamily="32" charset="0"/>
                        <a:buChar char="-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Interpretar las pruebas y conclusiones científicas. </a:t>
                      </a:r>
                    </a:p>
                  </a:txBody>
                  <a:tcPr marL="65520" marR="655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1209" name="AutoShape 8"/>
          <p:cNvSpPr>
            <a:spLocks noChangeArrowheads="1"/>
          </p:cNvSpPr>
          <p:nvPr/>
        </p:nvSpPr>
        <p:spPr bwMode="auto">
          <a:xfrm rot="840000">
            <a:off x="3348038" y="1763713"/>
            <a:ext cx="1851025" cy="627062"/>
          </a:xfrm>
          <a:prstGeom prst="curvedDownArrow">
            <a:avLst>
              <a:gd name="adj1" fmla="val 24995"/>
              <a:gd name="adj2" fmla="val 50005"/>
              <a:gd name="adj3" fmla="val 25000"/>
            </a:avLst>
          </a:prstGeom>
          <a:solidFill>
            <a:srgbClr val="00CC99"/>
          </a:soli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43017" name="Group 9"/>
          <p:cNvGraphicFramePr>
            <a:graphicFrameLocks noGrp="1"/>
          </p:cNvGraphicFramePr>
          <p:nvPr/>
        </p:nvGraphicFramePr>
        <p:xfrm>
          <a:off x="4787900" y="2627313"/>
          <a:ext cx="4040188" cy="4041775"/>
        </p:xfrm>
        <a:graphic>
          <a:graphicData uri="http://schemas.openxmlformats.org/drawingml/2006/table">
            <a:tbl>
              <a:tblPr/>
              <a:tblGrid>
                <a:gridCol w="404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5253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Modos de pensar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(Proyecto COMBAS)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9240">
                <a:tc>
                  <a:txBody>
                    <a:bodyPr/>
                    <a:lstStyle/>
                    <a:p>
                      <a:pPr marL="341313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reflexivo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analítico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lógico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crítico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sistémico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analógico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creativo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deliberativo</a:t>
                      </a:r>
                    </a:p>
                    <a:p>
                      <a:pPr marL="341313" marR="0" lvl="0" indent="-341313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Char char="•"/>
                        <a:tabLst>
                          <a:tab pos="341313" algn="l"/>
                          <a:tab pos="788988" algn="l"/>
                          <a:tab pos="1238250" algn="l"/>
                          <a:tab pos="1687513" algn="l"/>
                          <a:tab pos="2136775" algn="l"/>
                          <a:tab pos="2586038" algn="l"/>
                          <a:tab pos="3035300" algn="l"/>
                          <a:tab pos="3484563" algn="l"/>
                          <a:tab pos="3933825" algn="l"/>
                          <a:tab pos="4383088" algn="l"/>
                          <a:tab pos="4832350" algn="l"/>
                          <a:tab pos="5281613" algn="l"/>
                          <a:tab pos="5730875" algn="l"/>
                          <a:tab pos="6180138" algn="l"/>
                          <a:tab pos="6629400" algn="l"/>
                          <a:tab pos="7078663" algn="l"/>
                          <a:tab pos="7527925" algn="l"/>
                          <a:tab pos="7977188" algn="l"/>
                          <a:tab pos="8426450" algn="l"/>
                          <a:tab pos="8875713" algn="l"/>
                          <a:tab pos="9324975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Pensamiento práctico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3143250" y="1357313"/>
            <a:ext cx="2328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3348038" y="2273300"/>
          <a:ext cx="2090737" cy="4324351"/>
        </p:xfrm>
        <a:graphic>
          <a:graphicData uri="http://schemas.openxmlformats.org/drawingml/2006/table">
            <a:tbl>
              <a:tblPr/>
              <a:tblGrid>
                <a:gridCol w="2090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Características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Personalización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Encuadre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Orden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Cuestionamiento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Comparación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Relación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Decisión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Actuación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Inventiva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4045" name="Group 13"/>
          <p:cNvGraphicFramePr>
            <a:graphicFrameLocks noGrp="1"/>
          </p:cNvGraphicFramePr>
          <p:nvPr/>
        </p:nvGraphicFramePr>
        <p:xfrm>
          <a:off x="6372225" y="2346325"/>
          <a:ext cx="2593975" cy="4324354"/>
        </p:xfrm>
        <a:graphic>
          <a:graphicData uri="http://schemas.openxmlformats.org/drawingml/2006/table">
            <a:tbl>
              <a:tblPr/>
              <a:tblGrid>
                <a:gridCol w="2593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Expresiones culturales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Ideas/ Concepciones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Datos/ Hechos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Normas/Reglas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Criterios/ Razones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Metáforas/ Modelos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Modelos/ Teorías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Criterios/Normas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Técnicas/ Programas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Ideas nuevas/ Diseño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4056" name="Group 24"/>
          <p:cNvGraphicFramePr>
            <a:graphicFrameLocks noGrp="1"/>
          </p:cNvGraphicFramePr>
          <p:nvPr/>
        </p:nvGraphicFramePr>
        <p:xfrm>
          <a:off x="250825" y="2057400"/>
          <a:ext cx="2017713" cy="4684713"/>
        </p:xfrm>
        <a:graphic>
          <a:graphicData uri="http://schemas.openxmlformats.org/drawingml/2006/table">
            <a:tbl>
              <a:tblPr/>
              <a:tblGrid>
                <a:gridCol w="20177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001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Modelos de pensamiento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Reflexivo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Analítico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Lógico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Crítico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Analógico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Sistémico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85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Deliberativo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Práctico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67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Creativo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4067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916222"/>
              </p:ext>
            </p:extLst>
          </p:nvPr>
        </p:nvGraphicFramePr>
        <p:xfrm>
          <a:off x="235219" y="705661"/>
          <a:ext cx="8677275" cy="932625"/>
        </p:xfrm>
        <a:graphic>
          <a:graphicData uri="http://schemas.openxmlformats.org/drawingml/2006/table">
            <a:tbl>
              <a:tblPr/>
              <a:tblGrid>
                <a:gridCol w="8677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lang="es-ES" sz="2400" b="1" dirty="0">
                          <a:solidFill>
                            <a:srgbClr val="008000"/>
                          </a:solidFill>
                          <a:cs typeface="Arial" panose="020B0604020202020204" pitchFamily="34" charset="0"/>
                        </a:rPr>
                        <a:t>Paso 3.</a:t>
                      </a:r>
                      <a:r>
                        <a:rPr lang="es-ES" sz="24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TRANSPOSICIÓN DIDÁCTICA. </a:t>
                      </a:r>
                      <a:r>
                        <a:rPr lang="es-ES" sz="2000" b="1" u="sng" dirty="0">
                          <a:solidFill>
                            <a:srgbClr val="C00000"/>
                          </a:solidFill>
                          <a:cs typeface="Arial" panose="020B0604020202020204" pitchFamily="34" charset="0"/>
                        </a:rPr>
                        <a:t>Procesos</a:t>
                      </a:r>
                      <a:r>
                        <a:rPr lang="es-ES" sz="2000" b="1" u="sng" baseline="0" dirty="0">
                          <a:solidFill>
                            <a:srgbClr val="C00000"/>
                          </a:solidFill>
                          <a:cs typeface="Arial" panose="020B0604020202020204" pitchFamily="34" charset="0"/>
                        </a:rPr>
                        <a:t> cognitivos</a:t>
                      </a:r>
                      <a:r>
                        <a:rPr lang="es-ES" sz="1800" b="1" baseline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: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5323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Forma de dirigir conscientemente el flujo de ideas.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53232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Dado que  las CCBB  integran contenidos y procesos cognitivos, son fundamentales.</a:t>
                      </a:r>
                    </a:p>
                  </a:txBody>
                  <a:tcPr marL="68760" marR="68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286" name="AutoShape 37"/>
          <p:cNvSpPr>
            <a:spLocks noChangeArrowheads="1"/>
          </p:cNvSpPr>
          <p:nvPr/>
        </p:nvSpPr>
        <p:spPr bwMode="auto">
          <a:xfrm>
            <a:off x="5508625" y="3570288"/>
            <a:ext cx="792163" cy="484187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CC99"/>
          </a:soli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53287" name="AutoShape 38"/>
          <p:cNvSpPr>
            <a:spLocks noChangeArrowheads="1"/>
          </p:cNvSpPr>
          <p:nvPr/>
        </p:nvSpPr>
        <p:spPr bwMode="auto">
          <a:xfrm>
            <a:off x="2339975" y="3641725"/>
            <a:ext cx="977900" cy="485775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00CC99"/>
          </a:soli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646906" y="804863"/>
            <a:ext cx="8064500" cy="741363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008000"/>
                </a:solidFill>
                <a:cs typeface="Arial" panose="020B0604020202020204" pitchFamily="34" charset="0"/>
              </a:rPr>
              <a:t>Paso 3.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 TRANSPOSICIÓN DIDÁCTICA. SELECCIÓN DE METODOLOGÍAS, ESCENARIOS DIDÁCTICOS Y TEMPORALIZACIÓN.</a:t>
            </a: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11188" y="1989138"/>
            <a:ext cx="80851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00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MODELO DE ENSEÑANZA</a:t>
            </a:r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539750" y="2565400"/>
            <a:ext cx="8281988" cy="1152525"/>
          </a:xfrm>
          <a:prstGeom prst="rect">
            <a:avLst/>
          </a:prstGeom>
          <a:solidFill>
            <a:srgbClr val="3333CC"/>
          </a:solidFill>
          <a:ln w="25560">
            <a:solidFill>
              <a:srgbClr val="00956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000" b="1">
                <a:solidFill>
                  <a:srgbClr val="FFFFFF"/>
                </a:solidFill>
                <a:latin typeface="Calibri" panose="020F0502020204030204" pitchFamily="34" charset="0"/>
              </a:rPr>
              <a:t>Plan estructurado que puede usarse para configurar un </a:t>
            </a:r>
            <a:r>
              <a:rPr lang="es-ES" altLang="es-ES" sz="2000" b="1" i="1">
                <a:solidFill>
                  <a:srgbClr val="FFFFFF"/>
                </a:solidFill>
                <a:latin typeface="Calibri" panose="020F0502020204030204" pitchFamily="34" charset="0"/>
              </a:rPr>
              <a:t>curriculum</a:t>
            </a:r>
            <a:r>
              <a:rPr lang="es-ES" altLang="es-ES" sz="2000" b="1">
                <a:solidFill>
                  <a:srgbClr val="FFFFFF"/>
                </a:solidFill>
                <a:latin typeface="Calibri" panose="020F0502020204030204" pitchFamily="34" charset="0"/>
              </a:rPr>
              <a:t>, para diseñar materiales de enseñanza y para orientar la enseñanza en las aulas.</a:t>
            </a: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395288" y="3716338"/>
            <a:ext cx="85677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271463" indent="-27146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350"/>
              </a:spcBef>
              <a:buFont typeface="Wingdings" panose="05000000000000000000" pitchFamily="2" charset="2"/>
              <a:buChar char=""/>
            </a:pP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Los </a:t>
            </a:r>
            <a:r>
              <a:rPr lang="es-ES" altLang="es-ES" sz="1400" u="sng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modelos de enseñanza</a:t>
            </a: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son </a:t>
            </a:r>
            <a:r>
              <a:rPr lang="es-ES" altLang="es-ES" sz="1400" u="sng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modelos de aprendizaje</a:t>
            </a: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 Cuando ayudamos a los estudiantes a obtener información, ideas, habilidades, valores, modos de pensar y medios para expresarse, también les estamos </a:t>
            </a:r>
            <a:r>
              <a:rPr lang="es-ES" altLang="es-ES" sz="1400" u="sng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enseñando a aprender</a:t>
            </a: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350"/>
              </a:spcBef>
              <a:buClrTx/>
              <a:buFontTx/>
              <a:buNone/>
            </a:pPr>
            <a:endParaRPr lang="es-ES" altLang="es-ES" sz="14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50"/>
              </a:spcBef>
              <a:buFont typeface="Wingdings" panose="05000000000000000000" pitchFamily="2" charset="2"/>
              <a:buChar char=""/>
            </a:pP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Ya que no existe ningún modelo capaz de hacer frente a todos los tipos y estilos de aprendizaje, no debemos limitar nuestros métodos a un modelo único</a:t>
            </a:r>
          </a:p>
          <a:p>
            <a:pPr eaLnBrk="1" hangingPunct="1">
              <a:spcBef>
                <a:spcPts val="350"/>
              </a:spcBef>
              <a:buFont typeface="Wingdings" panose="05000000000000000000" pitchFamily="2" charset="2"/>
              <a:buNone/>
            </a:pPr>
            <a:endParaRPr lang="es-ES" altLang="es-ES" sz="14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Wingdings" panose="05000000000000000000" pitchFamily="2" charset="2"/>
              <a:buChar char=""/>
            </a:pP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Un </a:t>
            </a:r>
            <a:r>
              <a:rPr lang="es-ES" altLang="es-ES" sz="1400" u="sng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modelo de enseñanza</a:t>
            </a: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no es sino una </a:t>
            </a:r>
            <a:r>
              <a:rPr lang="es-ES" altLang="es-ES" sz="1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descripción de un ambiente de aprendizaje</a:t>
            </a: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ClrTx/>
              <a:buFontTx/>
              <a:buNone/>
            </a:pPr>
            <a:endParaRPr lang="es-ES" altLang="es-ES" sz="14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350"/>
              </a:spcBef>
              <a:buFont typeface="Wingdings" panose="05000000000000000000" pitchFamily="2" charset="2"/>
              <a:buChar char=""/>
            </a:pPr>
            <a:r>
              <a:rPr lang="es-ES" altLang="es-ES" sz="1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 núcleo del proceso de enseñanza consiste en el diseño de los ambientes donde los alumnos pueden interactuar y estudiar, de qué manera aprender  (Dewey, 1916).</a:t>
            </a:r>
          </a:p>
          <a:p>
            <a:pPr eaLnBrk="1" hangingPunct="1">
              <a:spcBef>
                <a:spcPts val="350"/>
              </a:spcBef>
              <a:buFont typeface="Wingdings" panose="05000000000000000000" pitchFamily="2" charset="2"/>
              <a:buNone/>
            </a:pPr>
            <a:endParaRPr lang="es-ES" altLang="es-ES" sz="14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684213" y="1052513"/>
            <a:ext cx="8064500" cy="741362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008000"/>
                </a:solidFill>
                <a:cs typeface="Arial" panose="020B0604020202020204" pitchFamily="34" charset="0"/>
              </a:rPr>
              <a:t>Paso 3. 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TRANSPOSICIÓN DIDÁCTICA. SELECCIÓN DE METODOLOGÍAS, ESCENARIOS DIDÁCTICOS Y TEMPORALIZACIÓN.</a:t>
            </a: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68313" y="1773238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400">
                <a:solidFill>
                  <a:srgbClr val="69240C"/>
                </a:solidFill>
                <a:cs typeface="Arial" panose="020B0604020202020204" pitchFamily="34" charset="0"/>
              </a:rPr>
              <a:t>FAMILIAS DE MODELOS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541588"/>
            <a:ext cx="91567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2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Calibri" panose="020F0502020204030204" pitchFamily="34" charset="0"/>
                <a:cs typeface="Arial Unicode MS" pitchFamily="32" charset="0"/>
              </a:rPr>
              <a:t>13/05/13</a:t>
            </a:r>
          </a:p>
        </p:txBody>
      </p:sp>
      <p:graphicFrame>
        <p:nvGraphicFramePr>
          <p:cNvPr id="47106" name="Group 2"/>
          <p:cNvGraphicFramePr>
            <a:graphicFrameLocks noGrp="1"/>
          </p:cNvGraphicFramePr>
          <p:nvPr/>
        </p:nvGraphicFramePr>
        <p:xfrm>
          <a:off x="250825" y="3222625"/>
          <a:ext cx="8570913" cy="3604026"/>
        </p:xfrm>
        <a:graphic>
          <a:graphicData uri="http://schemas.openxmlformats.org/drawingml/2006/table">
            <a:tbl>
              <a:tblPr/>
              <a:tblGrid>
                <a:gridCol w="1098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7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8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84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2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INDICADOR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valor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NIVEL 4, A</a:t>
                      </a:r>
                      <a:b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</a:b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Descriptor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NIVEL 3, B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Descriptor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NIVEL 2, C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Descriptor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NIVEL 1 , RANGO D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Calibri" pitchFamily="32" charset="0"/>
                          <a:cs typeface="Calibri" pitchFamily="32" charset="0"/>
                        </a:rPr>
                        <a:t>Descriptor  ¼ Valor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4066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Texto de indicador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PROCESO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CONTENIDO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CONTEXTO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( si ya está en tarea o UDI, si se describe a priori puede no tener contexto todavía)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Atención , representa un nivel de  NOTABLES ALTOS Y SOBRESALIENTES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( del 7,5-10)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Atención , representa  un nivel de BIEN Y NOTABLES BAJOS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( según el valor medio: 6,2- 7,5…)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Atención , representa  un nivel de mínimos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SUFICIENTE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( es el 5 histórico)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Atención , representa  un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Nivel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INSUFICIENTE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( del 1 al 4,9)</a:t>
                      </a:r>
                    </a:p>
                  </a:txBody>
                  <a:tcPr marL="59760" marR="59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9406" name="Rectangle 13"/>
          <p:cNvSpPr>
            <a:spLocks noChangeArrowheads="1"/>
          </p:cNvSpPr>
          <p:nvPr/>
        </p:nvSpPr>
        <p:spPr bwMode="auto">
          <a:xfrm>
            <a:off x="0" y="1484313"/>
            <a:ext cx="9144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s-ES" altLang="es-ES" sz="1600" b="1">
              <a:solidFill>
                <a:srgbClr val="7030A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400" b="1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sz="1800" b="1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CLAVES ELABORACIÓN DE RÚBRICAS del nivel 1 bajo D, al 4 alto A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 construyen describiendo distintos niveles o rangos de desempeño según la complejidad de los elementos conceptuales,  procedimentales, contextuales, y actitudinales del conocimiento expresado en la acción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 i="1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Se podría contemplar un rango previo, adaptación curricular, y rango 5 “alta capacidad”</a:t>
            </a:r>
          </a:p>
        </p:txBody>
      </p:sp>
      <p:sp>
        <p:nvSpPr>
          <p:cNvPr id="59407" name="Text Box 14"/>
          <p:cNvSpPr txBox="1">
            <a:spLocks noChangeArrowheads="1"/>
          </p:cNvSpPr>
          <p:nvPr/>
        </p:nvSpPr>
        <p:spPr bwMode="auto">
          <a:xfrm>
            <a:off x="257750" y="588963"/>
            <a:ext cx="8675687" cy="895350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FF6600"/>
                </a:solidFill>
                <a:cs typeface="Arial" panose="020B0604020202020204" pitchFamily="34" charset="0"/>
              </a:rPr>
              <a:t>Paso 4.  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LA EVALUACIÓN DE LOS APRENDIZAJES ADQUIRIDOS EN LA REALIZACIÓN DE LA TAREA. INSTRUMENTOS Y </a:t>
            </a:r>
            <a:r>
              <a:rPr lang="es-ES" altLang="es-ES" sz="2800" b="1">
                <a:solidFill>
                  <a:srgbClr val="C00000"/>
                </a:solidFill>
                <a:cs typeface="Arial" panose="020B0604020202020204" pitchFamily="34" charset="0"/>
              </a:rPr>
              <a:t>RÚBRICAS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DEL INDICADOR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692275" y="1844675"/>
            <a:ext cx="331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107950" y="981075"/>
            <a:ext cx="8675688" cy="955675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FF6600"/>
                </a:solidFill>
                <a:cs typeface="Arial" panose="020B0604020202020204" pitchFamily="34" charset="0"/>
              </a:rPr>
              <a:t>Paso 4.  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El arte del desglose de niveles de aprendizaje/competenciales en el indicador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Una lento y pausado reto para ir incorporándolo  a la práctica educativa y la UDI</a:t>
            </a: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32385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49156" name="Group 4"/>
          <p:cNvGraphicFramePr>
            <a:graphicFrameLocks noGrp="1"/>
          </p:cNvGraphicFramePr>
          <p:nvPr/>
        </p:nvGraphicFramePr>
        <p:xfrm>
          <a:off x="107950" y="2216150"/>
          <a:ext cx="9072563" cy="4452937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5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826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463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003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487446">
                <a:tc gridSpan="14"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TAREA_ACTIVIDAD                  RANGOS A DESARROLLAR  DEL INDICADOR, DE MAYOR A MENOR, CUATRO RANGOS Y DOS EXTRAS</a:t>
                      </a:r>
                    </a:p>
                  </a:txBody>
                  <a:tcPr marL="90000" marR="90000" marT="46808" marB="468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789"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INDICADORES_CCBB</a:t>
                      </a:r>
                    </a:p>
                  </a:txBody>
                  <a:tcPr marL="90000" marR="90000" marT="46808" marB="468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INSTRUMENTOS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 EVALUACIÓN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+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 4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Muy alto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B 3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alto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 2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medio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 1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bajo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-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D</a:t>
                      </a: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35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DESGLOSAR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1.-Proceso (P)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2.-Contenido (C)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3.-Contexto UDI (Cx)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USAR DESCRIPTORES DE DESTREZAS Y DIMENSIONES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0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Ejemplificación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Usar nº naturales del 0 al 999 en problemas cotidianos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UNIDAD POSIBLE: La cesta de la compra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1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Uno</a:t>
                      </a: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o </a:t>
                      </a:r>
                      <a:r>
                        <a:rPr kumimoji="0" lang="ca-E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varios</a:t>
                      </a:r>
                      <a:endParaRPr kumimoji="0" lang="ca-E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Times New Roman" pitchFamily="16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*</a:t>
                      </a:r>
                      <a:r>
                        <a:rPr kumimoji="0" lang="ca-E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Cuaderno</a:t>
                      </a: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de campo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*</a:t>
                      </a:r>
                      <a:r>
                        <a:rPr kumimoji="0" lang="ca-E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Observación</a:t>
                      </a: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, </a:t>
                      </a:r>
                      <a:r>
                        <a:rPr kumimoji="0" lang="ca-E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hoja</a:t>
                      </a:r>
                      <a:endParaRPr kumimoji="0" lang="ca-E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Times New Roman" pitchFamily="16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* Examen, </a:t>
                      </a:r>
                      <a:r>
                        <a:rPr kumimoji="0" lang="ca-E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prueba</a:t>
                      </a: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escrita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CCBB: 2, 8...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Ver descriptores y dimensiones de las CCBB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ca-E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cs typeface="Times New Roman" pitchFamily="16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Según el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grupo clase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P.-Usa y elabora con creatividad, original.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C.-manejando unidad, decena y centena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Cx.-en situaciones reales de la vida colaborando con otros compañeros y familia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P.-Usa y elabora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C.-los tres contenidos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Cx.-en situaciones de la vida real junto a  amigos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P.-Usa de forma sencilla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C.-Unidad,decena, cent.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Cx.-En problemas muy sencillos, dados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P.-No usa habitualmente...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C.-Define bien  unidad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Cx.-En problemas sencillos, dados por el profesor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Según el 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ca-E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grupo clase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797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19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91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8" marB="468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692275" y="1844675"/>
            <a:ext cx="331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197643" y="568325"/>
            <a:ext cx="8785225" cy="709613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FF6600"/>
                </a:solidFill>
                <a:cs typeface="Arial" panose="020B0604020202020204" pitchFamily="34" charset="0"/>
              </a:rPr>
              <a:t>Paso 4. </a:t>
            </a:r>
            <a:r>
              <a:rPr lang="es-ES" altLang="es-ES" sz="1600" b="1">
                <a:solidFill>
                  <a:srgbClr val="000000"/>
                </a:solidFill>
                <a:cs typeface="Arial" panose="020B0604020202020204" pitchFamily="34" charset="0"/>
              </a:rPr>
              <a:t>LA ATENCIÓN A LA DIVERSIDAD PRESENTE EN LOS RANGOS DE LA RUBRICA DEL INDICADOR, ADAPTACIONES AL  RECUPERAR/AMPLIAR A+/D-</a:t>
            </a: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23850" y="6491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90483"/>
              </p:ext>
            </p:extLst>
          </p:nvPr>
        </p:nvGraphicFramePr>
        <p:xfrm>
          <a:off x="249653" y="1566864"/>
          <a:ext cx="8389937" cy="3513137"/>
        </p:xfrm>
        <a:graphic>
          <a:graphicData uri="http://schemas.openxmlformats.org/drawingml/2006/table">
            <a:tbl>
              <a:tblPr/>
              <a:tblGrid>
                <a:gridCol w="1608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4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95661">
                <a:tc gridSpan="8"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TAREA_ACTIVIDAD                  RANGOS A DESARROLLAR  DEL INDICADOR, DE MAYOR A MENOR, CUATRO RANGOS Y DOS EXTRAS</a:t>
                      </a:r>
                    </a:p>
                  </a:txBody>
                  <a:tcPr marL="90000" marR="9000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766"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INDICADORES_CCBB</a:t>
                      </a:r>
                    </a:p>
                  </a:txBody>
                  <a:tcPr marL="90000" marR="9000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INSTRUMENTOS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 EVALUACIÓN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+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 4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Muy alto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B 3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alto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 2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medio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 1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bajo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-</a:t>
                      </a:r>
                    </a:p>
                    <a:p>
                      <a:pPr marL="342900" marR="0" lvl="0" indent="-341313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ca-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D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582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TEXTO INDICADOR Proceso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Contenido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Contexto</a:t>
                      </a:r>
                    </a:p>
                  </a:txBody>
                  <a:tcPr marL="90000" marR="9000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52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¿?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S PGothic" pitchFamily="32" charset="0"/>
                          <a:cs typeface="MS PGothic" pitchFamily="32" charset="0"/>
                        </a:rPr>
                        <a:t>¿?</a:t>
                      </a: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82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89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67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30" marB="457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3523" name="Text Box 34"/>
          <p:cNvSpPr txBox="1">
            <a:spLocks noChangeArrowheads="1"/>
          </p:cNvSpPr>
          <p:nvPr/>
        </p:nvSpPr>
        <p:spPr bwMode="auto">
          <a:xfrm>
            <a:off x="179388" y="5229225"/>
            <a:ext cx="8713787" cy="1585913"/>
          </a:xfrm>
          <a:prstGeom prst="rect">
            <a:avLst/>
          </a:prstGeom>
          <a:noFill/>
          <a:ln w="936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875"/>
              </a:spcBef>
              <a:buClrTx/>
              <a:buFontTx/>
              <a:buNone/>
            </a:pPr>
            <a:r>
              <a:rPr lang="es-ES" altLang="es-ES" sz="1400" b="1">
                <a:solidFill>
                  <a:srgbClr val="3333CC"/>
                </a:solidFill>
                <a:cs typeface="Arial" panose="020B0604020202020204" pitchFamily="34" charset="0"/>
              </a:rPr>
              <a:t>La elaboración de diferentes tipos de actividades sobre el indicador, se desarrollarán según el tipo de nivel de aprendizaje del alumnado de un aula, refuerzo y ampliación en adaptaciones curriculares poco significativas dentro de la propuesta curricular de ciclo/nivel, las adaptaciones significativas deben trabajar otros indicadores de otros ciclos  o niveles, según necesidades… No olvidar  recuperar también los descriptores y dimensiones de las CCBB cuando deseamos contextualizar los indicadores  y relacionarlos con sus CCBB para una mayor precisión de las actividades diseñadas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265363"/>
            <a:ext cx="7504112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5540" name="Text Box 15"/>
          <p:cNvSpPr txBox="1">
            <a:spLocks noChangeArrowheads="1"/>
          </p:cNvSpPr>
          <p:nvPr/>
        </p:nvSpPr>
        <p:spPr bwMode="auto">
          <a:xfrm>
            <a:off x="251520" y="404664"/>
            <a:ext cx="8496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800" b="1" dirty="0">
                <a:solidFill>
                  <a:srgbClr val="FF6600"/>
                </a:solidFill>
                <a:latin typeface="Calibri" panose="020F0502020204030204" pitchFamily="34" charset="0"/>
              </a:rPr>
              <a:t>Paso 4. 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Opcional, Ponderar los criterios de calificación  </a:t>
            </a:r>
            <a:r>
              <a:rPr lang="es-ES" altLang="es-E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(autonomía según normativa para decisión de centro: ciclos , departamentos…  comisión pedagógica… claustro)</a:t>
            </a:r>
          </a:p>
          <a:p>
            <a:pPr algn="ctr" eaLnBrk="1" hangingPunct="1">
              <a:buClrTx/>
            </a:pP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A) ponderar  diferente valor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430213" y="1052513"/>
            <a:ext cx="8713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FF6600"/>
                </a:solidFill>
                <a:latin typeface="Calibri" panose="020F0502020204030204" pitchFamily="34" charset="0"/>
              </a:rPr>
              <a:t>Paso 4. </a:t>
            </a:r>
            <a:r>
              <a:rPr lang="es-ES" altLang="es-ES" b="1">
                <a:solidFill>
                  <a:srgbClr val="000000"/>
                </a:solidFill>
                <a:latin typeface="Calibri" panose="020F0502020204030204" pitchFamily="34" charset="0"/>
              </a:rPr>
              <a:t>Opcional.B) ponderación de igual valor 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00213"/>
            <a:ext cx="7504113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5106" y="476672"/>
            <a:ext cx="871378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800" b="1" dirty="0">
                <a:solidFill>
                  <a:srgbClr val="FF6600"/>
                </a:solidFill>
                <a:latin typeface="Calibri" panose="020F0502020204030204" pitchFamily="34" charset="0"/>
              </a:rPr>
              <a:t>Paso 4.</a:t>
            </a:r>
            <a:r>
              <a:rPr lang="es-ES" altLang="es-E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Ver el conjunto del valor en UDI 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468313" y="1989138"/>
            <a:ext cx="8228012" cy="4244975"/>
            <a:chOff x="288" y="1096"/>
            <a:chExt cx="5183" cy="2674"/>
          </a:xfrm>
        </p:grpSpPr>
        <p:pic>
          <p:nvPicPr>
            <p:cNvPr id="163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96"/>
              <a:ext cx="5183" cy="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2" name="Text Box 3"/>
            <p:cNvSpPr txBox="1">
              <a:spLocks noChangeArrowheads="1"/>
            </p:cNvSpPr>
            <p:nvPr/>
          </p:nvSpPr>
          <p:spPr bwMode="auto">
            <a:xfrm>
              <a:off x="288" y="1096"/>
              <a:ext cx="5183" cy="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468313" y="1135063"/>
            <a:ext cx="8174037" cy="1141412"/>
            <a:chOff x="295" y="527"/>
            <a:chExt cx="5149" cy="719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527"/>
              <a:ext cx="514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295" y="527"/>
              <a:ext cx="514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4013" t="27590" r="22438" b="12182"/>
          <a:stretch/>
        </p:blipFill>
        <p:spPr>
          <a:xfrm>
            <a:off x="539552" y="1353476"/>
            <a:ext cx="8064896" cy="5099862"/>
          </a:xfrm>
          <a:prstGeom prst="rect">
            <a:avLst/>
          </a:prstGeom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15106" y="188640"/>
            <a:ext cx="8713788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NUESTRO MODELO DE UDI.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Descarga clicando en la imagen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4013" t="23387" r="24801" b="14983"/>
          <a:stretch/>
        </p:blipFill>
        <p:spPr>
          <a:xfrm>
            <a:off x="5704271" y="4454165"/>
            <a:ext cx="3240360" cy="21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2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Calibri" panose="020F0502020204030204" pitchFamily="34" charset="0"/>
                <a:cs typeface="Arial Unicode MS" pitchFamily="32" charset="0"/>
              </a:rPr>
              <a:t>13/05/13</a:t>
            </a: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211603" y="188640"/>
            <a:ext cx="8569325" cy="947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800" b="1" dirty="0">
                <a:solidFill>
                  <a:srgbClr val="7030A0"/>
                </a:solidFill>
                <a:latin typeface="Calibri" panose="020F0502020204030204" pitchFamily="34" charset="0"/>
              </a:rPr>
              <a:t>PASO 5.</a:t>
            </a:r>
            <a:r>
              <a:rPr lang="es-ES" altLang="es-E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Fase de sensibilización con familias</a:t>
            </a:r>
            <a:br>
              <a:rPr lang="es-ES" altLang="es-ES" sz="28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s-ES" altLang="es-E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5" y="1136378"/>
            <a:ext cx="82804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57200" y="1167456"/>
            <a:ext cx="3034680" cy="2940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65739" y="821921"/>
            <a:ext cx="182614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15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</a:p>
          <a:p>
            <a:pPr algn="ctr"/>
            <a:r>
              <a:rPr lang="es-ES" sz="11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17</a:t>
            </a:r>
            <a:endParaRPr lang="es-ES" sz="115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 rot="16200000">
            <a:off x="-63640" y="1956258"/>
            <a:ext cx="2408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AÑO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2060848"/>
            <a:ext cx="810991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Manual de la aplicación </a:t>
            </a:r>
          </a:p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Séneca</a:t>
            </a:r>
          </a:p>
          <a:p>
            <a:pPr algn="ctr"/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 está activa en el centro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050" name="Picture 2" descr="https://www.juntadeandalucia.es/educacion/portalseneca/image/image_gallery?uuid=01d26573-9a01-48e0-b49a-c77b94015f21&amp;groupId=10128&amp;t=14331581370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53052" r="28128"/>
          <a:stretch/>
        </p:blipFill>
        <p:spPr bwMode="auto">
          <a:xfrm>
            <a:off x="2915816" y="5373216"/>
            <a:ext cx="3528392" cy="10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7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7566992" cy="1524000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Aplicación séneca</a:t>
            </a:r>
            <a:br>
              <a:rPr lang="es-E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r>
              <a:rPr lang="es-ES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currículo por competencias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574335"/>
            <a:ext cx="7134944" cy="3685268"/>
          </a:xfrm>
          <a:prstGeom prst="rect">
            <a:avLst/>
          </a:prstGeom>
        </p:spPr>
      </p:pic>
      <p:sp>
        <p:nvSpPr>
          <p:cNvPr id="5" name="Rectángulo: esquinas redondeadas 4"/>
          <p:cNvSpPr/>
          <p:nvPr/>
        </p:nvSpPr>
        <p:spPr>
          <a:xfrm>
            <a:off x="2339752" y="1772816"/>
            <a:ext cx="4032448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907704" y="836712"/>
            <a:ext cx="864096" cy="1440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8" name="Conector recto de flecha 7"/>
          <p:cNvCxnSpPr>
            <a:cxnSpLocks/>
          </p:cNvCxnSpPr>
          <p:nvPr/>
        </p:nvCxnSpPr>
        <p:spPr>
          <a:xfrm flipH="1" flipV="1">
            <a:off x="7236296" y="3212976"/>
            <a:ext cx="432048" cy="1656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7478266" y="4763249"/>
            <a:ext cx="12442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activar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3563888" y="548680"/>
            <a:ext cx="180020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621949" y="129584"/>
            <a:ext cx="25442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Perfil dirección</a:t>
            </a:r>
          </a:p>
        </p:txBody>
      </p:sp>
    </p:spTree>
    <p:extLst>
      <p:ext uri="{BB962C8B-B14F-4D97-AF65-F5344CB8AC3E}">
        <p14:creationId xmlns:p14="http://schemas.microsoft.com/office/powerpoint/2010/main" val="1599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1905448"/>
            <a:ext cx="4968552" cy="2603671"/>
          </a:xfrm>
        </p:spPr>
        <p:txBody>
          <a:bodyPr/>
          <a:lstStyle/>
          <a:p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Ruta para acceder al currículo por competencias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3270"/>
          <a:stretch/>
        </p:blipFill>
        <p:spPr>
          <a:xfrm>
            <a:off x="323528" y="404663"/>
            <a:ext cx="1800200" cy="6049573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79512" y="2564904"/>
            <a:ext cx="1800200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54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12718"/>
            <a:ext cx="6774904" cy="116009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En primer lugar hay que indicar los instrumentos de evaluación</a:t>
            </a:r>
            <a:b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Perfil de dirección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0"/>
            <a:ext cx="7280490" cy="4093277"/>
          </a:xfrm>
          <a:prstGeom prst="rect">
            <a:avLst/>
          </a:prstGeom>
        </p:spPr>
      </p:pic>
      <p:sp>
        <p:nvSpPr>
          <p:cNvPr id="5" name="Flecha: a la derecha 4"/>
          <p:cNvSpPr/>
          <p:nvPr/>
        </p:nvSpPr>
        <p:spPr>
          <a:xfrm>
            <a:off x="3563888" y="3140968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/>
          <p:cNvSpPr/>
          <p:nvPr/>
        </p:nvSpPr>
        <p:spPr>
          <a:xfrm rot="10800000">
            <a:off x="1763688" y="4018140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/>
          <p:cNvSpPr/>
          <p:nvPr/>
        </p:nvSpPr>
        <p:spPr>
          <a:xfrm>
            <a:off x="6846404" y="2420888"/>
            <a:ext cx="79208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2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23068"/>
          <a:stretch/>
        </p:blipFill>
        <p:spPr>
          <a:xfrm>
            <a:off x="216998" y="2348880"/>
            <a:ext cx="8493982" cy="3936455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39552" y="548680"/>
            <a:ext cx="6774904" cy="1160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1380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956376" cy="4473277"/>
          </a:xfrm>
          <a:prstGeom prst="rect">
            <a:avLst/>
          </a:prstGeom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539552" y="548680"/>
            <a:ext cx="7488832" cy="1160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</a:rPr>
              <a:t>Visión global por competencias</a:t>
            </a:r>
          </a:p>
        </p:txBody>
      </p:sp>
    </p:spTree>
    <p:extLst>
      <p:ext uri="{BB962C8B-B14F-4D97-AF65-F5344CB8AC3E}">
        <p14:creationId xmlns:p14="http://schemas.microsoft.com/office/powerpoint/2010/main" val="36328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99592" y="1196752"/>
            <a:ext cx="74168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Enlaces de interés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hlinkClick r:id="rId2"/>
              </a:rPr>
              <a:t>http://competenciasbasicascordoba.webnode.es/news/materiales-del-proyecto-combas/</a:t>
            </a:r>
            <a:endParaRPr lang="es-E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hlinkClick r:id="rId3"/>
              </a:rPr>
              <a:t>http://www.ceipfedericogarcialorca.com/</a:t>
            </a:r>
            <a:endParaRPr lang="es-E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hlinkClick r:id="rId4"/>
              </a:rPr>
              <a:t>http://www.ceipfedericogarcialorca.com/documentacion/category/proyecto-comba-2</a:t>
            </a:r>
            <a:endParaRPr lang="es-E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dirty="0">
                <a:hlinkClick r:id="rId5"/>
              </a:rPr>
              <a:t>http://blogsaverroes.juntadeandalucia.es/ceipandresderibera/ed-primaria-1o-ciclo/</a:t>
            </a:r>
            <a:endParaRPr lang="es-E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3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 hidden="1"/>
          <p:cNvSpPr txBox="1">
            <a:spLocks noChangeArrowheads="1"/>
          </p:cNvSpPr>
          <p:nvPr/>
        </p:nvSpPr>
        <p:spPr bwMode="auto">
          <a:xfrm>
            <a:off x="2362200" y="6049963"/>
            <a:ext cx="6705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ts val="800"/>
              </a:spcBef>
              <a:buClrTx/>
              <a:buFontTx/>
              <a:buNone/>
            </a:pPr>
            <a:r>
              <a:rPr lang="es-ES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CPR-Ejea de los Caballeros, noviembre de 2009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827584" y="3933056"/>
            <a:ext cx="77768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s-ES" altLang="es-ES" sz="4000" dirty="0">
                <a:solidFill>
                  <a:srgbClr val="000000"/>
                </a:solidFill>
                <a:latin typeface="Bring tha noize" panose="00000400000000000000" pitchFamily="2" charset="0"/>
                <a:cs typeface="Arial" panose="020B0604020202020204" pitchFamily="34" charset="0"/>
              </a:rPr>
              <a:t>El/ La </a:t>
            </a:r>
            <a:r>
              <a:rPr lang="es-ES" altLang="es-ES" sz="4000" dirty="0" err="1">
                <a:solidFill>
                  <a:srgbClr val="000000"/>
                </a:solidFill>
                <a:latin typeface="Bring tha noize" panose="00000400000000000000" pitchFamily="2" charset="0"/>
                <a:cs typeface="Arial" panose="020B0604020202020204" pitchFamily="34" charset="0"/>
              </a:rPr>
              <a:t>maestr</a:t>
            </a:r>
            <a:r>
              <a:rPr lang="es-ES" altLang="es-ES" sz="4000" dirty="0">
                <a:solidFill>
                  <a:srgbClr val="000000"/>
                </a:solidFill>
                <a:latin typeface="Bring tha noize" panose="00000400000000000000" pitchFamily="2" charset="0"/>
                <a:cs typeface="Arial" panose="020B0604020202020204" pitchFamily="34" charset="0"/>
              </a:rPr>
              <a:t>@ tiene la llave</a:t>
            </a:r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2657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720879" y="764704"/>
            <a:ext cx="47243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COMO LO</a:t>
            </a:r>
          </a:p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HAREMOS</a:t>
            </a:r>
          </a:p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EN NUESTRO</a:t>
            </a:r>
          </a:p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CENTRO ?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"/>
          <p:cNvGrpSpPr>
            <a:grpSpLocks/>
          </p:cNvGrpSpPr>
          <p:nvPr/>
        </p:nvGrpSpPr>
        <p:grpSpPr bwMode="auto">
          <a:xfrm>
            <a:off x="539750" y="2205038"/>
            <a:ext cx="8205788" cy="4246562"/>
            <a:chOff x="340" y="1389"/>
            <a:chExt cx="5169" cy="2675"/>
          </a:xfrm>
        </p:grpSpPr>
        <p:pic>
          <p:nvPicPr>
            <p:cNvPr id="1843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89"/>
              <a:ext cx="5169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438" name="Text Box 3"/>
            <p:cNvSpPr txBox="1">
              <a:spLocks noChangeArrowheads="1"/>
            </p:cNvSpPr>
            <p:nvPr/>
          </p:nvSpPr>
          <p:spPr bwMode="auto">
            <a:xfrm>
              <a:off x="340" y="1389"/>
              <a:ext cx="5169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ES" altLang="es-ES"/>
            </a:p>
          </p:txBody>
        </p:sp>
      </p:grp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1341438"/>
            <a:ext cx="8208962" cy="720725"/>
          </a:xfrm>
          <a:prstGeom prst="rect">
            <a:avLst/>
          </a:prstGeom>
          <a:solidFill>
            <a:srgbClr val="00CC99"/>
          </a:solidFill>
          <a:ln w="9360">
            <a:solidFill>
              <a:srgbClr val="0000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600">
                <a:solidFill>
                  <a:srgbClr val="0099CC"/>
                </a:solidFill>
                <a:cs typeface="Arial" panose="020B0604020202020204" pitchFamily="34" charset="0"/>
              </a:rPr>
              <a:t>DINÁMICA</a:t>
            </a:r>
          </a:p>
        </p:txBody>
      </p:sp>
      <p:pic>
        <p:nvPicPr>
          <p:cNvPr id="1843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0159" y="214313"/>
            <a:ext cx="74718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LA IMPLANTACIÓN DEL APRENDIZAJE COOPERA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1" y="175251"/>
            <a:ext cx="8754821" cy="65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947155" y="2995059"/>
            <a:ext cx="6554867" cy="968473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INTERVENCIÓN EN AULA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332656"/>
            <a:ext cx="7848872" cy="443161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ACTIVIDADES COOPERATIVAS</a:t>
            </a:r>
          </a:p>
          <a:p>
            <a:pPr lvl="2"/>
            <a:r>
              <a:rPr lang="es-ES" dirty="0" smtClean="0"/>
              <a:t>EVALUACIÓN INDIVIDUAL</a:t>
            </a:r>
          </a:p>
          <a:p>
            <a:pPr lvl="2"/>
            <a:r>
              <a:rPr lang="es-ES" dirty="0" smtClean="0"/>
              <a:t>EVALUACIÓN GRUPAL</a:t>
            </a:r>
          </a:p>
          <a:p>
            <a:r>
              <a:rPr lang="es-ES" dirty="0" smtClean="0">
                <a:hlinkClick r:id="rId2"/>
              </a:rPr>
              <a:t>DINÁMICAS DE GRUPO</a:t>
            </a:r>
            <a:r>
              <a:rPr lang="es-ES" dirty="0" smtClean="0"/>
              <a:t> (CLIC PARA VERLAS)</a:t>
            </a:r>
          </a:p>
          <a:p>
            <a:r>
              <a:rPr lang="es-ES" dirty="0" smtClean="0">
                <a:hlinkClick r:id="rId3"/>
              </a:rPr>
              <a:t>APRENDIZAJE COOPERATIVO </a:t>
            </a:r>
            <a:r>
              <a:rPr lang="es-ES" dirty="0">
                <a:hlinkClick r:id="rId3"/>
              </a:rPr>
              <a:t>(CLIC PARA VERLAS)</a:t>
            </a:r>
            <a:endParaRPr lang="es-ES" dirty="0"/>
          </a:p>
          <a:p>
            <a:r>
              <a:rPr lang="es-ES" dirty="0" smtClean="0"/>
              <a:t>APRENDIZAJE COMPETITIVO (TORNEOS)</a:t>
            </a:r>
          </a:p>
          <a:p>
            <a:r>
              <a:rPr lang="es-ES" dirty="0" smtClean="0">
                <a:hlinkClick r:id="rId4"/>
              </a:rPr>
              <a:t>TRABAJO EN EQUIPO</a:t>
            </a:r>
            <a:r>
              <a:rPr lang="es-ES" dirty="0" smtClean="0"/>
              <a:t> </a:t>
            </a:r>
            <a:r>
              <a:rPr lang="es-ES" dirty="0"/>
              <a:t>(CLIC PARA VERLAS)</a:t>
            </a:r>
          </a:p>
          <a:p>
            <a:pPr lvl="2"/>
            <a:r>
              <a:rPr lang="es-ES" dirty="0" smtClean="0"/>
              <a:t>CREAR EQUIPOS CON DNI Y LOGOS</a:t>
            </a:r>
          </a:p>
          <a:p>
            <a:pPr lvl="2"/>
            <a:r>
              <a:rPr lang="es-ES" dirty="0" smtClean="0">
                <a:hlinkClick r:id="rId5"/>
              </a:rPr>
              <a:t>CUADERNO DE DIARIO DE ACTAS (SECRETARIO) Y CONTRATO</a:t>
            </a:r>
            <a:endParaRPr lang="es-ES" dirty="0" smtClean="0"/>
          </a:p>
          <a:p>
            <a:pPr lvl="2"/>
            <a:r>
              <a:rPr lang="es-ES" dirty="0" smtClean="0"/>
              <a:t>TABLONES DE GRUPO PARA COLGAR SUS EXPOSICIONES</a:t>
            </a:r>
          </a:p>
          <a:p>
            <a:pPr lvl="2"/>
            <a:r>
              <a:rPr lang="es-ES" dirty="0" smtClean="0">
                <a:hlinkClick r:id="rId6"/>
              </a:rPr>
              <a:t>FUNCIONES DE CADA MIEMBRO</a:t>
            </a:r>
            <a:endParaRPr lang="es-ES" dirty="0" smtClean="0"/>
          </a:p>
          <a:p>
            <a:pPr marL="457200" lvl="1" indent="0">
              <a:buNone/>
            </a:pPr>
            <a:endParaRPr lang="es-ES" dirty="0"/>
          </a:p>
        </p:txBody>
      </p:sp>
      <p:pic>
        <p:nvPicPr>
          <p:cNvPr id="4" name="Imagen 3">
            <a:hlinkClick r:id="rId6"/>
          </p:cNvPr>
          <p:cNvPicPr>
            <a:picLocks noChangeAspect="1"/>
          </p:cNvPicPr>
          <p:nvPr/>
        </p:nvPicPr>
        <p:blipFill rotWithShape="1">
          <a:blip r:embed="rId7"/>
          <a:srcRect l="3677" t="19623" r="3157" b="14966"/>
          <a:stretch/>
        </p:blipFill>
        <p:spPr>
          <a:xfrm>
            <a:off x="1187624" y="4422243"/>
            <a:ext cx="5976664" cy="23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400" y="533400"/>
            <a:ext cx="7783016" cy="3767670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www.youtube.com/watch?v=DpGY5uZob4o</a:t>
            </a:r>
            <a:endParaRPr lang="es-ES" dirty="0" smtClean="0"/>
          </a:p>
          <a:p>
            <a:r>
              <a:rPr lang="es-ES" dirty="0" smtClean="0"/>
              <a:t>MAPA DE GÉNERO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85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981075"/>
            <a:ext cx="9144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2000" dirty="0">
                <a:solidFill>
                  <a:srgbClr val="000099"/>
                </a:solidFill>
                <a:latin typeface="Lane Humouresque" panose="020B0303020202020204" pitchFamily="34" charset="0"/>
                <a:cs typeface="Lane Humouresque" panose="020B0303020202020204" pitchFamily="34" charset="0"/>
              </a:rPr>
              <a:t>UN MARCO METODOLÓGICO QUE GUÍA EL PROCESO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2000" dirty="0">
                <a:solidFill>
                  <a:srgbClr val="000099"/>
                </a:solidFill>
                <a:latin typeface="Lane Humouresque" panose="020B0303020202020204" pitchFamily="34" charset="0"/>
                <a:cs typeface="Lane Humouresque" panose="020B0303020202020204" pitchFamily="34" charset="0"/>
              </a:rPr>
              <a:t>DE INTEGRACIÓN CURRICULAR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1700213"/>
            <a:ext cx="9144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</a:rPr>
              <a:t>Nivel 1:</a:t>
            </a:r>
            <a:r>
              <a:rPr lang="es-ES" altLang="es-ES" sz="1800" dirty="0">
                <a:solidFill>
                  <a:srgbClr val="000000"/>
                </a:solidFill>
              </a:rPr>
              <a:t> La integración de las </a:t>
            </a:r>
            <a:r>
              <a:rPr lang="es-ES" altLang="es-ES" sz="1800" b="1" dirty="0">
                <a:solidFill>
                  <a:srgbClr val="000000"/>
                </a:solidFill>
              </a:rPr>
              <a:t>actividades y ejercicios</a:t>
            </a:r>
            <a:r>
              <a:rPr lang="es-ES" altLang="es-ES" sz="1800" dirty="0">
                <a:solidFill>
                  <a:srgbClr val="000000"/>
                </a:solidFill>
              </a:rPr>
              <a:t> que generan el currículo real a través de una </a:t>
            </a:r>
            <a:r>
              <a:rPr lang="es-ES" altLang="es-ES" sz="1800" b="1" dirty="0">
                <a:solidFill>
                  <a:srgbClr val="000000"/>
                </a:solidFill>
              </a:rPr>
              <a:t>estructura de tareas</a:t>
            </a:r>
            <a:r>
              <a:rPr lang="es-ES" altLang="es-ES" sz="1800" dirty="0">
                <a:solidFill>
                  <a:srgbClr val="000000"/>
                </a:solidFill>
              </a:rPr>
              <a:t> compartidas. </a:t>
            </a:r>
            <a:r>
              <a:rPr lang="es-ES" altLang="es-ES" sz="1800" i="1" dirty="0" err="1">
                <a:solidFill>
                  <a:srgbClr val="000000"/>
                </a:solidFill>
              </a:rPr>
              <a:t>Curriculum</a:t>
            </a:r>
            <a:r>
              <a:rPr lang="es-ES" altLang="es-ES" sz="1800" dirty="0">
                <a:solidFill>
                  <a:srgbClr val="000000"/>
                </a:solidFill>
              </a:rPr>
              <a:t> real del aula.</a:t>
            </a:r>
          </a:p>
          <a:p>
            <a:pPr eaLnBrk="1" hangingPunct="1"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</a:rPr>
              <a:t>Nivel 2: </a:t>
            </a:r>
            <a:r>
              <a:rPr lang="es-ES" altLang="es-ES" sz="1800" dirty="0">
                <a:solidFill>
                  <a:srgbClr val="000000"/>
                </a:solidFill>
              </a:rPr>
              <a:t>La integración de cada uno de los </a:t>
            </a:r>
            <a:r>
              <a:rPr lang="es-ES" altLang="es-ES" sz="1800" b="1" dirty="0">
                <a:solidFill>
                  <a:srgbClr val="000000"/>
                </a:solidFill>
              </a:rPr>
              <a:t>elementos del diseño curricular</a:t>
            </a:r>
            <a:r>
              <a:rPr lang="es-ES" altLang="es-ES" sz="1800" dirty="0">
                <a:solidFill>
                  <a:srgbClr val="000000"/>
                </a:solidFill>
              </a:rPr>
              <a:t>, a través de una </a:t>
            </a:r>
            <a:r>
              <a:rPr lang="es-ES" altLang="es-ES" sz="1800" u="sng" dirty="0">
                <a:solidFill>
                  <a:srgbClr val="000000"/>
                </a:solidFill>
              </a:rPr>
              <a:t>definición relacional</a:t>
            </a:r>
            <a:r>
              <a:rPr lang="es-ES" altLang="es-ES" sz="1800" dirty="0">
                <a:solidFill>
                  <a:srgbClr val="000000"/>
                </a:solidFill>
              </a:rPr>
              <a:t> de cada una de las competencias básicas. Concreción curricular. Diseño de tarea y UDI</a:t>
            </a:r>
          </a:p>
          <a:p>
            <a:pPr eaLnBrk="1" hangingPunct="1"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</a:rPr>
              <a:t>Nivel 3:</a:t>
            </a:r>
            <a:r>
              <a:rPr lang="es-ES" altLang="es-ES" sz="1800" dirty="0">
                <a:solidFill>
                  <a:srgbClr val="000000"/>
                </a:solidFill>
              </a:rPr>
              <a:t> La integración de los distintos </a:t>
            </a:r>
            <a:r>
              <a:rPr lang="es-ES" altLang="es-ES" sz="1800" b="1" dirty="0">
                <a:solidFill>
                  <a:srgbClr val="000000"/>
                </a:solidFill>
              </a:rPr>
              <a:t>modelos y/o métodos de enseñanza</a:t>
            </a:r>
            <a:r>
              <a:rPr lang="es-ES" altLang="es-ES" sz="1800" dirty="0">
                <a:solidFill>
                  <a:srgbClr val="000000"/>
                </a:solidFill>
              </a:rPr>
              <a:t> que ordenan el currículo real del centro. Transposición didáctica de la tarea y la UDI, situación de </a:t>
            </a:r>
            <a:r>
              <a:rPr lang="es-ES" altLang="es-ES" sz="1800" dirty="0" err="1">
                <a:solidFill>
                  <a:srgbClr val="000000"/>
                </a:solidFill>
              </a:rPr>
              <a:t>aprendiizaje</a:t>
            </a:r>
            <a:r>
              <a:rPr lang="es-ES" altLang="es-ES" sz="1800" dirty="0">
                <a:solidFill>
                  <a:srgbClr val="000000"/>
                </a:solidFill>
              </a:rPr>
              <a:t> o proyecto</a:t>
            </a:r>
          </a:p>
          <a:p>
            <a:pPr eaLnBrk="1" hangingPunct="1"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</a:rPr>
              <a:t>Nivel 4:</a:t>
            </a:r>
            <a:r>
              <a:rPr lang="es-ES" altLang="es-ES" sz="1800" dirty="0">
                <a:solidFill>
                  <a:srgbClr val="000000"/>
                </a:solidFill>
              </a:rPr>
              <a:t> La integración de los criterios e instrumentos para </a:t>
            </a:r>
            <a:r>
              <a:rPr lang="es-ES" altLang="es-ES" sz="1800" u="sng" dirty="0">
                <a:solidFill>
                  <a:srgbClr val="000000"/>
                </a:solidFill>
              </a:rPr>
              <a:t>valorar el aprendizaje de las competencias básicas</a:t>
            </a:r>
            <a:r>
              <a:rPr lang="es-ES" altLang="es-ES" sz="1800" dirty="0">
                <a:solidFill>
                  <a:srgbClr val="000000"/>
                </a:solidFill>
              </a:rPr>
              <a:t>. Evaluación.</a:t>
            </a:r>
          </a:p>
          <a:p>
            <a:pPr eaLnBrk="1" hangingPunct="1">
              <a:buClrTx/>
              <a:buFontTx/>
              <a:buNone/>
            </a:pPr>
            <a:endParaRPr lang="es-ES" altLang="es-ES" sz="18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s-ES" altLang="es-ES" sz="1800" b="1" dirty="0">
                <a:solidFill>
                  <a:srgbClr val="000000"/>
                </a:solidFill>
              </a:rPr>
              <a:t>Nivel 5. </a:t>
            </a:r>
            <a:r>
              <a:rPr lang="es-ES" altLang="es-ES" sz="1800" dirty="0">
                <a:solidFill>
                  <a:srgbClr val="000000"/>
                </a:solidFill>
              </a:rPr>
              <a:t>La integración de distintas formas del currículo global: </a:t>
            </a:r>
            <a:r>
              <a:rPr lang="es-ES" altLang="es-ES" sz="1800" b="1" dirty="0">
                <a:solidFill>
                  <a:srgbClr val="000000"/>
                </a:solidFill>
              </a:rPr>
              <a:t>formal, no formal e informal</a:t>
            </a:r>
            <a:r>
              <a:rPr lang="es-ES" altLang="es-ES" sz="1800" dirty="0">
                <a:solidFill>
                  <a:srgbClr val="000000"/>
                </a:solidFill>
              </a:rPr>
              <a:t>. Colaboración de las familias y</a:t>
            </a:r>
            <a:r>
              <a:rPr lang="es-ES" altLang="es-ES" dirty="0">
                <a:solidFill>
                  <a:srgbClr val="000000"/>
                </a:solidFill>
              </a:rPr>
              <a:t> </a:t>
            </a:r>
            <a:r>
              <a:rPr lang="es-ES" altLang="es-ES" sz="1800" dirty="0">
                <a:solidFill>
                  <a:srgbClr val="000000"/>
                </a:solidFill>
              </a:rPr>
              <a:t>con el entorno</a:t>
            </a:r>
            <a:r>
              <a:rPr lang="es-ES" altLang="es-ES" dirty="0">
                <a:solidFill>
                  <a:srgbClr val="000000"/>
                </a:solidFill>
              </a:rPr>
              <a:t>.</a:t>
            </a:r>
            <a:r>
              <a:rPr lang="es-ES" altLang="es-ES" dirty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00063" y="1071563"/>
            <a:ext cx="8229600" cy="1143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99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4400">
                <a:solidFill>
                  <a:srgbClr val="000000"/>
                </a:solidFill>
                <a:latin typeface="Calibri" panose="020F0502020204030204" pitchFamily="34" charset="0"/>
              </a:rPr>
              <a:t>Estructura</a:t>
            </a: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500063" y="2357438"/>
          <a:ext cx="8231188" cy="4127617"/>
        </p:xfrm>
        <a:graphic>
          <a:graphicData uri="http://schemas.openxmlformats.org/drawingml/2006/table">
            <a:tbl>
              <a:tblPr/>
              <a:tblGrid>
                <a:gridCol w="1673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4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90372">
                <a:tc gridSpan="6"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Identificación de la Unidad Didáctica Integrada: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Título: 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cs typeface="Times New Roman" pitchFamily="16" charset="0"/>
                      </a:endParaRP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Descripción: 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endParaRPr kumimoji="0" lang="es-E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2" charset="0"/>
                        <a:cs typeface="Times New Roman" pitchFamily="16" charset="0"/>
                      </a:endParaRP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Nivel_Ciclo_Etapa</a:t>
                      </a:r>
                      <a:r>
                        <a:rPr kumimoji="0" lang="es-E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:</a:t>
                      </a:r>
                      <a:r>
                        <a:rPr kumimoji="0" lang="es-E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 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680">
                <a:tc gridSpan="2"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Diseño curricular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Transposición Didáctica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Valoración de los aprendizajes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7558">
                <a:tc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Objetivos  didácticos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CCBB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Tarea(s)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Actividades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Ejercicios 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Pensamiento_Metodología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Escenarios_Recursos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Temporalización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Rúbrica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Indicadores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Instrumentos</a:t>
                      </a:r>
                    </a:p>
                    <a:p>
                      <a:pPr marL="342900" marR="0" lvl="0" indent="-341313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342900" algn="l"/>
                          <a:tab pos="790575" algn="l"/>
                          <a:tab pos="1239838" algn="l"/>
                          <a:tab pos="1689100" algn="l"/>
                          <a:tab pos="2138363" algn="l"/>
                          <a:tab pos="2587625" algn="l"/>
                          <a:tab pos="3036888" algn="l"/>
                          <a:tab pos="3486150" algn="l"/>
                          <a:tab pos="3935413" algn="l"/>
                          <a:tab pos="4384675" algn="l"/>
                          <a:tab pos="4833938" algn="l"/>
                          <a:tab pos="5283200" algn="l"/>
                          <a:tab pos="5732463" algn="l"/>
                          <a:tab pos="6181725" algn="l"/>
                          <a:tab pos="6630988" algn="l"/>
                          <a:tab pos="7080250" algn="l"/>
                          <a:tab pos="7529513" algn="l"/>
                          <a:tab pos="7978775" algn="l"/>
                          <a:tab pos="8428038" algn="l"/>
                          <a:tab pos="8877300" algn="l"/>
                          <a:tab pos="9326563" algn="l"/>
                        </a:tabLst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Times New Roman" pitchFamily="16" charset="0"/>
                        </a:rPr>
                        <a:t>de evaluación</a:t>
                      </a: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68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320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latin typeface="Calibri" panose="020F0502020204030204" pitchFamily="34" charset="0"/>
                <a:cs typeface="Arial Unicode MS" pitchFamily="32" charset="0"/>
              </a:rPr>
              <a:t>13/05/13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68313" y="981075"/>
            <a:ext cx="8208962" cy="574675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3600">
                <a:solidFill>
                  <a:srgbClr val="FF9900"/>
                </a:solidFill>
                <a:cs typeface="Arial" panose="020B0604020202020204" pitchFamily="34" charset="0"/>
              </a:rPr>
              <a:t>Proceso de elaboración</a:t>
            </a:r>
          </a:p>
        </p:txBody>
      </p:sp>
      <p:graphicFrame>
        <p:nvGraphicFramePr>
          <p:cNvPr id="20483" name="Group 3"/>
          <p:cNvGraphicFramePr>
            <a:graphicFrameLocks noGrp="1"/>
          </p:cNvGraphicFramePr>
          <p:nvPr/>
        </p:nvGraphicFramePr>
        <p:xfrm>
          <a:off x="457200" y="2160588"/>
          <a:ext cx="8293100" cy="3500437"/>
        </p:xfrm>
        <a:graphic>
          <a:graphicData uri="http://schemas.openxmlformats.org/drawingml/2006/table">
            <a:tbl>
              <a:tblPr/>
              <a:tblGrid>
                <a:gridCol w="2763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004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Calibri" pitchFamily="32" charset="0"/>
                        <a:ea typeface="MS PGothic" pitchFamily="32" charset="0"/>
                        <a:cs typeface="MS PGothic" pitchFamily="32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584" name="Rectangle 7"/>
          <p:cNvSpPr>
            <a:spLocks noChangeArrowheads="1"/>
          </p:cNvSpPr>
          <p:nvPr/>
        </p:nvSpPr>
        <p:spPr bwMode="auto">
          <a:xfrm>
            <a:off x="504825" y="2303463"/>
            <a:ext cx="2519363" cy="503237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Concreción curricular</a:t>
            </a:r>
          </a:p>
        </p:txBody>
      </p:sp>
      <p:sp>
        <p:nvSpPr>
          <p:cNvPr id="24585" name="Rectangle 8"/>
          <p:cNvSpPr>
            <a:spLocks noChangeArrowheads="1"/>
          </p:cNvSpPr>
          <p:nvPr/>
        </p:nvSpPr>
        <p:spPr bwMode="auto">
          <a:xfrm>
            <a:off x="3240088" y="2303463"/>
            <a:ext cx="2663825" cy="504825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Transposición Didáctica</a:t>
            </a: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6084888" y="2303463"/>
            <a:ext cx="2447925" cy="503237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Valoración de los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aprendizajes</a:t>
            </a:r>
          </a:p>
        </p:txBody>
      </p:sp>
      <p:sp>
        <p:nvSpPr>
          <p:cNvPr id="24587" name="Rectangle 10"/>
          <p:cNvSpPr>
            <a:spLocks noChangeArrowheads="1"/>
          </p:cNvSpPr>
          <p:nvPr/>
        </p:nvSpPr>
        <p:spPr bwMode="auto">
          <a:xfrm>
            <a:off x="498475" y="2946400"/>
            <a:ext cx="2520950" cy="2638425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s-ES" altLang="es-ES" sz="18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b="1">
                <a:solidFill>
                  <a:srgbClr val="002060"/>
                </a:solidFill>
                <a:cs typeface="Arial" panose="020B0604020202020204" pitchFamily="34" charset="0"/>
              </a:rPr>
              <a:t>Paso 2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Seleccionar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Competencias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 Básicas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y objetivos didácticos</a:t>
            </a:r>
          </a:p>
          <a:p>
            <a:pPr algn="ctr" eaLnBrk="1" hangingPunct="1">
              <a:buClrTx/>
              <a:buFontTx/>
              <a:buNone/>
            </a:pPr>
            <a:endParaRPr lang="es-ES" altLang="es-E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0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0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88" name="Rectangle 11"/>
          <p:cNvSpPr>
            <a:spLocks noChangeArrowheads="1"/>
          </p:cNvSpPr>
          <p:nvPr/>
        </p:nvSpPr>
        <p:spPr bwMode="auto">
          <a:xfrm>
            <a:off x="3276600" y="3024188"/>
            <a:ext cx="2590800" cy="256540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s-ES" altLang="es-ES" sz="18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4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008000"/>
                </a:solidFill>
                <a:cs typeface="Arial" panose="020B0604020202020204" pitchFamily="34" charset="0"/>
              </a:rPr>
              <a:t>Paso 3: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Escenarios didácticos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Temporalización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Recursos materiales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Agrupamientos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Seleccionar tipos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de pensamiento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y metodologías</a:t>
            </a:r>
          </a:p>
          <a:p>
            <a:pPr algn="ctr" eaLnBrk="1" hangingPunct="1">
              <a:buClrTx/>
              <a:buFontTx/>
              <a:buNone/>
            </a:pPr>
            <a:endParaRPr lang="es-ES" altLang="es-E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89" name="Rectangle 12"/>
          <p:cNvSpPr>
            <a:spLocks noChangeArrowheads="1"/>
          </p:cNvSpPr>
          <p:nvPr/>
        </p:nvSpPr>
        <p:spPr bwMode="auto">
          <a:xfrm>
            <a:off x="6084888" y="3024188"/>
            <a:ext cx="2447925" cy="2565400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s-ES" altLang="es-ES" sz="1800" b="1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FF6600"/>
                </a:solidFill>
                <a:cs typeface="Arial" panose="020B0604020202020204" pitchFamily="34" charset="0"/>
              </a:rPr>
              <a:t>Paso 4: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Elaborar una rúbrica a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 partir de los Objetivos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Didácticos, indicadores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de evaluación.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y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Seleccionar Instrumentos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400" b="1">
                <a:solidFill>
                  <a:srgbClr val="000000"/>
                </a:solidFill>
                <a:cs typeface="Arial" panose="020B0604020202020204" pitchFamily="34" charset="0"/>
              </a:rPr>
              <a:t>de evaluación</a:t>
            </a:r>
          </a:p>
          <a:p>
            <a:pPr algn="ctr" eaLnBrk="1" hangingPunct="1">
              <a:buClrTx/>
              <a:buFontTx/>
              <a:buNone/>
            </a:pPr>
            <a:endParaRPr lang="es-ES" altLang="es-ES" sz="18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es-ES" altLang="es-E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4590" name="Rectangle 13"/>
          <p:cNvSpPr>
            <a:spLocks noChangeArrowheads="1"/>
          </p:cNvSpPr>
          <p:nvPr/>
        </p:nvSpPr>
        <p:spPr bwMode="auto">
          <a:xfrm>
            <a:off x="4572000" y="5734050"/>
            <a:ext cx="4175125" cy="935038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7030A0"/>
                </a:solidFill>
                <a:cs typeface="Arial" panose="020B0604020202020204" pitchFamily="34" charset="0"/>
              </a:rPr>
              <a:t>Paso 5: </a:t>
            </a:r>
            <a:r>
              <a:rPr lang="es-ES" altLang="es-ES" sz="2800">
                <a:solidFill>
                  <a:srgbClr val="000000"/>
                </a:solidFill>
                <a:cs typeface="Arial" panose="020B0604020202020204" pitchFamily="34" charset="0"/>
              </a:rPr>
              <a:t>Colaboración con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2800">
                <a:solidFill>
                  <a:srgbClr val="000000"/>
                </a:solidFill>
                <a:cs typeface="Arial" panose="020B0604020202020204" pitchFamily="34" charset="0"/>
              </a:rPr>
              <a:t>Las familias</a:t>
            </a:r>
          </a:p>
        </p:txBody>
      </p:sp>
      <p:sp>
        <p:nvSpPr>
          <p:cNvPr id="24591" name="Rectangle 14"/>
          <p:cNvSpPr>
            <a:spLocks noChangeArrowheads="1"/>
          </p:cNvSpPr>
          <p:nvPr/>
        </p:nvSpPr>
        <p:spPr bwMode="auto">
          <a:xfrm>
            <a:off x="395288" y="5734050"/>
            <a:ext cx="3889375" cy="935038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b="1">
                <a:solidFill>
                  <a:srgbClr val="FF6600"/>
                </a:solidFill>
                <a:cs typeface="Arial" panose="020B0604020202020204" pitchFamily="34" charset="0"/>
              </a:rPr>
              <a:t>Paso 4</a:t>
            </a:r>
            <a:r>
              <a:rPr lang="es-ES" altLang="es-ES" b="1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es-ES" altLang="es-ES" b="1">
                <a:solidFill>
                  <a:srgbClr val="003333"/>
                </a:solidFill>
                <a:cs typeface="Arial" panose="020B0604020202020204" pitchFamily="34" charset="0"/>
              </a:rPr>
              <a:t> Opcional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Ponderación de </a:t>
            </a:r>
          </a:p>
          <a:p>
            <a:pPr algn="ctr" eaLnBrk="1" hangingPunct="1">
              <a:buClrTx/>
              <a:buFontTx/>
              <a:buNone/>
            </a:pP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Criterios/indicadores</a:t>
            </a:r>
          </a:p>
        </p:txBody>
      </p:sp>
      <p:sp>
        <p:nvSpPr>
          <p:cNvPr id="24592" name="Rectangle 15"/>
          <p:cNvSpPr>
            <a:spLocks noChangeArrowheads="1"/>
          </p:cNvSpPr>
          <p:nvPr/>
        </p:nvSpPr>
        <p:spPr bwMode="auto">
          <a:xfrm>
            <a:off x="500063" y="2298700"/>
            <a:ext cx="2519362" cy="503238"/>
          </a:xfrm>
          <a:prstGeom prst="rect">
            <a:avLst/>
          </a:prstGeom>
          <a:solidFill>
            <a:srgbClr val="FFFF99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Concreción curricular</a:t>
            </a:r>
          </a:p>
        </p:txBody>
      </p:sp>
      <p:sp>
        <p:nvSpPr>
          <p:cNvPr id="24593" name="Text Box 16"/>
          <p:cNvSpPr txBox="1">
            <a:spLocks noChangeArrowheads="1"/>
          </p:cNvSpPr>
          <p:nvPr/>
        </p:nvSpPr>
        <p:spPr bwMode="auto">
          <a:xfrm>
            <a:off x="360363" y="1700213"/>
            <a:ext cx="828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b="1">
                <a:solidFill>
                  <a:srgbClr val="C00000"/>
                </a:solidFill>
                <a:cs typeface="Arial" panose="020B0604020202020204" pitchFamily="34" charset="0"/>
              </a:rPr>
              <a:t>Paso 1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:Definir la estructura de la/s tarea/s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914400" y="6015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27088" y="5810250"/>
            <a:ext cx="75041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altLang="es-ES" sz="1600" b="1">
                <a:solidFill>
                  <a:srgbClr val="006600"/>
                </a:solidFill>
                <a:cs typeface="Arial" panose="020B0604020202020204" pitchFamily="34" charset="0"/>
              </a:rPr>
              <a:t>INTEGRAR EJERCICIOS Y ACTIVIDADES EN TAREAS 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79388" y="1412875"/>
            <a:ext cx="87852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609600" indent="-6080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es-ES" altLang="es-ES" sz="1500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>
                <a:srgbClr val="008000"/>
              </a:buClr>
              <a:buFont typeface="Wingdings" panose="05000000000000000000" pitchFamily="2" charset="2"/>
              <a:buNone/>
            </a:pPr>
            <a:endParaRPr lang="es-ES" altLang="es-ES" sz="1500" b="1">
              <a:solidFill>
                <a:srgbClr val="008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s-ES" altLang="es-ES" sz="1500" b="1">
              <a:solidFill>
                <a:srgbClr val="FF33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s-ES" altLang="es-ES" sz="1500" b="1">
              <a:solidFill>
                <a:srgbClr val="FF33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75"/>
              </a:spcBef>
              <a:buClrTx/>
              <a:buFontTx/>
              <a:buNone/>
            </a:pPr>
            <a:endParaRPr lang="es-ES" altLang="es-ES" sz="1500" b="1">
              <a:solidFill>
                <a:srgbClr val="FF33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339975" y="2497138"/>
            <a:ext cx="2663825" cy="368300"/>
          </a:xfrm>
          <a:prstGeom prst="rect">
            <a:avLst/>
          </a:prstGeom>
          <a:solidFill>
            <a:srgbClr val="00FF99"/>
          </a:solidFill>
          <a:ln w="9360">
            <a:solidFill>
              <a:srgbClr val="B2B2B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FF3300"/>
                </a:solidFill>
                <a:cs typeface="Arial" panose="020B0604020202020204" pitchFamily="34" charset="0"/>
              </a:rPr>
              <a:t>COMPETENCIAS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348038" y="3289300"/>
            <a:ext cx="1585912" cy="368300"/>
          </a:xfrm>
          <a:prstGeom prst="rect">
            <a:avLst/>
          </a:prstGeom>
          <a:solidFill>
            <a:srgbClr val="00FF99"/>
          </a:solidFill>
          <a:ln w="9360">
            <a:solidFill>
              <a:srgbClr val="B2B2B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FF3300"/>
                </a:solidFill>
                <a:cs typeface="Arial" panose="020B0604020202020204" pitchFamily="34" charset="0"/>
              </a:rPr>
              <a:t>TAREAS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 rot="10800000" flipV="1">
            <a:off x="3317875" y="3995738"/>
            <a:ext cx="1939925" cy="368300"/>
          </a:xfrm>
          <a:prstGeom prst="rect">
            <a:avLst/>
          </a:prstGeom>
          <a:solidFill>
            <a:srgbClr val="00FF99"/>
          </a:solidFill>
          <a:ln w="9360">
            <a:solidFill>
              <a:srgbClr val="B2B2B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FF3300"/>
                </a:solidFill>
                <a:cs typeface="Arial" panose="020B0604020202020204" pitchFamily="34" charset="0"/>
              </a:rPr>
              <a:t>ACTIVIDADES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419475" y="4657725"/>
            <a:ext cx="1870075" cy="368300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FF3300"/>
                </a:solidFill>
                <a:cs typeface="Arial" panose="020B0604020202020204" pitchFamily="34" charset="0"/>
              </a:rPr>
              <a:t>EJERCICIOS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 rot="10800000" flipV="1">
            <a:off x="252413" y="4152900"/>
            <a:ext cx="2522537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808080"/>
                </a:solidFill>
                <a:cs typeface="Arial" panose="020B0604020202020204" pitchFamily="34" charset="0"/>
              </a:rPr>
              <a:t>Se concretan en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6191250" y="2352675"/>
            <a:ext cx="2952750" cy="368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808080"/>
                </a:solidFill>
                <a:cs typeface="Arial" panose="020B0604020202020204" pitchFamily="34" charset="0"/>
              </a:rPr>
              <a:t>Se adquieren por medio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7019925" y="4297363"/>
            <a:ext cx="1800225" cy="3984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2000" b="1">
                <a:solidFill>
                  <a:srgbClr val="808080"/>
                </a:solidFill>
                <a:cs typeface="Arial" panose="020B0604020202020204" pitchFamily="34" charset="0"/>
              </a:rPr>
              <a:t> </a:t>
            </a:r>
            <a:r>
              <a:rPr lang="es-ES" altLang="es-ES" sz="1800" b="1">
                <a:solidFill>
                  <a:srgbClr val="808080"/>
                </a:solidFill>
                <a:cs typeface="Arial" panose="020B0604020202020204" pitchFamily="34" charset="0"/>
              </a:rPr>
              <a:t>que incluyen </a:t>
            </a:r>
          </a:p>
        </p:txBody>
      </p:sp>
      <p:sp>
        <p:nvSpPr>
          <p:cNvPr id="26636" name="AutoShape 11"/>
          <p:cNvSpPr>
            <a:spLocks noChangeArrowheads="1"/>
          </p:cNvSpPr>
          <p:nvPr/>
        </p:nvSpPr>
        <p:spPr bwMode="auto">
          <a:xfrm>
            <a:off x="5003800" y="2568575"/>
            <a:ext cx="1655763" cy="1152525"/>
          </a:xfrm>
          <a:prstGeom prst="curvedLeftArrow">
            <a:avLst>
              <a:gd name="adj1" fmla="val 20000"/>
              <a:gd name="adj2" fmla="val 40000"/>
              <a:gd name="adj3" fmla="val 47888"/>
            </a:avLst>
          </a:prstGeom>
          <a:solidFill>
            <a:srgbClr val="B2B2B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6637" name="AutoShape 12"/>
          <p:cNvSpPr>
            <a:spLocks noChangeArrowheads="1"/>
          </p:cNvSpPr>
          <p:nvPr/>
        </p:nvSpPr>
        <p:spPr bwMode="auto">
          <a:xfrm>
            <a:off x="1692275" y="3360738"/>
            <a:ext cx="1655763" cy="1008062"/>
          </a:xfrm>
          <a:prstGeom prst="curvedRightArrow">
            <a:avLst>
              <a:gd name="adj1" fmla="val 21093"/>
              <a:gd name="adj2" fmla="val 40000"/>
              <a:gd name="adj3" fmla="val 54751"/>
            </a:avLst>
          </a:prstGeom>
          <a:solidFill>
            <a:srgbClr val="B2B2B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6638" name="AutoShape 13"/>
          <p:cNvSpPr>
            <a:spLocks noChangeArrowheads="1"/>
          </p:cNvSpPr>
          <p:nvPr/>
        </p:nvSpPr>
        <p:spPr bwMode="auto">
          <a:xfrm>
            <a:off x="5292725" y="4081463"/>
            <a:ext cx="1871663" cy="1008062"/>
          </a:xfrm>
          <a:prstGeom prst="curvedLeftArrow">
            <a:avLst>
              <a:gd name="adj1" fmla="val 20000"/>
              <a:gd name="adj2" fmla="val 40000"/>
              <a:gd name="adj3" fmla="val 61890"/>
            </a:avLst>
          </a:prstGeom>
          <a:solidFill>
            <a:srgbClr val="B2B2B2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/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611188" y="1201738"/>
            <a:ext cx="8208962" cy="741362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C00000"/>
                </a:solidFill>
                <a:cs typeface="Arial" panose="020B0604020202020204" pitchFamily="34" charset="0"/>
              </a:rPr>
              <a:t>Paso 1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. DEFINICIÓN DE LA ESTRUCTURA DE LA TAREA Y DEL DISEÑO DE ACTIVIDADES/EJERCICIOS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884129" y="1251248"/>
            <a:ext cx="7200900" cy="1190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3333CC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SzPct val="100000"/>
              <a:defRPr/>
            </a:pPr>
            <a:r>
              <a:rPr lang="es-ES" sz="1800" b="1" dirty="0">
                <a:solidFill>
                  <a:srgbClr val="000000"/>
                </a:solidFill>
                <a:cs typeface="Arial" panose="020B0604020202020204" pitchFamily="34" charset="0"/>
              </a:rPr>
              <a:t>Ejercicio:</a:t>
            </a:r>
            <a:r>
              <a:rPr lang="es-ES" sz="1800" dirty="0">
                <a:solidFill>
                  <a:srgbClr val="000000"/>
                </a:solidFill>
                <a:cs typeface="Arial" panose="020B0604020202020204" pitchFamily="34" charset="0"/>
              </a:rPr>
              <a:t> acción o conjunto de acciones orientadas a la comprobación del dominio adquirido en el manejo de un determinado conocimiento. Supone una conducta que produce una respuesta prefijada y que se da repetidamente.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84129" y="3574249"/>
            <a:ext cx="7200900" cy="1190625"/>
          </a:xfrm>
          <a:prstGeom prst="rect">
            <a:avLst/>
          </a:prstGeom>
          <a:solidFill>
            <a:srgbClr val="99CCFF"/>
          </a:solidFill>
          <a:ln w="9360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Actividad:</a:t>
            </a: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Acción o conjunto de acciones orientadas a la adquisición de un conocimiento nuevo o la utilización de algún de algún conocimiento de forma diferente. Se trata de comportamientos que producen una respuesta diferenciada de una gran variedad.</a:t>
            </a:r>
            <a:r>
              <a:rPr lang="ca-ES" altLang="es-ES" sz="18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00113" y="5046663"/>
            <a:ext cx="7200900" cy="1190625"/>
          </a:xfrm>
          <a:prstGeom prst="rect">
            <a:avLst/>
          </a:prstGeom>
          <a:solidFill>
            <a:srgbClr val="9DC3B4"/>
          </a:solidFill>
          <a:ln w="9360">
            <a:solidFill>
              <a:srgbClr val="0000FF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Tarea: </a:t>
            </a:r>
            <a:r>
              <a:rPr lang="es-ES" altLang="es-ES" sz="1800">
                <a:solidFill>
                  <a:srgbClr val="000000"/>
                </a:solidFill>
                <a:cs typeface="Arial" panose="020B0604020202020204" pitchFamily="34" charset="0"/>
              </a:rPr>
              <a:t>Acción o conjunto de acciones orientadas a la resolución de una situación-problema, dentro de un contexto definido, por medio de la combinación de todos los saberes disponibles que permiten la elaboración de un 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producto relevante. 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96082" y="260648"/>
            <a:ext cx="8208962" cy="741362"/>
          </a:xfrm>
          <a:prstGeom prst="rect">
            <a:avLst/>
          </a:prstGeom>
          <a:noFill/>
          <a:ln w="936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125"/>
              </a:spcBef>
              <a:buClrTx/>
              <a:buFontTx/>
              <a:buNone/>
            </a:pPr>
            <a:r>
              <a:rPr lang="es-ES" altLang="es-ES" b="1">
                <a:solidFill>
                  <a:srgbClr val="C00000"/>
                </a:solidFill>
                <a:cs typeface="Arial" panose="020B0604020202020204" pitchFamily="34" charset="0"/>
              </a:rPr>
              <a:t>Paso 1</a:t>
            </a:r>
            <a:r>
              <a:rPr lang="es-ES" altLang="es-ES" sz="1800" b="1">
                <a:solidFill>
                  <a:srgbClr val="000000"/>
                </a:solidFill>
                <a:cs typeface="Arial" panose="020B0604020202020204" pitchFamily="34" charset="0"/>
              </a:rPr>
              <a:t>. DEFINICIÓN DE LA ESTRUCTURA DE LA TAREA Y DEL DISEÑO DE ACTIVIDADES/EJERCICIOS</a:t>
            </a:r>
          </a:p>
        </p:txBody>
      </p:sp>
      <p:pic>
        <p:nvPicPr>
          <p:cNvPr id="1026" name="Picture 2" descr="Resultado de imagen de SIGNO IG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4583" y1="75397" x2="54583" y2="75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51784"/>
            <a:ext cx="1800200" cy="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1956</Words>
  <Application>Microsoft Office PowerPoint</Application>
  <PresentationFormat>Presentación en pantalla (4:3)</PresentationFormat>
  <Paragraphs>382</Paragraphs>
  <Slides>42</Slides>
  <Notes>31</Notes>
  <HiddenSlides>1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6" baseType="lpstr">
      <vt:lpstr>Arial Unicode MS</vt:lpstr>
      <vt:lpstr>MS PGothic</vt:lpstr>
      <vt:lpstr>Arial</vt:lpstr>
      <vt:lpstr>Bring tha noize</vt:lpstr>
      <vt:lpstr>Calibri</vt:lpstr>
      <vt:lpstr>Century Gothic</vt:lpstr>
      <vt:lpstr>Lane Humouresque</vt:lpstr>
      <vt:lpstr>Lucida Handwriting</vt:lpstr>
      <vt:lpstr>Times New Roman</vt:lpstr>
      <vt:lpstr>Trebuchet MS</vt:lpstr>
      <vt:lpstr>Verdana</vt:lpstr>
      <vt:lpstr>Wingdings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Aplicación séneca currículo por competencias</vt:lpstr>
      <vt:lpstr>Ruta para acceder al currículo por competencias</vt:lpstr>
      <vt:lpstr>En primer lugar hay que indicar los instrumentos de evaluación Perfil de dirección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INTERVENCIÓN EN AULA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Powermac G5</dc:creator>
  <cp:lastModifiedBy>Full name</cp:lastModifiedBy>
  <cp:revision>47</cp:revision>
  <cp:lastPrinted>1601-01-01T00:00:00Z</cp:lastPrinted>
  <dcterms:created xsi:type="dcterms:W3CDTF">2013-03-04T11:10:24Z</dcterms:created>
  <dcterms:modified xsi:type="dcterms:W3CDTF">2017-05-03T15:40:27Z</dcterms:modified>
</cp:coreProperties>
</file>