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  <p:sldMasterId id="2147483702" r:id="rId9"/>
    <p:sldMasterId id="2147483708" r:id="rId10"/>
    <p:sldMasterId id="2147483714" r:id="rId11"/>
    <p:sldMasterId id="2147483720" r:id="rId12"/>
    <p:sldMasterId id="2147483726" r:id="rId13"/>
    <p:sldMasterId id="2147483732" r:id="rId14"/>
    <p:sldMasterId id="2147483738" r:id="rId15"/>
    <p:sldMasterId id="2147483744" r:id="rId16"/>
    <p:sldMasterId id="2147483750" r:id="rId17"/>
    <p:sldMasterId id="2147483756" r:id="rId18"/>
  </p:sldMasterIdLst>
  <p:sldIdLst>
    <p:sldId id="262" r:id="rId19"/>
    <p:sldId id="305" r:id="rId20"/>
    <p:sldId id="265" r:id="rId21"/>
    <p:sldId id="266" r:id="rId22"/>
    <p:sldId id="267" r:id="rId23"/>
    <p:sldId id="306" r:id="rId24"/>
    <p:sldId id="268" r:id="rId25"/>
    <p:sldId id="260" r:id="rId26"/>
    <p:sldId id="261" r:id="rId27"/>
    <p:sldId id="269" r:id="rId28"/>
    <p:sldId id="270" r:id="rId29"/>
    <p:sldId id="307" r:id="rId30"/>
    <p:sldId id="308" r:id="rId31"/>
    <p:sldId id="309" r:id="rId32"/>
    <p:sldId id="310" r:id="rId33"/>
    <p:sldId id="311" r:id="rId34"/>
    <p:sldId id="296" r:id="rId35"/>
    <p:sldId id="297" r:id="rId36"/>
    <p:sldId id="298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312" r:id="rId51"/>
    <p:sldId id="313" r:id="rId52"/>
    <p:sldId id="314" r:id="rId53"/>
    <p:sldId id="315" r:id="rId54"/>
    <p:sldId id="316" r:id="rId55"/>
    <p:sldId id="317" r:id="rId56"/>
    <p:sldId id="286" r:id="rId57"/>
    <p:sldId id="299" r:id="rId58"/>
    <p:sldId id="300" r:id="rId59"/>
    <p:sldId id="301" r:id="rId60"/>
    <p:sldId id="302" r:id="rId61"/>
    <p:sldId id="303" r:id="rId62"/>
    <p:sldId id="304" r:id="rId63"/>
    <p:sldId id="287" r:id="rId64"/>
    <p:sldId id="288" r:id="rId65"/>
    <p:sldId id="289" r:id="rId66"/>
    <p:sldId id="290" r:id="rId67"/>
    <p:sldId id="291" r:id="rId68"/>
    <p:sldId id="318" r:id="rId69"/>
    <p:sldId id="293" r:id="rId70"/>
    <p:sldId id="319" r:id="rId71"/>
    <p:sldId id="295" r:id="rId72"/>
    <p:sldId id="320" r:id="rId73"/>
    <p:sldId id="321" r:id="rId7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69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59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57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25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6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1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8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8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5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2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1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24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70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1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8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8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77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6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2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76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5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8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8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38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0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6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1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8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22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7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7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7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88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194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5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9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1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69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90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73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73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53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6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0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6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6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48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30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9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60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87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7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6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6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41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0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5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94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42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98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5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5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9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037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0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71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85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2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03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4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4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62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40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2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75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57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85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3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3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6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936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93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92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64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86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59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2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2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28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470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5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5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77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1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41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41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520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44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39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9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078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9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9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0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75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53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26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21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13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8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8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7681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40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05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51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5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953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7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7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41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152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7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02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4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5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57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278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539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19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852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2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65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56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4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6F71-448C-4050-B9DC-B7BD2C0DC658}" type="datetimeFigureOut">
              <a:rPr lang="es-ES" smtClean="0"/>
              <a:t>28/03/2017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4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4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6DD-0ED6-4975-88B9-62DF76F67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40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42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4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4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4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32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3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3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3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21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2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2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2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09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1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1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1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696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9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9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9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683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669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7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7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7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654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57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4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637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82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8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8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8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81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79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8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8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8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75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7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7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7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2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70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7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7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7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65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6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6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6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58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6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139692" y="166878"/>
            <a:ext cx="134233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833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43964" y="2425751"/>
            <a:ext cx="12631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5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acea.ec.europa.eu/PPM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4" Type="http://schemas.openxmlformats.org/officeDocument/2006/relationships/hyperlink" Target="http://ec.europa.eu/education/higher-education/agenda_en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0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4" Type="http://schemas.openxmlformats.org/officeDocument/2006/relationships/hyperlink" Target="http://get.adobe.com/es/reader/)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5" Type="http://schemas.openxmlformats.org/officeDocument/2006/relationships/hyperlink" Target="mailto:director@nombrecentro.es" TargetMode="External"/><Relationship Id="rId4" Type="http://schemas.openxmlformats.org/officeDocument/2006/relationships/hyperlink" Target="mailto:rector@nombreuniversidad.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0969" y="20110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CARTA ECHE 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IES ILIPA MAGNA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2016-2017</a:t>
            </a:r>
          </a:p>
        </p:txBody>
      </p:sp>
      <p:sp>
        <p:nvSpPr>
          <p:cNvPr id="4" name="object 5"/>
          <p:cNvSpPr txBox="1">
            <a:spLocks noGrp="1"/>
          </p:cNvSpPr>
          <p:nvPr>
            <p:ph type="subTitle" idx="1"/>
          </p:nvPr>
        </p:nvSpPr>
        <p:spPr>
          <a:xfrm>
            <a:off x="1382332" y="5031592"/>
            <a:ext cx="9144000" cy="114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00"/>
              </a:lnSpc>
            </a:pP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Cada parte del formulario de solicitud puede ser  comprobada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al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pulsar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botón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“check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all”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queda  grabada una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vez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que se pulsa el botón</a:t>
            </a:r>
            <a:r>
              <a:rPr sz="2400" spc="7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“next”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5103" y="362635"/>
            <a:ext cx="11299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1. Acceso a los formularios en línea:</a:t>
            </a:r>
          </a:p>
          <a:p>
            <a:r>
              <a:rPr lang="es-ES" b="1" dirty="0">
                <a:hlinkClick r:id="rId2"/>
              </a:rPr>
              <a:t>https://eacea.ec.europa.eu/PPMT/</a:t>
            </a:r>
            <a:endParaRPr lang="es-ES" b="1" dirty="0">
              <a:solidFill>
                <a:prstClr val="black"/>
              </a:solidFill>
            </a:endParaRPr>
          </a:p>
          <a:p>
            <a:pPr lvl="0"/>
            <a:r>
              <a:rPr lang="es-ES" b="1" dirty="0">
                <a:solidFill>
                  <a:prstClr val="black"/>
                </a:solidFill>
              </a:rPr>
              <a:t>2</a:t>
            </a:r>
            <a:r>
              <a:rPr lang="es-ES" b="1">
                <a:solidFill>
                  <a:prstClr val="black"/>
                </a:solidFill>
              </a:rPr>
              <a:t>. </a:t>
            </a:r>
            <a:r>
              <a:rPr lang="es-ES" b="1" dirty="0">
                <a:solidFill>
                  <a:prstClr val="black"/>
                </a:solidFill>
              </a:rPr>
              <a:t>Meter correo corporativo del centro y contraseña creada para ECAS. Entras en el perfil del centro. </a:t>
            </a:r>
            <a:r>
              <a:rPr lang="es-ES" b="1" dirty="0" err="1">
                <a:solidFill>
                  <a:prstClr val="black"/>
                </a:solidFill>
              </a:rPr>
              <a:t>Edit</a:t>
            </a:r>
            <a:r>
              <a:rPr lang="es-ES" b="1" dirty="0">
                <a:solidFill>
                  <a:prstClr val="black"/>
                </a:solidFill>
              </a:rPr>
              <a:t> el formulario abierto.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726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90147" y="565469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7313" y="946745"/>
            <a:ext cx="9991512" cy="434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8285" marR="812165" indent="-1506220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C: ORGANIZACIÓN GENERAL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LAS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ACTIVIDADES DEL PROGRAMA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(1)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1600" algn="just">
              <a:lnSpc>
                <a:spcPts val="2160"/>
              </a:lnSpc>
              <a:spcBef>
                <a:spcPts val="985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esta sección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encuentran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principios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Carta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9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dos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1600" algn="just">
              <a:lnSpc>
                <a:spcPts val="2160"/>
              </a:lnSpc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tipos de</a:t>
            </a:r>
            <a:r>
              <a:rPr sz="2000" spc="-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campos: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5185" marR="5080" indent="-286385" algn="just">
              <a:lnSpc>
                <a:spcPct val="80000"/>
              </a:lnSpc>
              <a:buFont typeface="Wingdings"/>
              <a:buChar char=""/>
              <a:tabLst>
                <a:tab pos="845819" algn="l"/>
              </a:tabLst>
            </a:pP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Casillas de verificación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para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seleccionar (únicamente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hay que seleccionar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-11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casilla)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5185" marR="5080" indent="-286385" algn="just">
              <a:lnSpc>
                <a:spcPts val="1920"/>
              </a:lnSpc>
              <a:buFont typeface="Wingdings"/>
              <a:buChar char=""/>
              <a:tabLst>
                <a:tab pos="845819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Casillas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verificación para seleccionar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seguidas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preguntas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deben responder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el espacio  habilitado al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efecto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(hay 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seleccionar 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casilla y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proporcionar 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información 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solicita en el espacio  habilitado)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00" marR="5080" algn="just">
              <a:lnSpc>
                <a:spcPct val="80000"/>
              </a:lnSpc>
              <a:spcBef>
                <a:spcPts val="5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Al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solicitar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ECHE,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la institución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se compromete a cumplir  con todos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principios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 la misma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, independientemente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 las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actividades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que finalmente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llevarán a cabo en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marco del  programa.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47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577060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1556" y="1005534"/>
            <a:ext cx="10154920" cy="439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C: ORGANIZACIÓN GENERAL DE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518285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ACTIVIDADES DEL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PROGRAMA</a:t>
            </a:r>
            <a:r>
              <a:rPr sz="2400" b="1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(2)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  <a:spcBef>
                <a:spcPts val="1735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tienen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que seleccionar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las casillas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verificación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al lado de  cada principio, confirmando así su comprensión y</a:t>
            </a:r>
            <a:r>
              <a:rPr sz="2000" spc="-14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compromiso.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just">
              <a:spcBef>
                <a:spcPts val="1540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obligatorio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responder a todas las</a:t>
            </a:r>
            <a:r>
              <a:rPr sz="2000" b="1" spc="-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preguntas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algn="just">
              <a:lnSpc>
                <a:spcPct val="80000"/>
              </a:lnSpc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caso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alguna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las preguntas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no sea relevante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para  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Institución, se debe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justificar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 claridad por</a:t>
            </a:r>
            <a:r>
              <a:rPr sz="2000" spc="-10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qué.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algn="just">
              <a:lnSpc>
                <a:spcPts val="1920"/>
              </a:lnSpc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ATENCIÓN: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información aportada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esta sección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tiene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spc="54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consonancia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Declaración de Política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Erasmus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(Sección D del</a:t>
            </a:r>
            <a:r>
              <a:rPr sz="2000" spc="-8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formulario)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72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5216816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8859" y="773336"/>
            <a:ext cx="9806940" cy="4024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 marR="636270" indent="-1533525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C: ORGANIZACIÓN GENERAL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LAS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ACTIVIDADES DEL PROGRAMA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(3)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8290" marR="5080" indent="-275590" algn="just">
              <a:spcBef>
                <a:spcPts val="1515"/>
              </a:spcBef>
              <a:buFont typeface="Wingdings"/>
              <a:buChar char=""/>
              <a:tabLst>
                <a:tab pos="28892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C.1.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Organización general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: Descripción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estructura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para organizar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movilidad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europea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internacional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(max. 1000</a:t>
            </a:r>
            <a:r>
              <a:rPr sz="2000" spc="-13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caracteres).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8290" marR="5715" indent="-275590" algn="just">
              <a:buFont typeface="Wingdings"/>
              <a:buChar char=""/>
              <a:tabLst>
                <a:tab pos="28892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C.2.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Principios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fundamentales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: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van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marcando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 )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todos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los principios fundamentales 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compromete la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institución.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ha de explicar el sistema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créditos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académicos de los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estudios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institución, así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como el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método para 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asignación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créditos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cursos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seguidos  por los estudiantes de movilidad (máx. 1000</a:t>
            </a:r>
            <a:r>
              <a:rPr sz="2000" spc="-17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caracteres).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8290" marR="5080" indent="-275590" algn="just">
              <a:spcBef>
                <a:spcPts val="5"/>
              </a:spcBef>
              <a:buFont typeface="Wingdings"/>
              <a:buChar char=""/>
              <a:tabLst>
                <a:tab pos="28892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C.3.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Antes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 la movilidad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: Describir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marcar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 </a:t>
            </a:r>
            <a:r>
              <a:rPr lang="es-ES" sz="2000" dirty="0">
                <a:solidFill>
                  <a:srgbClr val="283370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)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todas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las  preguntas.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2041" y="2680652"/>
            <a:ext cx="192616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02575" y="4551056"/>
            <a:ext cx="192616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" y="0"/>
            <a:ext cx="815340" cy="5143500"/>
          </a:xfrm>
          <a:custGeom>
            <a:avLst/>
            <a:gdLst/>
            <a:ahLst/>
            <a:cxnLst/>
            <a:rect l="l" t="t" r="r" b="b"/>
            <a:pathLst>
              <a:path w="611505" h="6858000">
                <a:moveTo>
                  <a:pt x="0" y="6857999"/>
                </a:moveTo>
                <a:lnTo>
                  <a:pt x="611187" y="6857999"/>
                </a:lnTo>
                <a:lnTo>
                  <a:pt x="61118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1A7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9067" y="5525909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9335" y="5635777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8209" y="886764"/>
            <a:ext cx="9579187" cy="3839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C: ORGANIZACIÓN GENERAL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 LAS</a:t>
            </a:r>
          </a:p>
          <a:p>
            <a:pPr marL="1798320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ACTIVIDADES DEL PROGRAMA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(3)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lvl="1">
              <a:spcBef>
                <a:spcPts val="5"/>
              </a:spcBef>
              <a:buFont typeface="Arial"/>
              <a:buAutoNum type="arabicPeriod" startAt="4"/>
              <a:tabLst>
                <a:tab pos="586105" algn="l"/>
                <a:tab pos="3435350" algn="l"/>
                <a:tab pos="6116955" algn="l"/>
              </a:tabLst>
            </a:pP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Durante</a:t>
            </a:r>
            <a:r>
              <a:rPr sz="2000" b="1" spc="30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b="1" spc="31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movilidad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:	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describir y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marcar</a:t>
            </a:r>
            <a:r>
              <a:rPr sz="2000" spc="28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</a:t>
            </a:r>
            <a:r>
              <a:rPr sz="2000" spc="28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)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todas</a:t>
            </a:r>
            <a:r>
              <a:rPr sz="2000" spc="21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preguntas.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lvl="1">
              <a:buFont typeface="Arial"/>
              <a:buAutoNum type="arabicPeriod" startAt="5"/>
              <a:tabLst>
                <a:tab pos="579755" algn="l"/>
                <a:tab pos="3903979" algn="l"/>
                <a:tab pos="6551295" algn="l"/>
              </a:tabLst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Despu</a:t>
            </a:r>
            <a:r>
              <a:rPr sz="2000" b="1" spc="-15" dirty="0">
                <a:solidFill>
                  <a:srgbClr val="283370"/>
                </a:solidFill>
                <a:latin typeface="Arial"/>
                <a:cs typeface="Arial"/>
              </a:rPr>
              <a:t>é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s</a:t>
            </a:r>
            <a:r>
              <a:rPr sz="2000" b="1" spc="24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b="1" spc="23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b="1" spc="2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mo</a:t>
            </a:r>
            <a:r>
              <a:rPr sz="2000" b="1" spc="-30" dirty="0">
                <a:solidFill>
                  <a:srgbClr val="28337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il</a:t>
            </a:r>
            <a:r>
              <a:rPr sz="2000" b="1" spc="-10" dirty="0">
                <a:solidFill>
                  <a:srgbClr val="28337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da</a:t>
            </a:r>
            <a:r>
              <a:rPr sz="2000" b="1" spc="5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:	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ribir</a:t>
            </a:r>
            <a:r>
              <a:rPr sz="2000" spc="24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</a:t>
            </a:r>
            <a:r>
              <a:rPr sz="2000" spc="229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car</a:t>
            </a:r>
            <a:r>
              <a:rPr sz="2000" spc="2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</a:t>
            </a:r>
            <a:r>
              <a:rPr sz="2000" spc="2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)	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od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  las</a:t>
            </a:r>
            <a:r>
              <a:rPr sz="2000" spc="-8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preguntas.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40"/>
              </a:spcBef>
              <a:buClr>
                <a:srgbClr val="283370"/>
              </a:buClr>
              <a:buFont typeface="Arial"/>
              <a:buAutoNum type="arabicPeriod" startAt="5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71500" lvl="1" indent="-558800">
              <a:spcBef>
                <a:spcPts val="5"/>
              </a:spcBef>
              <a:buFont typeface="Arial"/>
              <a:buAutoNum type="arabicPeriod" startAt="5"/>
              <a:tabLst>
                <a:tab pos="572135" algn="l"/>
              </a:tabLst>
            </a:pP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Participación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proyectos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de cooperación europea </a:t>
            </a:r>
            <a:r>
              <a:rPr sz="2000" b="1" spc="47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tabLst>
                <a:tab pos="1802130" algn="l"/>
                <a:tab pos="4266565" algn="l"/>
              </a:tabLst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internacional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:	describir y</a:t>
            </a:r>
            <a:r>
              <a:rPr sz="2000" spc="-3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marcar</a:t>
            </a:r>
            <a:r>
              <a:rPr sz="2000" spc="-3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	todas las</a:t>
            </a:r>
            <a:r>
              <a:rPr sz="2000" spc="-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preguntas.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7370" lvl="1" indent="-534670">
              <a:buFont typeface="Arial"/>
              <a:buAutoNum type="arabicPeriod" startAt="7"/>
              <a:tabLst>
                <a:tab pos="548005" algn="l"/>
                <a:tab pos="2021205" algn="l"/>
                <a:tab pos="3257550" algn="l"/>
              </a:tabLst>
            </a:pP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Visibilidad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:	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marcar</a:t>
            </a:r>
            <a:r>
              <a:rPr sz="2000" spc="-4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	todas las</a:t>
            </a:r>
            <a:r>
              <a:rPr sz="2000" spc="-9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preguntas.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12" y="2053392"/>
            <a:ext cx="1952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56" y="2999819"/>
            <a:ext cx="1952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3" y="3835062"/>
            <a:ext cx="1952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35" y="4448863"/>
            <a:ext cx="195263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26507" y="5294090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608" y="5622891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5219" y="665036"/>
            <a:ext cx="9970345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1195" marR="332740" indent="-1463675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C: ORGANIZACIÓN GENERAL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LAS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ACTIVIDADES DEL PROGRAMA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(4)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715" algn="just">
              <a:lnSpc>
                <a:spcPts val="1920"/>
              </a:lnSpc>
              <a:spcBef>
                <a:spcPts val="1510"/>
              </a:spcBef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Declaración de Política Erasmus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establece la estrategia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general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modernización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 internacionalización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 la Institución.  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concreto,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</a:t>
            </a:r>
            <a:r>
              <a:rPr sz="2000" spc="-11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debe: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marR="5080" indent="-286385" algn="just">
              <a:lnSpc>
                <a:spcPct val="8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Describir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grupos objetivo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movilidad y el ámbito  geográfico (dentro y fuera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-1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UE).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283370"/>
              </a:buClr>
              <a:buFont typeface="Wingdings"/>
              <a:buChar char=""/>
            </a:pPr>
            <a:endParaRPr sz="2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marR="5080" indent="-286385" algn="just">
              <a:lnSpc>
                <a:spcPts val="192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Describir qué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tipos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proyectos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cooperación para la </a:t>
            </a:r>
            <a:r>
              <a:rPr sz="2000" spc="54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innovación y buenas prácticas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(KA2) se propone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desarrollar, en su</a:t>
            </a:r>
            <a:r>
              <a:rPr sz="2000" spc="-1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caso.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Clr>
                <a:srgbClr val="283370"/>
              </a:buClr>
              <a:buFont typeface="Wingdings"/>
              <a:buChar char="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marR="6350" indent="-286385" algn="just">
              <a:lnSpc>
                <a:spcPts val="192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Explicar el impacto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previsto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participación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 Institución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Programa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relación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 su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estrategia 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modernización e</a:t>
            </a:r>
            <a:r>
              <a:rPr sz="2000" spc="-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internacionalización.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44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1018"/>
            <a:ext cx="9144000" cy="678728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C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1819" y="849779"/>
            <a:ext cx="11360728" cy="53570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latin typeface="NewsGotT-Medi"/>
              </a:rPr>
              <a:t>Sección C: Organización General y Programa de Actividades</a:t>
            </a:r>
          </a:p>
          <a:p>
            <a:pPr algn="just"/>
            <a:r>
              <a:rPr lang="es-ES" dirty="0">
                <a:latin typeface="NewsGotT-Medi"/>
              </a:rPr>
              <a:t>Nota: Se recomienda responder a todas las preguntas formuladas.</a:t>
            </a:r>
          </a:p>
          <a:p>
            <a:pPr algn="just"/>
            <a:r>
              <a:rPr lang="es-ES" dirty="0">
                <a:latin typeface="NewsGotT-Medi"/>
              </a:rPr>
              <a:t>El hecho de solicitar la ECHE implica que la institución se compromete a</a:t>
            </a:r>
          </a:p>
          <a:p>
            <a:pPr algn="just"/>
            <a:r>
              <a:rPr lang="es-ES" dirty="0">
                <a:latin typeface="NewsGotT-Medi"/>
              </a:rPr>
              <a:t>acatar todos los principios concernientes a las actividades que la institución</a:t>
            </a:r>
          </a:p>
          <a:p>
            <a:pPr algn="just"/>
            <a:r>
              <a:rPr lang="es-ES" dirty="0">
                <a:latin typeface="NewsGotT-Medi"/>
              </a:rPr>
              <a:t>solicita dentro del programa Erasmus+. La Institución solicitante debe seleccionar</a:t>
            </a:r>
          </a:p>
          <a:p>
            <a:pPr algn="just"/>
            <a:r>
              <a:rPr lang="es-ES" dirty="0">
                <a:latin typeface="NewsGotT-Medi"/>
              </a:rPr>
              <a:t>todos las casillas relativas a estos principios y por consiguiente confirmar que</a:t>
            </a:r>
          </a:p>
          <a:p>
            <a:pPr algn="just"/>
            <a:r>
              <a:rPr lang="es-ES" dirty="0">
                <a:latin typeface="NewsGotT-Medi"/>
              </a:rPr>
              <a:t>comprende y se compromete a llevarlos a cabo en el transcurso</a:t>
            </a:r>
          </a:p>
          <a:p>
            <a:pPr algn="just"/>
            <a:r>
              <a:rPr lang="es-ES" dirty="0">
                <a:latin typeface="NewsGotT-Medi"/>
              </a:rPr>
              <a:t>de los proyectos. Si las casillas vienen seguidas por un espacio para</a:t>
            </a:r>
          </a:p>
          <a:p>
            <a:pPr algn="just"/>
            <a:r>
              <a:rPr lang="es-ES" dirty="0">
                <a:latin typeface="NewsGotT-Medi"/>
              </a:rPr>
              <a:t>explicaciones, es necesario contestar a las preguntas. Es decir, es</a:t>
            </a:r>
          </a:p>
          <a:p>
            <a:pPr algn="just"/>
            <a:r>
              <a:rPr lang="es-ES" dirty="0">
                <a:latin typeface="NewsGotT-Medi"/>
              </a:rPr>
              <a:t>obligatorio contestar a todas las preguntas en esta sección, aun cuando lo</a:t>
            </a:r>
          </a:p>
          <a:p>
            <a:pPr algn="just"/>
            <a:r>
              <a:rPr lang="es-ES" dirty="0">
                <a:latin typeface="NewsGotT-Medi"/>
              </a:rPr>
              <a:t>expuesto en el anunciado sea irrelevante para los proyectos hay que</a:t>
            </a:r>
          </a:p>
          <a:p>
            <a:pPr algn="just"/>
            <a:r>
              <a:rPr lang="es-ES" dirty="0">
                <a:latin typeface="NewsGotT-Medi"/>
              </a:rPr>
              <a:t>justificarlo adecuadamente. Toda la información proporcionada en esta</a:t>
            </a:r>
          </a:p>
          <a:p>
            <a:pPr algn="just"/>
            <a:r>
              <a:rPr lang="es-ES" dirty="0">
                <a:latin typeface="NewsGotT-Medi"/>
              </a:rPr>
              <a:t>sección tendrá que ser coherente con la “Erasmus </a:t>
            </a:r>
            <a:r>
              <a:rPr lang="es-ES" dirty="0" err="1">
                <a:latin typeface="NewsGotT-Medi"/>
              </a:rPr>
              <a:t>Policy</a:t>
            </a:r>
            <a:r>
              <a:rPr lang="es-ES" dirty="0">
                <a:latin typeface="NewsGotT-Medi"/>
              </a:rPr>
              <a:t> </a:t>
            </a:r>
            <a:r>
              <a:rPr lang="es-ES" dirty="0" err="1">
                <a:latin typeface="NewsGotT-Medi"/>
              </a:rPr>
              <a:t>Statement</a:t>
            </a:r>
            <a:r>
              <a:rPr lang="es-ES" dirty="0">
                <a:latin typeface="NewsGotT-Medi"/>
              </a:rPr>
              <a:t>” en la</a:t>
            </a:r>
          </a:p>
          <a:p>
            <a:pPr algn="just"/>
            <a:r>
              <a:rPr lang="es-ES" dirty="0">
                <a:latin typeface="NewsGotT-Medi"/>
              </a:rPr>
              <a:t>sección 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86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>
                <a:latin typeface="NewsGotT-Medi"/>
              </a:rPr>
              <a:t>Para la educación superior la participación en la KA1 y KA2 debe articularse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alrededor de acciones de movilidad de calidad.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Por consiguiente, la institución debe centrar su estrategia en:</a:t>
            </a:r>
          </a:p>
          <a:p>
            <a:r>
              <a:rPr lang="es-ES" dirty="0">
                <a:latin typeface="NewsGotT-Medi"/>
              </a:rPr>
              <a:t>Colaboración con más de un socio en países de la Unión Europea y/o terceros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países, con una estrategia clara de internacionalización.</a:t>
            </a:r>
          </a:p>
          <a:p>
            <a:r>
              <a:rPr lang="es-ES" dirty="0">
                <a:latin typeface="NewsGotT-Medi"/>
              </a:rPr>
              <a:t>Promover y apoyar la movilidad de estudiantes y personal docente y no docente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de su centro con especial atención a los sectores más frágiles mediante políticas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no discriminatorias.</a:t>
            </a:r>
          </a:p>
          <a:p>
            <a:r>
              <a:rPr lang="es-ES" dirty="0">
                <a:latin typeface="NewsGotT-Medi"/>
              </a:rPr>
              <a:t>Diseñar una política clara de desarrollo integrado de actividades metodológicas de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aprendizaje transnacional, (cursos de contacto, actividades modulares y</a:t>
            </a:r>
          </a:p>
          <a:p>
            <a:pPr marL="0" indent="0">
              <a:buNone/>
            </a:pPr>
            <a:r>
              <a:rPr lang="es-ES" dirty="0">
                <a:latin typeface="NewsGotT-Medi"/>
              </a:rPr>
              <a:t>curriculares con una visión de internacionalización).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16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NewsGotT-Medi"/>
              </a:rPr>
              <a:t>Reconocimiento de la importancia de dar visibilidad a los resultados obtenidos a través de las actividades individuales de los profesores de manera que se haga partícipe a toda la comunidad educativa.</a:t>
            </a:r>
          </a:p>
          <a:p>
            <a:r>
              <a:rPr lang="es-ES" dirty="0">
                <a:latin typeface="NewsGotT-Medi"/>
              </a:rPr>
              <a:t>Los resultados de la monitorización interna de las movilidades individuales y de los resultados de la cooperación internacional deberán ser tenidos en cuenta dentro del procedimiento de internacionalización de la institución.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61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68716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462438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555" y="674561"/>
            <a:ext cx="10372512" cy="147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PARTE A: DATOS DE LA INSTITUCIÓN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SOLICITANTE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99745" marR="5080" indent="-276225" algn="just">
              <a:spcBef>
                <a:spcPts val="1365"/>
              </a:spcBef>
              <a:buFont typeface="Wingdings"/>
              <a:buChar char=""/>
              <a:tabLst>
                <a:tab pos="499745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A.1.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INSTITUCIÓN: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Nombre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legal, nombre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legal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inglés y  acrónimo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(si hubiera),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Código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Erasmus (aparece  automáticamente para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solicitantes 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ya tengan carta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Erasmus), dirección y pagina</a:t>
            </a:r>
            <a:r>
              <a:rPr sz="2000" spc="-1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web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8449" y="2451309"/>
            <a:ext cx="9186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Dat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4544" y="2451309"/>
            <a:ext cx="25340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461770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pletos	que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6350" y="2451309"/>
            <a:ext cx="610192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5080" indent="-275590">
              <a:buFont typeface="Wingdings"/>
              <a:buChar char=""/>
              <a:tabLst>
                <a:tab pos="288290" algn="l"/>
                <a:tab pos="288925" algn="l"/>
                <a:tab pos="1032510" algn="l"/>
                <a:tab pos="3542665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A.2.	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REPRESENTANTE	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LEGAL:  aparecerán 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parte “E”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-13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Carta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6350" y="3365963"/>
            <a:ext cx="10049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88290" algn="l"/>
              </a:tabLst>
            </a:pPr>
            <a:r>
              <a:rPr sz="2000" dirty="0">
                <a:solidFill>
                  <a:srgbClr val="283370"/>
                </a:solidFill>
                <a:latin typeface="Wingdings"/>
                <a:cs typeface="Wingdings"/>
              </a:rPr>
              <a:t></a:t>
            </a:r>
            <a:r>
              <a:rPr sz="2000" dirty="0">
                <a:solidFill>
                  <a:srgbClr val="283370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3.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3992" y="3365963"/>
            <a:ext cx="26153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COO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DINADOR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5164" y="3365963"/>
            <a:ext cx="29472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532255" algn="l"/>
              </a:tabLst>
            </a:pP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RASMU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:	Datos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5520" y="3365963"/>
            <a:ext cx="28490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434465" algn="l"/>
                <a:tab pos="1925320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compl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tos.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3951" y="3594451"/>
            <a:ext cx="9724812" cy="922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persona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contacto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Agencia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Ejecutiva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Bruselas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con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Agencia Nacional.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recomienda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utilizar un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correo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electrónico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institucional para evitar problemas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recepción 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información si el coordinador está ausente o</a:t>
            </a:r>
            <a:r>
              <a:rPr sz="2000" spc="-14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cambia.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91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6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2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42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7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90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53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1055" y="5543116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2365" y="5545611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5535" y="641048"/>
            <a:ext cx="10479193" cy="4444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234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D: DECLARACIÓN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POLÍTICA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ERASMUS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100580"/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ESTRATEGIA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4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(1)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33020" algn="just">
              <a:lnSpc>
                <a:spcPts val="1920"/>
              </a:lnSpc>
              <a:spcBef>
                <a:spcPts val="869"/>
              </a:spcBef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Institución debe demostrar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conoce las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posibles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acciones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financiadas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por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programa (ver siguientes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diapositivas) 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destacar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sus</a:t>
            </a:r>
            <a:r>
              <a:rPr sz="2000" spc="-8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prioridades.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2384" algn="just">
              <a:lnSpc>
                <a:spcPct val="80100"/>
              </a:lnSpc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No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es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necesario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una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 participe 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todas las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acciones  del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Programa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(ver siguientes diapositivas), sino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debe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participar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aquellas que respondan de forma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realista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 su</a:t>
            </a:r>
            <a:r>
              <a:rPr sz="2000" spc="-17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estrategia.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3020" algn="just">
              <a:lnSpc>
                <a:spcPts val="1920"/>
              </a:lnSpc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Declaración de Política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Erasmus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tiene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publicarse 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web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institución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el plazo de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un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partir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concesión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ECHE por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Comisión</a:t>
            </a:r>
            <a:r>
              <a:rPr sz="2000" spc="-7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Europea.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1115" algn="just">
              <a:lnSpc>
                <a:spcPts val="1920"/>
              </a:lnSpc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caso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institución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decida actualizar su Declaración de  Política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Erasmus durante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desarrollo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Programa, tendrá que  informar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Agencia Nacional (Unidad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Educación Superior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– 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SEPIE)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91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462438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4605444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3225" y="725614"/>
            <a:ext cx="10066867" cy="3518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95" marR="27940" algn="ctr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D: DECLARACIÓN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POLÍTICA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ERASMUS 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ESTRATEGIA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(1)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marco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Programa,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se podrán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financiar los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siguientes</a:t>
            </a:r>
            <a:r>
              <a:rPr sz="2000" spc="44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tipos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movilidad</a:t>
            </a:r>
            <a:r>
              <a:rPr sz="2000" b="1" spc="-6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individual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marR="5080" indent="-286385" algn="just">
              <a:lnSpc>
                <a:spcPct val="8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u="heavy" dirty="0">
                <a:solidFill>
                  <a:srgbClr val="283370"/>
                </a:solidFill>
                <a:latin typeface="Arial"/>
                <a:cs typeface="Arial"/>
              </a:rPr>
              <a:t>Movilidad de </a:t>
            </a:r>
            <a:r>
              <a:rPr sz="2000" u="heavy" spc="-5" dirty="0">
                <a:solidFill>
                  <a:srgbClr val="283370"/>
                </a:solidFill>
                <a:latin typeface="Arial"/>
                <a:cs typeface="Arial"/>
              </a:rPr>
              <a:t>estudiantes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Ciclo Corto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(Formación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Profesional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Grado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Superior,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Enseñanzas Artísticas  Profesionales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Grado Superior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Enseñanzas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Deportivas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Grado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Superior),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Enseñanzas Artísticas Superiores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 Enseñanzas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Universitarias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Grado, Máster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Doctorado  entre los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países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del programa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(para estudios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para  prácticas),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hacia 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desde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países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asociados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(solo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para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estudios).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82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462438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4605434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235" y="719710"/>
            <a:ext cx="9854353" cy="377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3860" marR="6985" indent="-1661795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D: DECLARACIÓN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POLÍTICA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ERASMUS 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ESTRATEGIA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(2)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30860" marR="5080" indent="-287020" algn="just">
              <a:lnSpc>
                <a:spcPct val="80000"/>
              </a:lnSpc>
              <a:spcBef>
                <a:spcPts val="1515"/>
              </a:spcBef>
              <a:buFont typeface="Wingdings"/>
              <a:buChar char=""/>
              <a:tabLst>
                <a:tab pos="531495" algn="l"/>
              </a:tabLst>
            </a:pPr>
            <a:r>
              <a:rPr sz="2000" u="heavy" dirty="0">
                <a:solidFill>
                  <a:srgbClr val="283370"/>
                </a:solidFill>
                <a:latin typeface="Arial"/>
                <a:cs typeface="Arial"/>
              </a:rPr>
              <a:t>Movilidad de personal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instituciones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educación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superior (personal docente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no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docente) hacia instituciones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educación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superior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u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otras organizaciones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los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países 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del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programa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y asociados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para impartir docencia y/o para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recibir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formación. El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personal de las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empresas también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puede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participar para impartir cursos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formación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o talleres  en instituciones de educación</a:t>
            </a:r>
            <a:r>
              <a:rPr sz="2000" spc="-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superior.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Clr>
                <a:srgbClr val="283370"/>
              </a:buClr>
              <a:buFont typeface="Wingdings"/>
              <a:buChar char="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0860" marR="5080" indent="-287020" algn="just">
              <a:lnSpc>
                <a:spcPct val="80000"/>
              </a:lnSpc>
              <a:buFont typeface="Wingdings"/>
              <a:buChar char=""/>
              <a:tabLst>
                <a:tab pos="531495" algn="l"/>
              </a:tabLst>
            </a:pPr>
            <a:r>
              <a:rPr sz="2000" u="heavy" dirty="0">
                <a:solidFill>
                  <a:srgbClr val="283370"/>
                </a:solidFill>
                <a:latin typeface="Arial"/>
                <a:cs typeface="Arial"/>
              </a:rPr>
              <a:t>Títulos conjuntos de </a:t>
            </a:r>
            <a:r>
              <a:rPr sz="2000" u="heavy" spc="-5" dirty="0">
                <a:solidFill>
                  <a:srgbClr val="283370"/>
                </a:solidFill>
                <a:latin typeface="Arial"/>
                <a:cs typeface="Arial"/>
              </a:rPr>
              <a:t>Máster Erasmus Mundus, </a:t>
            </a:r>
            <a:r>
              <a:rPr sz="2000" u="heavy" dirty="0">
                <a:solidFill>
                  <a:srgbClr val="283370"/>
                </a:solidFill>
                <a:latin typeface="Arial"/>
                <a:cs typeface="Arial"/>
              </a:rPr>
              <a:t>dobles o  múltiples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impartidos por consorcios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instituciones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 educación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superior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países del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programa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(con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posible  implicación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instituciones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países asociados)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para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fomentar 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movilidad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estudiantes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atraer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 los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mejores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estudiantes de todo el mundo a</a:t>
            </a:r>
            <a:r>
              <a:rPr sz="2000" spc="-13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Europa.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880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5099910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7686" y="5546394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1246" y="2335972"/>
            <a:ext cx="70468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356360" algn="l"/>
                <a:tab pos="2923540" algn="l"/>
                <a:tab pos="494601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ejemplo,	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sas,	es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ecialm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	las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6012" y="2611662"/>
            <a:ext cx="699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06650" algn="l"/>
                <a:tab pos="4020820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locales/regionales,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autoridades	educativas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7034" y="2361620"/>
            <a:ext cx="1337733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ts val="2160"/>
              </a:lnSpc>
            </a:pP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PY</a:t>
            </a:r>
            <a:r>
              <a:rPr sz="2000" spc="5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tabLst>
                <a:tab pos="425450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	ot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6012" y="2990858"/>
            <a:ext cx="8691033" cy="78533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920"/>
              </a:lnSpc>
              <a:spcBef>
                <a:spcPts val="459"/>
              </a:spcBef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instituciones de investigación,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interlocutores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sociales,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organizaciones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jóvenes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otras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organizaciones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relevantes) para contribuir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logro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objetivos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Agenda 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para  la  modernización 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los  sistemas</a:t>
            </a:r>
            <a:r>
              <a:rPr sz="2000" b="1" spc="46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de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5211" y="3936786"/>
            <a:ext cx="61942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94255" algn="l"/>
                <a:tab pos="4335145" algn="l"/>
              </a:tabLst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Educación	Superior	en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5325" y="4214148"/>
            <a:ext cx="56735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</a:t>
            </a:r>
            <a:r>
              <a:rPr sz="2000" u="heavy" spc="-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http://ec.europa.eu/education/higher-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5211" y="4470271"/>
            <a:ext cx="66141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205480" algn="l"/>
                <a:tab pos="3503929" algn="l"/>
                <a:tab pos="4749800" algn="l"/>
              </a:tabLst>
            </a:pP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ed</a:t>
            </a:r>
            <a:r>
              <a:rPr sz="2000" u="heavy" spc="-1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u</a:t>
            </a: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c</a:t>
            </a:r>
            <a:r>
              <a:rPr sz="2000" u="heavy" spc="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tion</a:t>
            </a:r>
            <a:r>
              <a:rPr sz="2000" u="heavy" spc="-2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/</a:t>
            </a: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u="heavy" spc="-1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g</a:t>
            </a: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end</a:t>
            </a:r>
            <a:r>
              <a:rPr sz="2000" u="heavy" spc="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u="heavy" spc="-1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_</a:t>
            </a: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e</a:t>
            </a:r>
            <a:r>
              <a:rPr sz="2000" u="heavy" spc="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n</a:t>
            </a:r>
            <a:r>
              <a:rPr sz="2000" u="heavy" spc="-2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.</a:t>
            </a:r>
            <a:r>
              <a:rPr sz="20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ht</a:t>
            </a:r>
            <a:r>
              <a:rPr sz="2000" u="heavy" spc="-2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m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)	y	pro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over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4030" y="3934673"/>
            <a:ext cx="1880447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07365"/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Europa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440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cooperación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5211" y="4778048"/>
            <a:ext cx="64490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393190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transversal	con otros sectores</a:t>
            </a:r>
            <a:r>
              <a:rPr sz="2000" spc="-12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educativos.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3223" y="148194"/>
            <a:ext cx="10035540" cy="249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289" marR="5080" indent="-1661795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D: DECLARACIÓN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POLÍTICA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ERASMUS 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ESTRATEGIA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(3)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270510" algn="just">
              <a:lnSpc>
                <a:spcPct val="80000"/>
              </a:lnSpc>
              <a:spcBef>
                <a:spcPts val="1090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marco del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Programa,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podrán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financiar los siguientes  tipos de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proyectos de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cooperación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internacional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(dentro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 fuera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-114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UE):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marR="270510" indent="-286385" algn="just">
              <a:lnSpc>
                <a:spcPct val="8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000" b="1" u="heavy" spc="-5" dirty="0">
                <a:solidFill>
                  <a:srgbClr val="283370"/>
                </a:solidFill>
                <a:latin typeface="Arial"/>
                <a:cs typeface="Arial"/>
              </a:rPr>
              <a:t>Asociaciones estratégicas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para fomentar la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cooperación intensa,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estructurada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y 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largo plazo entre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instituciones de educación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superior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con socios clave</a:t>
            </a:r>
            <a:r>
              <a:rPr sz="2000" spc="44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(por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561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3731" y="4959239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5085896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3771" y="1568291"/>
            <a:ext cx="7520940" cy="0"/>
          </a:xfrm>
          <a:custGeom>
            <a:avLst/>
            <a:gdLst/>
            <a:ahLst/>
            <a:cxnLst/>
            <a:rect l="l" t="t" r="r" b="b"/>
            <a:pathLst>
              <a:path w="5640705">
                <a:moveTo>
                  <a:pt x="0" y="0"/>
                </a:moveTo>
                <a:lnTo>
                  <a:pt x="5640324" y="0"/>
                </a:lnTo>
              </a:path>
            </a:pathLst>
          </a:custGeom>
          <a:ln w="32004">
            <a:solidFill>
              <a:srgbClr val="28337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3771" y="2994755"/>
            <a:ext cx="9126220" cy="0"/>
          </a:xfrm>
          <a:custGeom>
            <a:avLst/>
            <a:gdLst/>
            <a:ahLst/>
            <a:cxnLst/>
            <a:rect l="l" t="t" r="r" b="b"/>
            <a:pathLst>
              <a:path w="6844665">
                <a:moveTo>
                  <a:pt x="0" y="0"/>
                </a:moveTo>
                <a:lnTo>
                  <a:pt x="6844157" y="0"/>
                </a:lnTo>
              </a:path>
            </a:pathLst>
          </a:custGeom>
          <a:ln w="32003">
            <a:solidFill>
              <a:srgbClr val="28337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367" y="670942"/>
            <a:ext cx="9850967" cy="4051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5285" marR="5080" indent="-1632585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D: DECLARACIÓN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POLÍTICA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ERASMUS 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ESTRATEGIA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(4)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73380" marR="160020" indent="-287020" algn="just">
              <a:lnSpc>
                <a:spcPct val="80000"/>
              </a:lnSpc>
              <a:spcBef>
                <a:spcPts val="1460"/>
              </a:spcBef>
              <a:buFont typeface="Wingdings"/>
              <a:buChar char=""/>
              <a:tabLst>
                <a:tab pos="373380" algn="l"/>
              </a:tabLst>
            </a:pPr>
            <a:r>
              <a:rPr sz="2400" b="1" spc="-5" dirty="0">
                <a:solidFill>
                  <a:srgbClr val="283370"/>
                </a:solidFill>
                <a:latin typeface="Arial"/>
                <a:cs typeface="Arial"/>
              </a:rPr>
              <a:t>Alianzas para el conocimiento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entre  </a:t>
            </a:r>
            <a:r>
              <a:rPr sz="2400" u="heavy" dirty="0">
                <a:solidFill>
                  <a:srgbClr val="283370"/>
                </a:solidFill>
                <a:latin typeface="Arial"/>
                <a:cs typeface="Arial"/>
              </a:rPr>
              <a:t>instituciones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de enseñanza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superior y </a:t>
            </a:r>
            <a:r>
              <a:rPr sz="2400" u="heavy" spc="-5" dirty="0">
                <a:solidFill>
                  <a:srgbClr val="283370"/>
                </a:solidFill>
                <a:latin typeface="Arial"/>
                <a:cs typeface="Arial"/>
              </a:rPr>
              <a:t>empresas 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para promover la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creatividad,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la innovación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y </a:t>
            </a:r>
            <a:r>
              <a:rPr sz="2400" spc="-10" dirty="0">
                <a:solidFill>
                  <a:srgbClr val="283370"/>
                </a:solidFill>
                <a:latin typeface="Arial"/>
                <a:cs typeface="Arial"/>
              </a:rPr>
              <a:t>el 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espíritu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emprendedor, ofreciendo oportunidades  relevantes de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aprendizaje.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Clr>
                <a:srgbClr val="283370"/>
              </a:buClr>
              <a:buFont typeface="Wingdings"/>
              <a:buChar char="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3380" marR="159385" indent="-287020" algn="just">
              <a:lnSpc>
                <a:spcPct val="80000"/>
              </a:lnSpc>
              <a:buFont typeface="Wingdings"/>
              <a:buChar char=""/>
              <a:tabLst>
                <a:tab pos="373380" algn="l"/>
              </a:tabLst>
            </a:pPr>
            <a:r>
              <a:rPr sz="2400" b="1" spc="-5" dirty="0">
                <a:solidFill>
                  <a:srgbClr val="283370"/>
                </a:solidFill>
                <a:latin typeface="Arial"/>
                <a:cs typeface="Arial"/>
              </a:rPr>
              <a:t>Cooperación internacional y proyectos </a:t>
            </a:r>
            <a:r>
              <a:rPr sz="2400" b="1" spc="-10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2400" b="1" u="heavy" spc="-5" dirty="0">
                <a:solidFill>
                  <a:srgbClr val="283370"/>
                </a:solidFill>
                <a:latin typeface="Arial"/>
                <a:cs typeface="Arial"/>
              </a:rPr>
              <a:t>creación de capacidades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entre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instituciones </a:t>
            </a:r>
            <a:r>
              <a:rPr sz="2400" spc="-10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educación superior de los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países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del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programa y 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los países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asociados con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objetivo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de apoyar </a:t>
            </a:r>
            <a:r>
              <a:rPr sz="2400" spc="-10" dirty="0">
                <a:solidFill>
                  <a:srgbClr val="283370"/>
                </a:solidFill>
                <a:latin typeface="Arial"/>
                <a:cs typeface="Arial"/>
              </a:rPr>
              <a:t>la 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modernización y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la internacionalización de </a:t>
            </a:r>
            <a:r>
              <a:rPr sz="2400" spc="-10" dirty="0">
                <a:solidFill>
                  <a:srgbClr val="283370"/>
                </a:solidFill>
                <a:latin typeface="Arial"/>
                <a:cs typeface="Arial"/>
              </a:rPr>
              <a:t>la 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educación superior en los </a:t>
            </a:r>
            <a:r>
              <a:rPr sz="2400" dirty="0">
                <a:solidFill>
                  <a:srgbClr val="283370"/>
                </a:solidFill>
                <a:latin typeface="Arial"/>
                <a:cs typeface="Arial"/>
              </a:rPr>
              <a:t>países</a:t>
            </a:r>
            <a:r>
              <a:rPr sz="2400" spc="6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3370"/>
                </a:solidFill>
                <a:latin typeface="Arial"/>
                <a:cs typeface="Arial"/>
              </a:rPr>
              <a:t>asociados.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24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5115592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0276" y="5109453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350" y="617220"/>
            <a:ext cx="9850967" cy="434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D: DECLARACIÓN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POLÍTICA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ERASMUS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645285"/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ESTRATEGIA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(5)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7510" indent="-275590">
              <a:spcBef>
                <a:spcPts val="1450"/>
              </a:spcBef>
              <a:buFont typeface="Wingdings"/>
              <a:buChar char=""/>
              <a:tabLst>
                <a:tab pos="397510" algn="l"/>
                <a:tab pos="398145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ha de responder a todas las</a:t>
            </a:r>
            <a:r>
              <a:rPr sz="2000" spc="-1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cuestiones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7510" marR="217804" indent="-275590" algn="just">
              <a:buFont typeface="Wingdings"/>
              <a:buChar char=""/>
              <a:tabLst>
                <a:tab pos="39814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Hay 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tener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cuenta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que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estrategia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 seguir será a  largo plazo, es 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decir,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durante todo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periodo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validez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Carta (hasta</a:t>
            </a:r>
            <a:r>
              <a:rPr sz="2000" spc="-11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2020)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7510" marR="219075" indent="-275590" algn="just">
              <a:buFont typeface="Wingdings"/>
              <a:buChar char=""/>
              <a:tabLst>
                <a:tab pos="398145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este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apartado,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es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imprescindible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leer con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detenimiento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 documento orientativo “Annotated</a:t>
            </a:r>
            <a:r>
              <a:rPr sz="2000" spc="-14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Guidelines”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7510" indent="-275590">
              <a:buFont typeface="Wingdings"/>
              <a:buChar char=""/>
              <a:tabLst>
                <a:tab pos="397510" algn="l"/>
                <a:tab pos="398145" algn="l"/>
                <a:tab pos="2750820" algn="l"/>
                <a:tab pos="297497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Describir y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marcar</a:t>
            </a:r>
            <a:r>
              <a:rPr sz="2000" spc="-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	)	todas las</a:t>
            </a:r>
            <a:r>
              <a:rPr sz="2000" spc="-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preguntas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  <a:buClr>
                <a:srgbClr val="283370"/>
              </a:buClr>
              <a:buFont typeface="Wingdings"/>
              <a:buChar char="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7510" marR="220979" indent="-275590" algn="just">
              <a:buFont typeface="Wingdings"/>
              <a:buChar char=""/>
              <a:tabLst>
                <a:tab pos="398145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Cumplimentar teniendo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cuenta el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máximo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caracteres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permitido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8600" y="3436144"/>
            <a:ext cx="192616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59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0" y="172084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latin typeface="NewsGotT-Medi"/>
              </a:rPr>
              <a:t>Sección D. La “Erasmus </a:t>
            </a:r>
            <a:r>
              <a:rPr lang="es-ES" sz="1200" b="0" i="0" u="none" strike="noStrike" baseline="0" dirty="0" err="1">
                <a:latin typeface="NewsGotT-Medi"/>
              </a:rPr>
              <a:t>Policy</a:t>
            </a:r>
            <a:r>
              <a:rPr lang="es-ES" sz="1200" b="0" i="0" u="none" strike="noStrike" baseline="0" dirty="0">
                <a:latin typeface="NewsGotT-Medi"/>
              </a:rPr>
              <a:t> </a:t>
            </a:r>
            <a:r>
              <a:rPr lang="es-ES" sz="1200" b="0" i="0" u="none" strike="noStrike" baseline="0" dirty="0" err="1">
                <a:latin typeface="NewsGotT-Medi"/>
              </a:rPr>
              <a:t>Statement</a:t>
            </a:r>
            <a:r>
              <a:rPr lang="es-ES" sz="1200" b="0" i="0" u="none" strike="noStrike" baseline="0" dirty="0">
                <a:latin typeface="NewsGotT-Medi"/>
              </a:rPr>
              <a:t>” establece la estrategia de</a:t>
            </a:r>
          </a:p>
          <a:p>
            <a:r>
              <a:rPr lang="es-ES" sz="1200" b="0" i="0" u="none" strike="noStrike" baseline="0" dirty="0">
                <a:latin typeface="NewsGotT-Medi"/>
              </a:rPr>
              <a:t>modernización e internacionalización de la institución solicitante. La organización</a:t>
            </a:r>
          </a:p>
          <a:p>
            <a:r>
              <a:rPr lang="es-ES" sz="1200" b="0" i="0" u="none" strike="noStrike" baseline="0" dirty="0">
                <a:latin typeface="NewsGotT-Medi"/>
              </a:rPr>
              <a:t>solicitante deberá: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Describir el grupo objetivo al que se dirigen los proyectos de movilidad y el ámbito</a:t>
            </a:r>
          </a:p>
          <a:p>
            <a:r>
              <a:rPr lang="es-ES" sz="1200" b="0" i="0" u="none" strike="noStrike" baseline="0" dirty="0">
                <a:latin typeface="NewsGotT-Medi"/>
              </a:rPr>
              <a:t>geográfico de las organizaciones de acogida, abierto también a los terceros países</a:t>
            </a:r>
          </a:p>
          <a:p>
            <a:r>
              <a:rPr lang="es-ES" sz="1200" b="0" i="0" u="none" strike="noStrike" baseline="0" dirty="0">
                <a:latin typeface="NewsGotT-Medi"/>
              </a:rPr>
              <a:t>fuera de Europa.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Tipos de movilidades que pueden ser financiadas: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Movilidad de estudiantes para la obtención de créditos para ciclos cortos de</a:t>
            </a:r>
          </a:p>
          <a:p>
            <a:r>
              <a:rPr lang="es-ES" sz="1200" b="0" i="0" u="none" strike="noStrike" baseline="0" dirty="0">
                <a:latin typeface="NewsGotT-Medi"/>
              </a:rPr>
              <a:t>educación superior (Ciclos Formativos de Grado Superior Short </a:t>
            </a:r>
            <a:r>
              <a:rPr lang="es-ES" sz="1200" b="0" i="0" u="none" strike="noStrike" baseline="0" dirty="0" err="1">
                <a:latin typeface="NewsGotT-Medi"/>
              </a:rPr>
              <a:t>Cycle</a:t>
            </a:r>
            <a:r>
              <a:rPr lang="es-ES" sz="1200" b="0" i="0" u="none" strike="noStrike" baseline="0" dirty="0">
                <a:latin typeface="NewsGotT-Medi"/>
              </a:rPr>
              <a:t>) ,</a:t>
            </a:r>
          </a:p>
          <a:p>
            <a:r>
              <a:rPr lang="es-ES" sz="1200" b="0" i="0" u="none" strike="noStrike" baseline="0" dirty="0">
                <a:latin typeface="NewsGotT-Medi"/>
              </a:rPr>
              <a:t>grados Universitarios, estudios de máster y doctorados entre países europeos</a:t>
            </a:r>
          </a:p>
          <a:p>
            <a:r>
              <a:rPr lang="es-ES" sz="1200" b="0" i="0" u="none" strike="noStrike" baseline="0" dirty="0">
                <a:latin typeface="NewsGotT-Medi"/>
              </a:rPr>
              <a:t>y entre países no participantes del programa, tanto para estudios o prácticas</a:t>
            </a:r>
          </a:p>
          <a:p>
            <a:r>
              <a:rPr lang="es-ES" sz="1200" b="0" i="0" u="none" strike="noStrike" baseline="0" dirty="0">
                <a:latin typeface="NewsGotT-Medi"/>
              </a:rPr>
              <a:t>en empresas.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Personal docente y no docente directamente relacionado con la Educación</a:t>
            </a:r>
          </a:p>
          <a:p>
            <a:r>
              <a:rPr lang="es-ES" sz="1200" b="0" i="0" u="none" strike="noStrike" baseline="0" dirty="0">
                <a:latin typeface="NewsGotT-Medi"/>
              </a:rPr>
              <a:t>Superior entre los países dentro y fuera del programa para recibir o impartir</a:t>
            </a:r>
          </a:p>
          <a:p>
            <a:r>
              <a:rPr lang="es-ES" sz="1200" b="0" i="0" u="none" strike="noStrike" baseline="0" dirty="0">
                <a:latin typeface="NewsGotT-Medi"/>
              </a:rPr>
              <a:t>formación o prácticas. El personal de las empresas puede ser también tenido</a:t>
            </a:r>
          </a:p>
          <a:p>
            <a:r>
              <a:rPr lang="es-ES" sz="1200" b="0" i="0" u="none" strike="noStrike" baseline="0" dirty="0">
                <a:latin typeface="NewsGotT-Medi"/>
              </a:rPr>
              <a:t>en cuenta siempre que realice actividades de formación o talleres dirigidos a</a:t>
            </a:r>
          </a:p>
          <a:p>
            <a:r>
              <a:rPr lang="es-ES" sz="1200" b="0" i="0" u="none" strike="noStrike" baseline="0" dirty="0">
                <a:latin typeface="NewsGotT-Medi"/>
              </a:rPr>
              <a:t>la educación superior.</a:t>
            </a:r>
          </a:p>
          <a:p>
            <a:r>
              <a:rPr lang="pt-BR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pt-BR" sz="1200" b="0" i="0" u="none" strike="noStrike" baseline="0" dirty="0">
                <a:latin typeface="NewsGotT-Medi"/>
              </a:rPr>
              <a:t>“Joint </a:t>
            </a:r>
            <a:r>
              <a:rPr lang="pt-BR" sz="1200" b="0" i="0" u="none" strike="noStrike" baseline="0" dirty="0" err="1">
                <a:latin typeface="NewsGotT-Medi"/>
              </a:rPr>
              <a:t>master</a:t>
            </a:r>
            <a:r>
              <a:rPr lang="pt-BR" sz="1200" b="0" i="0" u="none" strike="noStrike" baseline="0" dirty="0">
                <a:latin typeface="NewsGotT-Medi"/>
              </a:rPr>
              <a:t> </a:t>
            </a:r>
            <a:r>
              <a:rPr lang="pt-BR" sz="1200" b="0" i="0" u="none" strike="noStrike" baseline="0" dirty="0" err="1">
                <a:latin typeface="NewsGotT-Medi"/>
              </a:rPr>
              <a:t>degrees</a:t>
            </a:r>
            <a:r>
              <a:rPr lang="pt-BR" sz="1200" b="0" i="0" u="none" strike="noStrike" baseline="0" dirty="0">
                <a:latin typeface="NewsGotT-Medi"/>
              </a:rPr>
              <a:t>” dentro de </a:t>
            </a:r>
            <a:r>
              <a:rPr lang="pt-BR" sz="1200" b="0" i="0" u="none" strike="noStrike" baseline="0" dirty="0" err="1">
                <a:latin typeface="NewsGotT-Medi"/>
              </a:rPr>
              <a:t>Consorcios</a:t>
            </a:r>
            <a:r>
              <a:rPr lang="pt-BR" sz="1200" b="0" i="0" u="none" strike="noStrike" baseline="0" dirty="0">
                <a:latin typeface="NewsGotT-Medi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14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54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0" y="209017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latin typeface="NewsGotT-Medi"/>
              </a:rPr>
              <a:t>Describir, si procede, los proyectos de innovación y ejemplos de buenas prácticas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Asociaciones estratégicas con agentes sociales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Alianzas del conocimiento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Cooperación Internacional con terceros países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Describir el impacto que se espera con referencia a la modernización e</a:t>
            </a:r>
          </a:p>
          <a:p>
            <a:r>
              <a:rPr lang="es-ES" sz="1200" b="0" i="0" u="none" strike="noStrike" baseline="0" dirty="0">
                <a:latin typeface="NewsGotT-Medi"/>
              </a:rPr>
              <a:t>internacionalización de la institución de educación superior solicitante.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El solicitante debe demostrar su conocimiento sobre las diferentes acciones</a:t>
            </a:r>
          </a:p>
          <a:p>
            <a:r>
              <a:rPr lang="es-ES" sz="1200" b="0" i="0" u="none" strike="noStrike" baseline="0" dirty="0">
                <a:latin typeface="NewsGotT-Medi"/>
              </a:rPr>
              <a:t>del programa que están sujetas a financiación y justificar las prioridades de su</a:t>
            </a:r>
          </a:p>
          <a:p>
            <a:r>
              <a:rPr lang="es-ES" sz="1200" b="0" i="0" u="none" strike="noStrike" baseline="0" dirty="0">
                <a:latin typeface="NewsGotT-Medi"/>
              </a:rPr>
              <a:t>institución sobre la que va a desarrollar de entre todas las posibles.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La “Erasmus </a:t>
            </a:r>
            <a:r>
              <a:rPr lang="es-ES" sz="1200" b="0" i="0" u="none" strike="noStrike" baseline="0" dirty="0" err="1">
                <a:latin typeface="NewsGotT-Medi"/>
              </a:rPr>
              <a:t>Policy</a:t>
            </a:r>
            <a:r>
              <a:rPr lang="es-ES" sz="1200" b="0" i="0" u="none" strike="noStrike" baseline="0" dirty="0">
                <a:latin typeface="NewsGotT-Medi"/>
              </a:rPr>
              <a:t> </a:t>
            </a:r>
            <a:r>
              <a:rPr lang="es-ES" sz="1200" b="0" i="0" u="none" strike="noStrike" baseline="0" dirty="0" err="1">
                <a:latin typeface="NewsGotT-Medi"/>
              </a:rPr>
              <a:t>Statement</a:t>
            </a:r>
            <a:r>
              <a:rPr lang="es-ES" sz="1200" b="0" i="0" u="none" strike="noStrike" baseline="0" dirty="0">
                <a:latin typeface="NewsGotT-Medi"/>
              </a:rPr>
              <a:t>” tiene que ser publicada en la pagina web del</a:t>
            </a:r>
          </a:p>
          <a:p>
            <a:r>
              <a:rPr lang="es-ES" sz="1200" b="0" i="0" u="none" strike="noStrike" baseline="0" dirty="0">
                <a:latin typeface="NewsGotT-Medi"/>
              </a:rPr>
              <a:t>centro en el plazo de un mes desde la concesión de la carta ECHE tanto en</a:t>
            </a:r>
          </a:p>
          <a:p>
            <a:r>
              <a:rPr lang="es-ES" sz="1200" b="0" i="0" u="none" strike="noStrike" baseline="0" dirty="0">
                <a:latin typeface="NewsGotT-Medi"/>
              </a:rPr>
              <a:t>español como en inglés. En el caso que la institución desee actualizar los</a:t>
            </a:r>
          </a:p>
          <a:p>
            <a:r>
              <a:rPr lang="es-ES" sz="1200" b="0" i="0" u="none" strike="noStrike" baseline="0" dirty="0">
                <a:latin typeface="NewsGotT-Medi"/>
              </a:rPr>
              <a:t>contenidos expresados en la Carta, se tendrá que informar a la Agencia</a:t>
            </a:r>
          </a:p>
          <a:p>
            <a:r>
              <a:rPr lang="es-ES" sz="1200" b="0" i="0" u="none" strike="noStrike" baseline="0" dirty="0">
                <a:latin typeface="NewsGotT-Medi"/>
              </a:rPr>
              <a:t>Nacional de su país (SEPIE).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4339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0" y="1997839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Aspectos que deberán ser plasmados en le EPS: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Respetar escrupulosamente los principios de no-discriminación establecidos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por el Programa Erasmus+ y garantizar la equidad en los procedimientos de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selección y la igualdad de oportunidades para todos los interesados con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independencia de su procedencia, género, etc.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La institución tendrá que organizar un procedimiento de selección de los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participantes, ya sean estudiantes o personal docente y no docente para la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adjudicación de las becas que sea público, justo, transparente, coherente y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documentado según lo establecido en el contrato que habrá de firmar con las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Agencias Nacionales. La organización deberá reglamentar medidas de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selección de acuerdo con el Artículo 21 de la Carta de los Derechos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Fundamentales de la Unión Europea.</a:t>
            </a:r>
          </a:p>
          <a:p>
            <a:r>
              <a:rPr lang="es-ES" sz="1200" b="0" i="0" u="none" strike="noStrike" baseline="0" dirty="0">
                <a:solidFill>
                  <a:srgbClr val="000081"/>
                </a:solidFill>
                <a:latin typeface="NewsGotT-Medi"/>
              </a:rPr>
              <a:t>http://www.europarl.europa.eu/charter/pdf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Para garantizar la participación de todo el alumnado con independencia de su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condición, genero,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etc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, el centro tendrá que desarrollar medidas de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apoyoespecíficas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 para cada sector. Las políticas de no discriminación de cada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centro deben hacerse públicas en la EPS.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5348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0" y="144384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Asegurar el reconocimiento oficial de las actividades completadas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satisfactoriamente para las movilidades de estudiantes, personal docente y no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docente y estudiantes para prácticas dentro del sistema de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tranferencia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 de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Créditos ECTS (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European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Credit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 Transfer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System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) o sistema compatible. La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realización de estas experiencias deberán ser explícitas en las acreditaciones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oficiales de las titulaciones y a través de los Suplementos a los títulos o similares.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El sistema básico de créditos ECTS se establece en 60 créditos que van asociados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al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NewsGotT-Medi"/>
              </a:rPr>
              <a:t>curriculo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, 22 de ellos para el módulo de FCT. Los ítem siguientes son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imprescindibles para preparar las movilidades atendiendo a los créditos ECTS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correspondientes: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Actualización del Catálogo del título y el decreto en BOJA o BOE., haciendo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referencia a los créditos ECTS correspondientes en la web de la institución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Firma de los acuerdos de aprendizaje o prácticas firmados por la organización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de envío y de acogida antes de dar comienzo a la actividad.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Informe de evaluación y de créditos obtenidos o en el caso de prácticas, el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certificado correspondiente haciendo mención de las actividades realizadas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81"/>
                </a:solidFill>
                <a:latin typeface="NewsGotT-Medi"/>
              </a:rPr>
              <a:t>http://ec.europa.eu/education/lifelong-learning-policy/doc/ects/guide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La institución debe proporcionar el suplemento al título correspondiente: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solidFill>
                  <a:srgbClr val="000081"/>
                </a:solidFill>
                <a:latin typeface="NewsGotT-Medi"/>
              </a:rPr>
              <a:t>http://ec.europa.eu/education/lifelong-learning-policy/doc/ds/ds_en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En ninguna circunstancia los participantes en el proceso deberán asumir ningún</a:t>
            </a:r>
          </a:p>
          <a:p>
            <a:r>
              <a:rPr lang="es-ES" sz="1200" b="0" i="0" u="none" strike="noStrike" baseline="0" dirty="0">
                <a:solidFill>
                  <a:srgbClr val="000000"/>
                </a:solidFill>
                <a:latin typeface="NewsGotT-Medi"/>
              </a:rPr>
              <a:t>cargo económico de inscripción.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8158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0" y="236717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latin typeface="NewsGotT-Medi"/>
              </a:rPr>
              <a:t>Las experiencias de movilidad ayudan a los individuos a mejorar sus destrezas profesionales, sociales,</a:t>
            </a:r>
          </a:p>
          <a:p>
            <a:r>
              <a:rPr lang="es-ES" sz="1200" b="0" i="0" u="none" strike="noStrike" baseline="0" dirty="0">
                <a:latin typeface="NewsGotT-Medi"/>
              </a:rPr>
              <a:t>intelectuales y mejorar el acceso al mundo laboral. La movilidad se puede considerar como la piedra</a:t>
            </a:r>
          </a:p>
          <a:p>
            <a:r>
              <a:rPr lang="es-ES" sz="1200" b="0" i="0" u="none" strike="noStrike" baseline="0" dirty="0">
                <a:latin typeface="NewsGotT-Medi"/>
              </a:rPr>
              <a:t>angular de la internacionalización y modernización de la educación y la herramienta más potente del</a:t>
            </a:r>
          </a:p>
          <a:p>
            <a:r>
              <a:rPr lang="es-ES" sz="1200" b="0" i="0" u="none" strike="noStrike" baseline="0" dirty="0">
                <a:latin typeface="NewsGotT-Medi"/>
              </a:rPr>
              <a:t>desarrollo en el área de la Educación Superior en Europa. Para conseguir el éxito de los resultados desde</a:t>
            </a:r>
          </a:p>
          <a:p>
            <a:r>
              <a:rPr lang="es-ES" sz="1200" b="0" i="0" u="none" strike="noStrike" baseline="0" dirty="0">
                <a:latin typeface="NewsGotT-Medi"/>
              </a:rPr>
              <a:t>el punto de vista de la sostenibilidad en la gestión de los recursos es necesario la programación detallada</a:t>
            </a:r>
          </a:p>
          <a:p>
            <a:r>
              <a:rPr lang="es-ES" sz="1200" b="0" i="0" u="none" strike="noStrike" baseline="0" dirty="0">
                <a:latin typeface="NewsGotT-Medi"/>
              </a:rPr>
              <a:t>de las actividades antes, durante y una vez finalizada la experiencia de la experiencia.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68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0" y="135165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latin typeface="NewsGotT-Medi"/>
              </a:rPr>
              <a:t>ANTES DE LA REALIZACIÓN DE LAS MOVILIDADES: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Publicación de los planes y detalles de la planificación de las movilidades.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Preparar los acuerdos interinstitucionales con la organización de acogida y el programa</a:t>
            </a:r>
          </a:p>
          <a:p>
            <a:r>
              <a:rPr lang="es-ES" sz="1200" b="0" i="0" u="none" strike="noStrike" baseline="0" dirty="0">
                <a:latin typeface="NewsGotT-Medi"/>
              </a:rPr>
              <a:t>pormenorizado de formación.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Asegurar que los candidatos están bien preparados para realizar la experiencia y han conseguido</a:t>
            </a:r>
          </a:p>
          <a:p>
            <a:r>
              <a:rPr lang="es-ES" sz="1200" b="0" i="0" u="none" strike="noStrike" baseline="0" dirty="0">
                <a:latin typeface="NewsGotT-Medi"/>
              </a:rPr>
              <a:t>el nivel de idioma requerido para la movilidad. La organización de envío tiene que garantizar que</a:t>
            </a:r>
          </a:p>
          <a:p>
            <a:r>
              <a:rPr lang="es-ES" sz="1200" b="0" i="0" u="none" strike="noStrike" baseline="0" dirty="0">
                <a:latin typeface="NewsGotT-Medi"/>
              </a:rPr>
              <a:t>se han proporcionado los medios necesarios para conseguir el nivel lingüístico adecuado.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Asegurar que la movilidad se basa en un programa formativo o de prácticas detallado e</a:t>
            </a:r>
          </a:p>
          <a:p>
            <a:r>
              <a:rPr lang="es-ES" sz="1200" b="0" i="0" u="none" strike="noStrike" baseline="0" dirty="0">
                <a:latin typeface="NewsGotT-Medi"/>
              </a:rPr>
              <a:t>individualizado. Estos acuerdos tienen que ser firmados por la organización de envío/ empresas</a:t>
            </a:r>
          </a:p>
          <a:p>
            <a:r>
              <a:rPr lang="es-ES" sz="1200" b="0" i="0" u="none" strike="noStrike" baseline="0" dirty="0">
                <a:latin typeface="NewsGotT-Medi"/>
              </a:rPr>
              <a:t>antes de que den comienzo las prácticas.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Movilidad de estudiantes para estudios: la organización de envío tendrá que nombrar a un</a:t>
            </a:r>
          </a:p>
          <a:p>
            <a:r>
              <a:rPr lang="es-ES" sz="1200" b="0" i="0" u="none" strike="noStrike" baseline="0" dirty="0">
                <a:latin typeface="NewsGotT-Medi"/>
              </a:rPr>
              <a:t>miembro del claustro como tutor que garantizará que el desarrollo de la estancia concuerde</a:t>
            </a:r>
          </a:p>
          <a:p>
            <a:r>
              <a:rPr lang="es-ES" sz="1200" b="0" i="0" u="none" strike="noStrike" baseline="0" dirty="0">
                <a:latin typeface="NewsGotT-Medi"/>
              </a:rPr>
              <a:t>con lo expuesto en el acuerdo de aprendizaje.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◦ </a:t>
            </a:r>
            <a:r>
              <a:rPr lang="es-ES" sz="1200" b="0" i="0" u="none" strike="noStrike" baseline="0" dirty="0">
                <a:latin typeface="NewsGotT-Medi"/>
              </a:rPr>
              <a:t>Movilidad para prácticas: las tareas especificas a realizar deberán ser detalladas</a:t>
            </a:r>
          </a:p>
          <a:p>
            <a:r>
              <a:rPr lang="es-ES" sz="1200" b="0" i="0" u="none" strike="noStrike" baseline="0" dirty="0">
                <a:latin typeface="NewsGotT-Medi"/>
              </a:rPr>
              <a:t>específicamente en los acuerdos y ser supervisados por el tutor designado para este cometido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Se deberá dar información al estudiante sobre la obtención de visados y asesoramientos sobre los</a:t>
            </a:r>
          </a:p>
          <a:p>
            <a:r>
              <a:rPr lang="es-ES" sz="1200" b="0" i="0" u="none" strike="noStrike" baseline="0" dirty="0">
                <a:latin typeface="NewsGotT-Medi"/>
              </a:rPr>
              <a:t>los seguros obligatorios.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Para la recepción de estudiantes se deberá facilitar información sobre posibilidades de</a:t>
            </a:r>
          </a:p>
          <a:p>
            <a:r>
              <a:rPr lang="es-ES" sz="1200" b="0" i="0" u="none" strike="noStrike" baseline="0" dirty="0">
                <a:latin typeface="NewsGotT-Medi"/>
              </a:rPr>
              <a:t>alojamiento en la zona.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802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290"/>
            <a:ext cx="9144000" cy="822037"/>
          </a:xfrm>
        </p:spPr>
        <p:txBody>
          <a:bodyPr>
            <a:normAutofit fontScale="90000"/>
          </a:bodyPr>
          <a:lstStyle/>
          <a:p>
            <a:r>
              <a:rPr lang="es-ES" dirty="0"/>
              <a:t>PARTE 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0" y="1259387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0" i="0" u="none" strike="noStrike" baseline="0" dirty="0">
                <a:latin typeface="NewsGotT-Medi"/>
              </a:rPr>
              <a:t>DURANTE LA MOVILIDAD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Asegurar las mismas condiciones para los estudiantes de acogida como para los alumnos</a:t>
            </a:r>
          </a:p>
          <a:p>
            <a:r>
              <a:rPr lang="es-ES" sz="1200" b="0" i="0" u="none" strike="noStrike" baseline="0" dirty="0">
                <a:latin typeface="NewsGotT-Medi"/>
              </a:rPr>
              <a:t>propios.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Integrar a los estudiantes en la vida diaria de la institución o empresa y favorecer la inserción</a:t>
            </a:r>
          </a:p>
          <a:p>
            <a:r>
              <a:rPr lang="es-ES" sz="1200" b="0" i="0" u="none" strike="noStrike" baseline="0" dirty="0">
                <a:latin typeface="NewsGotT-Medi"/>
              </a:rPr>
              <a:t>cultural y social del alumnado de acogida.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Proporcionar tutorizaciones específicas para estos estudiantes.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Proporcionar apoyo lingüístico en la institución de acogida.</a:t>
            </a:r>
          </a:p>
          <a:p>
            <a:r>
              <a:rPr lang="es-ES" sz="1200" b="0" i="0" u="none" strike="noStrike" baseline="0" dirty="0">
                <a:latin typeface="NewsGotT-Medi"/>
              </a:rPr>
              <a:t>UNA VEZ FINALIZADA LA ESTANCIA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Comprobar que toda la información expresada en el acuerdo de prácticas ha sido desarrollada</a:t>
            </a:r>
          </a:p>
          <a:p>
            <a:r>
              <a:rPr lang="es-ES" sz="1200" b="0" i="0" u="none" strike="noStrike" baseline="0" dirty="0">
                <a:latin typeface="NewsGotT-Medi"/>
              </a:rPr>
              <a:t>según lo expuesto.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Proporcionar un dossier detallado a manera de diario de lo acontecido durante la experiencia de</a:t>
            </a:r>
          </a:p>
          <a:p>
            <a:r>
              <a:rPr lang="es-ES" sz="1200" b="0" i="0" u="none" strike="noStrike" baseline="0" dirty="0">
                <a:latin typeface="NewsGotT-Medi"/>
              </a:rPr>
              <a:t>movilidad para poder ser utilizado como herramienta de evaluación.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Garantizar el reingreso del estudiante a su organización de envío.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Asegurar el reconocimiento completo de la experiencia realizada para el personal docente y no</a:t>
            </a:r>
          </a:p>
          <a:p>
            <a:r>
              <a:rPr lang="es-ES" sz="1200" b="0" i="0" u="none" strike="noStrike" baseline="0" dirty="0">
                <a:latin typeface="NewsGotT-Medi"/>
              </a:rPr>
              <a:t>docente.</a:t>
            </a:r>
          </a:p>
          <a:p>
            <a:r>
              <a:rPr lang="es-ES" sz="1200" b="0" i="0" u="none" strike="noStrike" baseline="0" dirty="0">
                <a:latin typeface="NewsGotT-Medi"/>
              </a:rPr>
              <a:t>VISIBILIDAD Y DISEMINACIÓN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Difundir el texto completo del proyecto de Carta ECHE aprobado por la EACEA en la página web</a:t>
            </a:r>
          </a:p>
          <a:p>
            <a:r>
              <a:rPr lang="es-ES" sz="1200" b="0" i="0" u="none" strike="noStrike" baseline="0" dirty="0">
                <a:latin typeface="NewsGotT-Medi"/>
              </a:rPr>
              <a:t>de la institución.</a:t>
            </a:r>
          </a:p>
          <a:p>
            <a:r>
              <a:rPr lang="es-ES" sz="1200" b="0" i="0" u="none" strike="noStrike" baseline="0" dirty="0">
                <a:latin typeface="OpenSymbol" panose="05010000000000000000" pitchFamily="2" charset="0"/>
              </a:rPr>
              <a:t>• </a:t>
            </a:r>
            <a:r>
              <a:rPr lang="es-ES" sz="1200" b="0" i="0" u="none" strike="noStrike" baseline="0" dirty="0">
                <a:latin typeface="NewsGotT-Medi"/>
              </a:rPr>
              <a:t>Desarrollar actividades acordes con lo expresado en los principios de la Carta ECHE.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447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5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89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0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1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2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6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84083" y="5333366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5112551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564" y="656342"/>
            <a:ext cx="9282007" cy="184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PARTE E: FIRMA DE LA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SOLICITUD</a:t>
            </a:r>
          </a:p>
          <a:p>
            <a:pPr marL="288290" indent="-275590">
              <a:spcBef>
                <a:spcPts val="740"/>
              </a:spcBef>
              <a:buFont typeface="Wingdings"/>
              <a:buChar char=""/>
              <a:tabLst>
                <a:tab pos="288290" algn="l"/>
                <a:tab pos="288925" algn="l"/>
                <a:tab pos="758825" algn="l"/>
                <a:tab pos="1202690" algn="l"/>
                <a:tab pos="1644650" algn="l"/>
                <a:tab pos="2553335" algn="l"/>
                <a:tab pos="2911475" algn="l"/>
                <a:tab pos="3637279" algn="l"/>
                <a:tab pos="4079240" algn="l"/>
                <a:tab pos="4437380" algn="l"/>
                <a:tab pos="5229860" algn="l"/>
                <a:tab pos="5588000" algn="l"/>
                <a:tab pos="6607809" algn="l"/>
              </a:tabLst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	ha	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	i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dic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	el	lug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	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	fi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rm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a,	el	n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	del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8290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representante legal 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-12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fecha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8290" marR="5080" indent="-275590">
              <a:spcBef>
                <a:spcPts val="1200"/>
              </a:spcBef>
              <a:buFont typeface="Wingdings"/>
              <a:buChar char=""/>
              <a:tabLst>
                <a:tab pos="288290" algn="l"/>
                <a:tab pos="28892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Luego se ha de </a:t>
            </a:r>
            <a:r>
              <a:rPr sz="2000" u="heavy" spc="-5" dirty="0">
                <a:solidFill>
                  <a:srgbClr val="283370"/>
                </a:solidFill>
                <a:latin typeface="Arial"/>
                <a:cs typeface="Arial"/>
              </a:rPr>
              <a:t>imprimir </a:t>
            </a:r>
            <a:r>
              <a:rPr sz="2000" u="heavy" dirty="0">
                <a:solidFill>
                  <a:srgbClr val="283370"/>
                </a:solidFill>
                <a:latin typeface="Arial"/>
                <a:cs typeface="Arial"/>
              </a:rPr>
              <a:t>(solo </a:t>
            </a:r>
            <a:r>
              <a:rPr sz="2000" u="heavy" spc="-5" dirty="0">
                <a:solidFill>
                  <a:srgbClr val="283370"/>
                </a:solidFill>
                <a:latin typeface="Arial"/>
                <a:cs typeface="Arial"/>
              </a:rPr>
              <a:t>esta </a:t>
            </a:r>
            <a:r>
              <a:rPr sz="2000" u="heavy" dirty="0">
                <a:solidFill>
                  <a:srgbClr val="283370"/>
                </a:solidFill>
                <a:latin typeface="Arial"/>
                <a:cs typeface="Arial"/>
              </a:rPr>
              <a:t>página)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, </a:t>
            </a:r>
            <a:r>
              <a:rPr sz="2000" spc="-20" dirty="0">
                <a:solidFill>
                  <a:srgbClr val="283370"/>
                </a:solidFill>
                <a:latin typeface="Arial"/>
                <a:cs typeface="Arial"/>
              </a:rPr>
              <a:t>firmar, </a:t>
            </a:r>
            <a:r>
              <a:rPr sz="2000" spc="-15" dirty="0">
                <a:solidFill>
                  <a:srgbClr val="283370"/>
                </a:solidFill>
                <a:latin typeface="Arial"/>
                <a:cs typeface="Arial"/>
              </a:rPr>
              <a:t>sellar,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escanear y adjuntar 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solicitud que se enviará en</a:t>
            </a:r>
            <a:r>
              <a:rPr sz="2000" spc="-14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línea.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4541" y="2562652"/>
            <a:ext cx="9787467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85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9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5208265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5210678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1907" y="620015"/>
            <a:ext cx="10116820" cy="4301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F: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ANEXO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ADJUNTO A LA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SOLICITUD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3655" marR="5080" algn="just">
              <a:spcBef>
                <a:spcPts val="910"/>
              </a:spcBef>
            </a:pPr>
            <a:r>
              <a:rPr sz="1900" u="heavy" spc="-5" dirty="0">
                <a:solidFill>
                  <a:srgbClr val="283370"/>
                </a:solidFill>
                <a:latin typeface="Arial"/>
                <a:cs typeface="Arial"/>
              </a:rPr>
              <a:t>Nota </a:t>
            </a:r>
            <a:r>
              <a:rPr sz="1900" u="heavy" dirty="0">
                <a:solidFill>
                  <a:srgbClr val="283370"/>
                </a:solidFill>
                <a:latin typeface="Arial"/>
                <a:cs typeface="Arial"/>
              </a:rPr>
              <a:t>aclaratoria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: En el anterior apartado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“Endorsement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of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the  application”, al pulsar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botón “Print”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la parte inferior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la pantalla,  cabe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posibilidad, dependiendo de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configuración del </a:t>
            </a:r>
            <a:r>
              <a:rPr sz="1900" spc="-10" dirty="0">
                <a:solidFill>
                  <a:srgbClr val="283370"/>
                </a:solidFill>
                <a:latin typeface="Arial"/>
                <a:cs typeface="Arial"/>
              </a:rPr>
              <a:t>navegador, 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que aparezca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un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mensaje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la parte superior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de la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pantalla  indicando la restricción para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apertura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de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ventanas emergentes, </a:t>
            </a:r>
            <a:r>
              <a:rPr sz="1900" spc="5" dirty="0">
                <a:solidFill>
                  <a:srgbClr val="283370"/>
                </a:solidFill>
                <a:latin typeface="Arial"/>
                <a:cs typeface="Arial"/>
              </a:rPr>
              <a:t>en 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cuyo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caso, se deberá elegir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opción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“permitir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permanentemente  ventanas emergentes”.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Si la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ventana emergente aparece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blanco, 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pulsar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F5,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o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comprobar que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dispone de una versión actualizada </a:t>
            </a:r>
            <a:r>
              <a:rPr sz="1900" spc="5" dirty="0">
                <a:solidFill>
                  <a:srgbClr val="283370"/>
                </a:solidFill>
                <a:latin typeface="Arial"/>
                <a:cs typeface="Arial"/>
              </a:rPr>
              <a:t>de 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Adobe Acrobat Reader</a:t>
            </a:r>
            <a:r>
              <a:rPr sz="1900" spc="-5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  <a:hlinkClick r:id="rId4"/>
              </a:rPr>
              <a:t>(http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: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  <a:hlinkClick r:id="rId4"/>
              </a:rPr>
              <a:t>//get.adobe.com/es/reader/).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3655" marR="10160" indent="-21590" algn="just"/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deberá guardar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documento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PDF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generado al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pulsar el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botón 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“Print” en el equipo del</a:t>
            </a:r>
            <a:r>
              <a:rPr sz="1900" spc="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usuario.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9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3655" marR="6350" algn="just">
              <a:spcBef>
                <a:spcPts val="5"/>
              </a:spcBef>
            </a:pP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deberá adjuntar el apartado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F </a:t>
            </a:r>
            <a:r>
              <a:rPr sz="1900" i="1" dirty="0">
                <a:solidFill>
                  <a:srgbClr val="283370"/>
                </a:solidFill>
                <a:latin typeface="Arial"/>
                <a:cs typeface="Arial"/>
              </a:rPr>
              <a:t>“Annex to be </a:t>
            </a:r>
            <a:r>
              <a:rPr sz="1900" i="1" spc="-5" dirty="0">
                <a:solidFill>
                  <a:srgbClr val="283370"/>
                </a:solidFill>
                <a:latin typeface="Arial"/>
                <a:cs typeface="Arial"/>
              </a:rPr>
              <a:t>attached </a:t>
            </a:r>
            <a:r>
              <a:rPr sz="1900" i="1" dirty="0">
                <a:solidFill>
                  <a:srgbClr val="283370"/>
                </a:solidFill>
                <a:latin typeface="Arial"/>
                <a:cs typeface="Arial"/>
              </a:rPr>
              <a:t>to the  application form and submission” </a:t>
            </a:r>
            <a:r>
              <a:rPr sz="1900" dirty="0">
                <a:solidFill>
                  <a:srgbClr val="283370"/>
                </a:solidFill>
                <a:latin typeface="Arial"/>
                <a:cs typeface="Arial"/>
              </a:rPr>
              <a:t>pulsando la opción “Examinar”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y  finalmente pulsar</a:t>
            </a:r>
            <a:r>
              <a:rPr sz="1900" spc="7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83370"/>
                </a:solidFill>
                <a:latin typeface="Arial"/>
                <a:cs typeface="Arial"/>
              </a:rPr>
              <a:t>“Submit”.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735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8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462438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5352331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0729" y="728948"/>
            <a:ext cx="9898379" cy="401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335" algn="ctr"/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PROCEDIMIENTO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ENVÍO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2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945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2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solicitud</a:t>
            </a:r>
            <a:r>
              <a:rPr sz="2000" spc="22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</a:t>
            </a:r>
            <a:r>
              <a:rPr sz="2000" spc="2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enviará</a:t>
            </a:r>
            <a:r>
              <a:rPr sz="2000" spc="2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únicamente</a:t>
            </a:r>
            <a:r>
              <a:rPr sz="2000" spc="2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z="2000" spc="2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través</a:t>
            </a:r>
            <a:r>
              <a:rPr sz="2000" spc="22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de</a:t>
            </a:r>
            <a:r>
              <a:rPr sz="2000" spc="2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21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aplicación</a:t>
            </a:r>
            <a:r>
              <a:rPr sz="2000" spc="22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7945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línea que proporciona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Agencia</a:t>
            </a:r>
            <a:r>
              <a:rPr sz="2000" spc="-229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Ejecutiva.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945">
              <a:tabLst>
                <a:tab pos="548005" algn="l"/>
                <a:tab pos="972185" algn="l"/>
                <a:tab pos="1691639" algn="l"/>
                <a:tab pos="2539365" algn="l"/>
                <a:tab pos="3598545" algn="l"/>
                <a:tab pos="4361815" algn="l"/>
                <a:tab pos="5488305" algn="l"/>
                <a:tab pos="5840095" algn="l"/>
                <a:tab pos="6137910" algn="l"/>
                <a:tab pos="6491605" algn="l"/>
              </a:tabLst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No	se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debe	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enviar	ninguna	copia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impresa,	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ni	a	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	Agencia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7945"/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Ejecutiva ni al</a:t>
            </a:r>
            <a:r>
              <a:rPr sz="2000" spc="-9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SEPIE.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375"/>
              </a:spcBef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Acuse de</a:t>
            </a:r>
            <a:r>
              <a:rPr sz="2000" b="1" spc="-10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recibo: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23495">
              <a:spcBef>
                <a:spcPts val="5"/>
              </a:spcBef>
            </a:pP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enviará </a:t>
            </a:r>
            <a:r>
              <a:rPr sz="2000" spc="-10" dirty="0">
                <a:solidFill>
                  <a:srgbClr val="283370"/>
                </a:solidFill>
                <a:latin typeface="Arial"/>
                <a:cs typeface="Arial"/>
              </a:rPr>
              <a:t>un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“acuse de recibo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electrónico”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al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correo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electrónico  del representante legal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z="2000" spc="-12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091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0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462438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549" y="5738680"/>
            <a:ext cx="4294632" cy="44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7287" y="724662"/>
            <a:ext cx="10157460" cy="3357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4635">
              <a:buFontTx/>
              <a:buAutoNum type="arabicPeriod"/>
              <a:tabLst>
                <a:tab pos="272415" algn="l"/>
              </a:tabLst>
            </a:pPr>
            <a:r>
              <a:rPr b="1" spc="-10" dirty="0">
                <a:solidFill>
                  <a:srgbClr val="283370"/>
                </a:solidFill>
                <a:latin typeface="Arial"/>
                <a:cs typeface="Arial"/>
              </a:rPr>
              <a:t>Envío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del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formulario de</a:t>
            </a:r>
            <a:r>
              <a:rPr b="1" spc="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solicitud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765"/>
              </a:spcBef>
            </a:pPr>
            <a:r>
              <a:rPr dirty="0">
                <a:solidFill>
                  <a:srgbClr val="283370"/>
                </a:solidFill>
                <a:latin typeface="Wingdings"/>
                <a:cs typeface="Wingdings"/>
              </a:rPr>
              <a:t>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Una </a:t>
            </a:r>
            <a:r>
              <a:rPr b="1" spc="-20" dirty="0">
                <a:solidFill>
                  <a:srgbClr val="283370"/>
                </a:solidFill>
                <a:latin typeface="Arial"/>
                <a:cs typeface="Arial"/>
              </a:rPr>
              <a:t>vez </a:t>
            </a:r>
            <a:r>
              <a:rPr b="1" spc="-10" dirty="0">
                <a:solidFill>
                  <a:srgbClr val="283370"/>
                </a:solidFill>
                <a:latin typeface="Arial"/>
                <a:cs typeface="Arial"/>
              </a:rPr>
              <a:t>enviada,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solicitud no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se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podrá</a:t>
            </a:r>
            <a:r>
              <a:rPr b="1" spc="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modificar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083945" lvl="1" indent="-354965">
              <a:spcBef>
                <a:spcPts val="765"/>
              </a:spcBef>
              <a:buFont typeface="Wingdings"/>
              <a:buChar char=""/>
              <a:tabLst>
                <a:tab pos="1083945" algn="l"/>
                <a:tab pos="108458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Se debe comprobar</a:t>
            </a:r>
            <a:r>
              <a:rPr spc="-4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que: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647825" lvl="2" indent="-266700">
              <a:spcBef>
                <a:spcPts val="770"/>
              </a:spcBef>
              <a:buFont typeface="Wingdings"/>
              <a:buChar char=""/>
              <a:tabLst>
                <a:tab pos="1647825" algn="l"/>
                <a:tab pos="164846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se ha cumplimentado el formulario en su</a:t>
            </a:r>
            <a:r>
              <a:rPr spc="3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totalidad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647825" marR="6350" lvl="2" indent="-266700">
              <a:lnSpc>
                <a:spcPct val="80000"/>
              </a:lnSpc>
              <a:spcBef>
                <a:spcPts val="1200"/>
              </a:spcBef>
              <a:buFont typeface="Wingdings"/>
              <a:buChar char=""/>
              <a:tabLst>
                <a:tab pos="1647825" algn="l"/>
                <a:tab pos="164846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se ha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adjuntado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el </a:t>
            </a:r>
            <a:r>
              <a:rPr b="1" spc="-10" dirty="0">
                <a:solidFill>
                  <a:srgbClr val="283370"/>
                </a:solidFill>
                <a:latin typeface="Arial"/>
                <a:cs typeface="Arial"/>
              </a:rPr>
              <a:t>archivo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que contiene la parte 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E 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del 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mismo</a:t>
            </a:r>
            <a:r>
              <a:rPr spc="-7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escaneada.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81610" indent="-168910">
              <a:lnSpc>
                <a:spcPts val="1945"/>
              </a:lnSpc>
              <a:spcBef>
                <a:spcPts val="765"/>
              </a:spcBef>
              <a:buFont typeface="Wingdings"/>
              <a:buChar char=""/>
              <a:tabLst>
                <a:tab pos="182245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pc="1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Agencia</a:t>
            </a:r>
            <a:r>
              <a:rPr spc="1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Ejecutiva</a:t>
            </a:r>
            <a:r>
              <a:rPr spc="1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remitirá</a:t>
            </a:r>
            <a:r>
              <a:rPr spc="16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un</a:t>
            </a:r>
            <a:r>
              <a:rPr spc="18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83370"/>
                </a:solidFill>
                <a:latin typeface="Arial"/>
                <a:cs typeface="Arial"/>
              </a:rPr>
              <a:t>ACUSE</a:t>
            </a:r>
            <a:r>
              <a:rPr b="1" spc="16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DE</a:t>
            </a:r>
            <a:r>
              <a:rPr b="1" spc="1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RECIBO</a:t>
            </a:r>
            <a:r>
              <a:rPr b="1" spc="16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spc="17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la</a:t>
            </a:r>
            <a:r>
              <a:rPr spc="16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dirección</a:t>
            </a:r>
            <a:r>
              <a:rPr spc="17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de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correo electrónico 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del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representante 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legal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de la institución, 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por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lo</a:t>
            </a:r>
            <a:r>
              <a:rPr spc="18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que: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083945" lvl="1" indent="-354965">
              <a:spcBef>
                <a:spcPts val="765"/>
              </a:spcBef>
              <a:buFont typeface="Wingdings"/>
              <a:buChar char=""/>
              <a:tabLst>
                <a:tab pos="1083945" algn="l"/>
                <a:tab pos="108458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es 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muy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importante introducirla </a:t>
            </a:r>
            <a:r>
              <a:rPr u="heavy" spc="-5" dirty="0">
                <a:solidFill>
                  <a:srgbClr val="283370"/>
                </a:solidFill>
                <a:latin typeface="Arial"/>
                <a:cs typeface="Arial"/>
              </a:rPr>
              <a:t>correctamente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en el</a:t>
            </a:r>
            <a:r>
              <a:rPr spc="11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formulario.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083945" marR="6985" lvl="1" indent="-354965">
              <a:lnSpc>
                <a:spcPct val="80000"/>
              </a:lnSpc>
              <a:spcBef>
                <a:spcPts val="1200"/>
              </a:spcBef>
              <a:buFont typeface="Wingdings"/>
              <a:buChar char=""/>
              <a:tabLst>
                <a:tab pos="1083945" algn="l"/>
                <a:tab pos="1084580" algn="l"/>
                <a:tab pos="1464945" algn="l"/>
                <a:tab pos="2799080" algn="l"/>
                <a:tab pos="3599179" algn="l"/>
                <a:tab pos="4920615" algn="l"/>
                <a:tab pos="5441950" algn="l"/>
                <a:tab pos="6496685" algn="l"/>
                <a:tab pos="689102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se	rec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o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283370"/>
                </a:solidFill>
                <a:latin typeface="Arial"/>
                <a:cs typeface="Arial"/>
              </a:rPr>
              <a:t>i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uti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l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z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úni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c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am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nte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u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na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d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ir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cción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c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orr</a:t>
            </a:r>
            <a:r>
              <a:rPr b="1"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o  </a:t>
            </a:r>
            <a:r>
              <a:rPr b="1" spc="-5" dirty="0">
                <a:solidFill>
                  <a:srgbClr val="283370"/>
                </a:solidFill>
                <a:latin typeface="Arial"/>
                <a:cs typeface="Arial"/>
              </a:rPr>
              <a:t>electrónico </a:t>
            </a:r>
            <a:r>
              <a:rPr b="1" dirty="0">
                <a:solidFill>
                  <a:srgbClr val="283370"/>
                </a:solidFill>
                <a:latin typeface="Arial"/>
                <a:cs typeface="Arial"/>
              </a:rPr>
              <a:t>institucional o funcional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del</a:t>
            </a:r>
            <a:r>
              <a:rPr spc="-3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tipo: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2397" y="4593860"/>
            <a:ext cx="4466167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  <a:hlinkClick r:id="rId4"/>
              </a:rPr>
              <a:t>rector@nombreuniversidad.es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79400" indent="-266700">
              <a:spcBef>
                <a:spcPts val="765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  <a:hlinkClick r:id="rId5"/>
              </a:rPr>
              <a:t>director@nombrecentro.es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765"/>
              </a:spcBef>
            </a:pPr>
            <a:r>
              <a:rPr dirty="0">
                <a:solidFill>
                  <a:srgbClr val="283370"/>
                </a:solidFill>
                <a:latin typeface="Wingdings"/>
                <a:cs typeface="Wingdings"/>
              </a:rPr>
              <a:t></a:t>
            </a:r>
            <a:endParaRPr dirty="0">
              <a:solidFill>
                <a:prstClr val="black"/>
              </a:solidFill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6475" y="4008026"/>
            <a:ext cx="1524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personales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4861" y="4008026"/>
            <a:ext cx="6282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(tip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o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7998" y="4047650"/>
            <a:ext cx="505375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  <a:tabLst>
                <a:tab pos="884555" algn="l"/>
                <a:tab pos="1375410" algn="l"/>
                <a:tab pos="2056130" algn="l"/>
                <a:tab pos="2623820" algn="l"/>
              </a:tabLst>
            </a:pP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ev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tar	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uso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spc="-10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	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i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cci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o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n</a:t>
            </a:r>
            <a:r>
              <a:rPr spc="-15" dirty="0">
                <a:solidFill>
                  <a:srgbClr val="28337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83370"/>
                </a:solidFill>
                <a:latin typeface="Arial"/>
                <a:cs typeface="Arial"/>
              </a:rPr>
              <a:t>s  </a:t>
            </a:r>
            <a:r>
              <a:rPr spc="-5" dirty="0">
                <a:solidFill>
                  <a:srgbClr val="283370"/>
                </a:solidFill>
                <a:latin typeface="Arial"/>
                <a:cs typeface="Arial"/>
              </a:rPr>
              <a:t>nombre.apellido@xxxxxxxx.es).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88016" y="86915"/>
            <a:ext cx="10369973" cy="58285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508125">
              <a:lnSpc>
                <a:spcPct val="100000"/>
              </a:lnSpc>
              <a:spcBef>
                <a:spcPts val="225"/>
              </a:spcBef>
            </a:pPr>
            <a:r>
              <a:rPr dirty="0"/>
              <a:t>A </a:t>
            </a:r>
            <a:r>
              <a:rPr spc="-5" dirty="0"/>
              <a:t>TENER </a:t>
            </a:r>
            <a:r>
              <a:rPr dirty="0"/>
              <a:t>EN</a:t>
            </a:r>
            <a:r>
              <a:rPr spc="-200" dirty="0"/>
              <a:t> </a:t>
            </a:r>
            <a:r>
              <a:rPr spc="-45" dirty="0"/>
              <a:t>CUENTA</a:t>
            </a:r>
          </a:p>
        </p:txBody>
      </p:sp>
    </p:spTree>
    <p:extLst>
      <p:ext uri="{BB962C8B-B14F-4D97-AF65-F5344CB8AC3E}">
        <p14:creationId xmlns:p14="http://schemas.microsoft.com/office/powerpoint/2010/main" val="300640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60" y="39481"/>
            <a:ext cx="764312" cy="5046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icio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pañ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l p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 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R="51435" algn="ctr"/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SMU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EDUC</a:t>
            </a:r>
            <a:r>
              <a:rPr sz="1600" b="1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CI</a:t>
            </a:r>
            <a:r>
              <a:rPr sz="1600" b="1" spc="-10" dirty="0">
                <a:solidFill>
                  <a:srgbClr val="92D050"/>
                </a:solidFill>
                <a:latin typeface="Arial"/>
                <a:cs typeface="Arial"/>
              </a:rPr>
              <a:t>Ó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2D050"/>
                </a:solidFill>
                <a:latin typeface="Arial"/>
                <a:cs typeface="Arial"/>
              </a:rPr>
              <a:t>SUPERIOR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4235" y="5203938"/>
            <a:ext cx="2783332" cy="44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45083"/>
              </p:ext>
            </p:extLst>
          </p:nvPr>
        </p:nvGraphicFramePr>
        <p:xfrm>
          <a:off x="1624353" y="4343297"/>
          <a:ext cx="9897434" cy="742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52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Enseñanzas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1503680" algn="l"/>
                          <a:tab pos="2416175" algn="l"/>
                          <a:tab pos="3341370" algn="l"/>
                        </a:tabLst>
                      </a:pP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impartidas:	</a:t>
                      </a:r>
                      <a:r>
                        <a:rPr sz="1500" b="1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Short	</a:t>
                      </a:r>
                      <a:r>
                        <a:rPr sz="1500" b="1" spc="-5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Cycle	Degrees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755650" algn="l"/>
                        </a:tabLst>
                      </a:pP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-1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ra	FP,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2225">
                        <a:lnSpc>
                          <a:spcPts val="1985"/>
                        </a:lnSpc>
                      </a:pPr>
                      <a:r>
                        <a:rPr sz="1500" spc="-5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Enseñanzas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5"/>
                        </a:lnSpc>
                        <a:tabLst>
                          <a:tab pos="1219200" algn="l"/>
                          <a:tab pos="2936875" algn="l"/>
                          <a:tab pos="3241675" algn="l"/>
                        </a:tabLst>
                      </a:pPr>
                      <a:r>
                        <a:rPr sz="1500" spc="-5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Artísticas	</a:t>
                      </a: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Profesionales	y	</a:t>
                      </a:r>
                      <a:r>
                        <a:rPr sz="1500" spc="-5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Deportivas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985"/>
                        </a:lnSpc>
                        <a:tabLst>
                          <a:tab pos="459740" algn="l"/>
                        </a:tabLst>
                      </a:pP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de	</a:t>
                      </a:r>
                      <a:r>
                        <a:rPr sz="1500" spc="-15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500" spc="-1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-15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22225">
                        <a:lnSpc>
                          <a:spcPts val="1980"/>
                        </a:lnSpc>
                      </a:pPr>
                      <a:r>
                        <a:rPr sz="1500" dirty="0">
                          <a:solidFill>
                            <a:srgbClr val="283370"/>
                          </a:solidFill>
                          <a:latin typeface="Arial"/>
                          <a:cs typeface="Arial"/>
                        </a:rPr>
                        <a:t>Superior.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23754" y="673418"/>
            <a:ext cx="10041467" cy="3506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B: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DATOS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ESTADÍSTICOS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9700" marR="5080" algn="just">
              <a:lnSpc>
                <a:spcPct val="80100"/>
              </a:lnSpc>
              <a:spcBef>
                <a:spcPts val="2039"/>
              </a:spcBef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 finalidad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estas estadísticas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poner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en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contexto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las  acciones y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estrategias que la institución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expone en las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secciones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C y</a:t>
            </a:r>
            <a:r>
              <a:rPr sz="2000" spc="-10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700" marR="5080" algn="just">
              <a:lnSpc>
                <a:spcPct val="80000"/>
              </a:lnSpc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Las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estadísticas permitirán estimar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si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lo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expuesto en las  secciones C y D es realista en relación con el perfil de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institución y su capacidad</a:t>
            </a:r>
            <a:r>
              <a:rPr sz="2000" spc="-10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operativa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700" marR="5080" algn="just">
              <a:lnSpc>
                <a:spcPct val="80000"/>
              </a:lnSpc>
            </a:pP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información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solicitada se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refiere únicamente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28337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educación  superior</a:t>
            </a:r>
            <a:r>
              <a:rPr sz="2000" spc="-10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3370"/>
                </a:solidFill>
                <a:latin typeface="Arial"/>
                <a:cs typeface="Arial"/>
              </a:rPr>
              <a:t>(LOE)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700" algn="just">
              <a:lnSpc>
                <a:spcPts val="2160"/>
              </a:lnSpc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No  se  deben 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incluir 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datos  de 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otros  niveles 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de</a:t>
            </a:r>
            <a:r>
              <a:rPr sz="2000" b="1" spc="155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educación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9700" algn="just">
              <a:lnSpc>
                <a:spcPts val="2160"/>
              </a:lnSpc>
            </a:pP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impartidos </a:t>
            </a:r>
            <a:r>
              <a:rPr sz="2000" b="1" spc="-5" dirty="0">
                <a:solidFill>
                  <a:srgbClr val="283370"/>
                </a:solidFill>
                <a:latin typeface="Arial"/>
                <a:cs typeface="Arial"/>
              </a:rPr>
              <a:t>por la</a:t>
            </a:r>
            <a:r>
              <a:rPr sz="2000" b="1" spc="-100" dirty="0">
                <a:solidFill>
                  <a:srgbClr val="2833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3370"/>
                </a:solidFill>
                <a:latin typeface="Arial"/>
                <a:cs typeface="Arial"/>
              </a:rPr>
              <a:t>institución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70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89999"/>
            <a:ext cx="9144000" cy="697201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PARTE 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8509" y="1819564"/>
            <a:ext cx="9707419" cy="38053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Sección B: Estadísticas: El propósito de esta sección consiste en contextualizar</a:t>
            </a:r>
          </a:p>
          <a:p>
            <a:pPr algn="just"/>
            <a:r>
              <a:rPr lang="es-ES" dirty="0"/>
              <a:t>las acciones que se van a exponer con posterioridad en las secciones C y D para</a:t>
            </a:r>
          </a:p>
          <a:p>
            <a:pPr algn="just"/>
            <a:r>
              <a:rPr lang="es-ES" dirty="0"/>
              <a:t>determinar si la institución tiene capacidad para asumir las estrategias de</a:t>
            </a:r>
          </a:p>
          <a:p>
            <a:pPr algn="just"/>
            <a:r>
              <a:rPr lang="es-ES" dirty="0"/>
              <a:t>internacionalización expuestas. Es decir </a:t>
            </a:r>
            <a:r>
              <a:rPr lang="es-ES" b="1" dirty="0"/>
              <a:t>si la institución tiene la envergadura</a:t>
            </a:r>
          </a:p>
          <a:p>
            <a:pPr algn="just"/>
            <a:r>
              <a:rPr lang="es-ES" b="1" dirty="0"/>
              <a:t>suficiente para poder poner en marcha el proyecto</a:t>
            </a:r>
            <a:r>
              <a:rPr lang="es-ES" dirty="0"/>
              <a:t>. La información solicitada</a:t>
            </a:r>
          </a:p>
          <a:p>
            <a:pPr algn="just"/>
            <a:r>
              <a:rPr lang="es-ES" dirty="0"/>
              <a:t>concierne </a:t>
            </a:r>
            <a:r>
              <a:rPr lang="es-ES" b="1" dirty="0">
                <a:solidFill>
                  <a:srgbClr val="FF0000"/>
                </a:solidFill>
              </a:rPr>
              <a:t>exclusivamente a los ciclos formativos de grado superior</a:t>
            </a:r>
            <a:r>
              <a:rPr lang="es-ES" dirty="0"/>
              <a:t>, sin embargo</a:t>
            </a:r>
          </a:p>
          <a:p>
            <a:pPr algn="just"/>
            <a:r>
              <a:rPr lang="es-ES" b="1" dirty="0"/>
              <a:t>se recomienda hacer una descripción de la estructura de la Formación Profesional</a:t>
            </a:r>
          </a:p>
          <a:p>
            <a:pPr algn="just"/>
            <a:r>
              <a:rPr lang="es-ES" b="1" dirty="0"/>
              <a:t>en España, la ubicación de la FP en los centros de Secundaria, los Centros</a:t>
            </a:r>
          </a:p>
          <a:p>
            <a:pPr algn="just"/>
            <a:r>
              <a:rPr lang="es-ES" b="1" dirty="0"/>
              <a:t>Integrados de Formación Profesional y la descripción de la estructura de los</a:t>
            </a:r>
          </a:p>
          <a:p>
            <a:pPr algn="just"/>
            <a:r>
              <a:rPr lang="es-ES" b="1" dirty="0"/>
              <a:t>órganos directivos en los centros.</a:t>
            </a:r>
          </a:p>
        </p:txBody>
      </p:sp>
    </p:spTree>
    <p:extLst>
      <p:ext uri="{BB962C8B-B14F-4D97-AF65-F5344CB8AC3E}">
        <p14:creationId xmlns:p14="http://schemas.microsoft.com/office/powerpoint/2010/main" val="242164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00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3602</Words>
  <Application>Microsoft Office PowerPoint</Application>
  <PresentationFormat>Panorámica</PresentationFormat>
  <Paragraphs>356</Paragraphs>
  <Slides>56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18</vt:i4>
      </vt:variant>
      <vt:variant>
        <vt:lpstr>Títulos de diapositiva</vt:lpstr>
      </vt:variant>
      <vt:variant>
        <vt:i4>56</vt:i4>
      </vt:variant>
    </vt:vector>
  </HeadingPairs>
  <TitlesOfParts>
    <vt:vector size="81" baseType="lpstr">
      <vt:lpstr>Arial</vt:lpstr>
      <vt:lpstr>Calibri</vt:lpstr>
      <vt:lpstr>Calibri Light</vt:lpstr>
      <vt:lpstr>NewsGotT-Medi</vt:lpstr>
      <vt:lpstr>OpenSymbol</vt:lpstr>
      <vt:lpstr>Times New Roman</vt:lpstr>
      <vt:lpstr>Wingdings</vt:lpstr>
      <vt:lpstr>Tema de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CARTA ECHE  IES ILIPA MAGNA 2016-2017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 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 D</vt:lpstr>
      <vt:lpstr>PARTE D</vt:lpstr>
      <vt:lpstr>PARTE D</vt:lpstr>
      <vt:lpstr>PARTE D</vt:lpstr>
      <vt:lpstr>PARTE D</vt:lpstr>
      <vt:lpstr>PARTE D</vt:lpstr>
      <vt:lpstr>PARTE 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TENER EN CUENTA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ECHE</dc:title>
  <dc:creator>mari Carmen sanchez</dc:creator>
  <cp:lastModifiedBy>mari Carmen sanchez</cp:lastModifiedBy>
  <cp:revision>16</cp:revision>
  <dcterms:created xsi:type="dcterms:W3CDTF">2017-02-15T05:24:25Z</dcterms:created>
  <dcterms:modified xsi:type="dcterms:W3CDTF">2017-03-28T14:11:14Z</dcterms:modified>
</cp:coreProperties>
</file>