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9" r:id="rId5"/>
    <p:sldId id="262" r:id="rId6"/>
    <p:sldId id="263" r:id="rId7"/>
    <p:sldId id="264" r:id="rId8"/>
    <p:sldId id="265" r:id="rId9"/>
    <p:sldId id="266" r:id="rId10"/>
    <p:sldId id="267" r:id="rId11"/>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6CBA304-64C4-4830-A769-3262411FA52D}" type="doc">
      <dgm:prSet loTypeId="urn:microsoft.com/office/officeart/2005/8/layout/hProcess9" loCatId="process" qsTypeId="urn:microsoft.com/office/officeart/2005/8/quickstyle/simple1" qsCatId="simple" csTypeId="urn:microsoft.com/office/officeart/2005/8/colors/accent1_2" csCatId="accent1" phldr="1"/>
      <dgm:spPr/>
    </dgm:pt>
    <dgm:pt modelId="{62D281C1-9D09-4D7A-9542-5064F5A8370C}">
      <dgm:prSet/>
      <dgm:spPr>
        <a:solidFill>
          <a:schemeClr val="tx2">
            <a:lumMod val="20000"/>
            <a:lumOff val="80000"/>
          </a:schemeClr>
        </a:solidFill>
      </dgm:spPr>
      <dgm:t>
        <a:bodyPr/>
        <a:lstStyle/>
        <a:p>
          <a:r>
            <a:rPr lang="es-ES" b="1" dirty="0" smtClean="0">
              <a:solidFill>
                <a:schemeClr val="tx1"/>
              </a:solidFill>
            </a:rPr>
            <a:t>SISTEMATIZAR LOS APRENDIZAJES</a:t>
          </a:r>
          <a:endParaRPr lang="es-ES" b="1" dirty="0">
            <a:solidFill>
              <a:schemeClr val="tx1"/>
            </a:solidFill>
          </a:endParaRPr>
        </a:p>
      </dgm:t>
    </dgm:pt>
    <dgm:pt modelId="{9776F5DA-E234-44F8-AFA1-8520CE0C118E}" type="parTrans" cxnId="{A22333D4-E2B1-40F8-BFBC-B2B37DB35342}">
      <dgm:prSet/>
      <dgm:spPr/>
      <dgm:t>
        <a:bodyPr/>
        <a:lstStyle/>
        <a:p>
          <a:endParaRPr lang="es-ES" b="1" dirty="0"/>
        </a:p>
      </dgm:t>
    </dgm:pt>
    <dgm:pt modelId="{9FEFE92E-4C88-40BF-91E4-575802D8F3CB}" type="sibTrans" cxnId="{A22333D4-E2B1-40F8-BFBC-B2B37DB35342}">
      <dgm:prSet/>
      <dgm:spPr/>
      <dgm:t>
        <a:bodyPr/>
        <a:lstStyle/>
        <a:p>
          <a:endParaRPr lang="es-ES" b="1" dirty="0"/>
        </a:p>
      </dgm:t>
    </dgm:pt>
    <dgm:pt modelId="{6AC77C61-50F3-4508-A54A-236FB5BFF363}">
      <dgm:prSet/>
      <dgm:spPr>
        <a:solidFill>
          <a:schemeClr val="tx2">
            <a:lumMod val="40000"/>
            <a:lumOff val="60000"/>
          </a:schemeClr>
        </a:solidFill>
      </dgm:spPr>
      <dgm:t>
        <a:bodyPr/>
        <a:lstStyle/>
        <a:p>
          <a:r>
            <a:rPr lang="es-ES_tradnl" b="1" dirty="0" smtClean="0">
              <a:solidFill>
                <a:schemeClr val="tx1"/>
              </a:solidFill>
            </a:rPr>
            <a:t>DETECTAR</a:t>
          </a:r>
          <a:r>
            <a:rPr lang="es-ES_tradnl" b="1" dirty="0" smtClean="0"/>
            <a:t> </a:t>
          </a:r>
          <a:r>
            <a:rPr lang="es-ES_tradnl" b="1" dirty="0" smtClean="0">
              <a:solidFill>
                <a:schemeClr val="tx1"/>
              </a:solidFill>
            </a:rPr>
            <a:t>PROBLEMAS</a:t>
          </a:r>
        </a:p>
      </dgm:t>
    </dgm:pt>
    <dgm:pt modelId="{BB80B3CD-5CBC-4B1F-AE96-6855BB4CFCF7}" type="parTrans" cxnId="{2092F77F-A36D-4789-946A-9B484EA9F85C}">
      <dgm:prSet/>
      <dgm:spPr/>
      <dgm:t>
        <a:bodyPr/>
        <a:lstStyle/>
        <a:p>
          <a:endParaRPr lang="es-ES" b="1" dirty="0"/>
        </a:p>
      </dgm:t>
    </dgm:pt>
    <dgm:pt modelId="{EA2B8BDE-9C07-4C60-8104-4B2D567AE58C}" type="sibTrans" cxnId="{2092F77F-A36D-4789-946A-9B484EA9F85C}">
      <dgm:prSet/>
      <dgm:spPr/>
      <dgm:t>
        <a:bodyPr/>
        <a:lstStyle/>
        <a:p>
          <a:endParaRPr lang="es-ES" b="1" dirty="0"/>
        </a:p>
      </dgm:t>
    </dgm:pt>
    <dgm:pt modelId="{110E16CC-AE23-4CA5-91DE-FB03921ABF41}">
      <dgm:prSet/>
      <dgm:spPr>
        <a:solidFill>
          <a:schemeClr val="tx2">
            <a:lumMod val="60000"/>
            <a:lumOff val="40000"/>
          </a:schemeClr>
        </a:solidFill>
      </dgm:spPr>
      <dgm:t>
        <a:bodyPr/>
        <a:lstStyle/>
        <a:p>
          <a:r>
            <a:rPr lang="es-ES" b="1" dirty="0" smtClean="0">
              <a:solidFill>
                <a:schemeClr val="tx1"/>
              </a:solidFill>
            </a:rPr>
            <a:t>AYUDAR A CORREGIRLOS</a:t>
          </a:r>
          <a:endParaRPr lang="es-ES" b="1" dirty="0">
            <a:solidFill>
              <a:schemeClr val="tx1"/>
            </a:solidFill>
          </a:endParaRPr>
        </a:p>
      </dgm:t>
    </dgm:pt>
    <dgm:pt modelId="{97A82275-50F3-43DF-A6D0-E5D498FE32B8}" type="sibTrans" cxnId="{876E5B1C-4270-4D99-B3E3-F9990F14B58D}">
      <dgm:prSet/>
      <dgm:spPr/>
      <dgm:t>
        <a:bodyPr/>
        <a:lstStyle/>
        <a:p>
          <a:endParaRPr lang="es-ES" b="1" dirty="0"/>
        </a:p>
      </dgm:t>
    </dgm:pt>
    <dgm:pt modelId="{A32DA08B-4BBB-4E68-8B1F-FFEA7302A4EF}" type="parTrans" cxnId="{876E5B1C-4270-4D99-B3E3-F9990F14B58D}">
      <dgm:prSet/>
      <dgm:spPr/>
      <dgm:t>
        <a:bodyPr/>
        <a:lstStyle/>
        <a:p>
          <a:endParaRPr lang="es-ES" b="1" dirty="0"/>
        </a:p>
      </dgm:t>
    </dgm:pt>
    <dgm:pt modelId="{67FD5C53-8F2C-4827-95AE-3C80ED5E9B62}" type="pres">
      <dgm:prSet presAssocID="{46CBA304-64C4-4830-A769-3262411FA52D}" presName="CompostProcess" presStyleCnt="0">
        <dgm:presLayoutVars>
          <dgm:dir/>
          <dgm:resizeHandles val="exact"/>
        </dgm:presLayoutVars>
      </dgm:prSet>
      <dgm:spPr/>
    </dgm:pt>
    <dgm:pt modelId="{3FBA7428-B60D-4575-8892-FDD496728997}" type="pres">
      <dgm:prSet presAssocID="{46CBA304-64C4-4830-A769-3262411FA52D}" presName="arrow" presStyleLbl="bgShp" presStyleIdx="0" presStyleCnt="1"/>
      <dgm:spPr>
        <a:solidFill>
          <a:schemeClr val="accent6">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pt>
    <dgm:pt modelId="{EA51A576-3735-4FDC-AC10-1E1F3ADC8EC9}" type="pres">
      <dgm:prSet presAssocID="{46CBA304-64C4-4830-A769-3262411FA52D}" presName="linearProcess" presStyleCnt="0"/>
      <dgm:spPr/>
    </dgm:pt>
    <dgm:pt modelId="{21135998-4382-4CF0-B50A-A5C246978FA5}" type="pres">
      <dgm:prSet presAssocID="{62D281C1-9D09-4D7A-9542-5064F5A8370C}" presName="textNode" presStyleLbl="node1" presStyleIdx="0" presStyleCnt="3">
        <dgm:presLayoutVars>
          <dgm:bulletEnabled val="1"/>
        </dgm:presLayoutVars>
      </dgm:prSet>
      <dgm:spPr/>
      <dgm:t>
        <a:bodyPr/>
        <a:lstStyle/>
        <a:p>
          <a:endParaRPr lang="es-ES"/>
        </a:p>
      </dgm:t>
    </dgm:pt>
    <dgm:pt modelId="{F5740954-9AC5-44E3-9BF3-2427F3D4510A}" type="pres">
      <dgm:prSet presAssocID="{9FEFE92E-4C88-40BF-91E4-575802D8F3CB}" presName="sibTrans" presStyleCnt="0"/>
      <dgm:spPr/>
    </dgm:pt>
    <dgm:pt modelId="{FEBDCF01-720A-49A2-8842-0124FA449207}" type="pres">
      <dgm:prSet presAssocID="{6AC77C61-50F3-4508-A54A-236FB5BFF363}" presName="textNode" presStyleLbl="node1" presStyleIdx="1" presStyleCnt="3">
        <dgm:presLayoutVars>
          <dgm:bulletEnabled val="1"/>
        </dgm:presLayoutVars>
      </dgm:prSet>
      <dgm:spPr/>
      <dgm:t>
        <a:bodyPr/>
        <a:lstStyle/>
        <a:p>
          <a:endParaRPr lang="es-ES"/>
        </a:p>
      </dgm:t>
    </dgm:pt>
    <dgm:pt modelId="{E17B2C0F-0608-42D8-9916-351AA6F3EF64}" type="pres">
      <dgm:prSet presAssocID="{EA2B8BDE-9C07-4C60-8104-4B2D567AE58C}" presName="sibTrans" presStyleCnt="0"/>
      <dgm:spPr/>
    </dgm:pt>
    <dgm:pt modelId="{F1C4CA29-DA61-49EC-83B3-701451905324}" type="pres">
      <dgm:prSet presAssocID="{110E16CC-AE23-4CA5-91DE-FB03921ABF41}" presName="textNode" presStyleLbl="node1" presStyleIdx="2" presStyleCnt="3">
        <dgm:presLayoutVars>
          <dgm:bulletEnabled val="1"/>
        </dgm:presLayoutVars>
      </dgm:prSet>
      <dgm:spPr/>
      <dgm:t>
        <a:bodyPr/>
        <a:lstStyle/>
        <a:p>
          <a:endParaRPr lang="es-ES"/>
        </a:p>
      </dgm:t>
    </dgm:pt>
  </dgm:ptLst>
  <dgm:cxnLst>
    <dgm:cxn modelId="{49657A4F-095D-4E8C-B24F-974D1F3774E9}" type="presOf" srcId="{110E16CC-AE23-4CA5-91DE-FB03921ABF41}" destId="{F1C4CA29-DA61-49EC-83B3-701451905324}" srcOrd="0" destOrd="0" presId="urn:microsoft.com/office/officeart/2005/8/layout/hProcess9"/>
    <dgm:cxn modelId="{876E5B1C-4270-4D99-B3E3-F9990F14B58D}" srcId="{46CBA304-64C4-4830-A769-3262411FA52D}" destId="{110E16CC-AE23-4CA5-91DE-FB03921ABF41}" srcOrd="2" destOrd="0" parTransId="{A32DA08B-4BBB-4E68-8B1F-FFEA7302A4EF}" sibTransId="{97A82275-50F3-43DF-A6D0-E5D498FE32B8}"/>
    <dgm:cxn modelId="{39B75A16-6FC3-4844-B6E3-E8C23D22EEE2}" type="presOf" srcId="{46CBA304-64C4-4830-A769-3262411FA52D}" destId="{67FD5C53-8F2C-4827-95AE-3C80ED5E9B62}" srcOrd="0" destOrd="0" presId="urn:microsoft.com/office/officeart/2005/8/layout/hProcess9"/>
    <dgm:cxn modelId="{A22333D4-E2B1-40F8-BFBC-B2B37DB35342}" srcId="{46CBA304-64C4-4830-A769-3262411FA52D}" destId="{62D281C1-9D09-4D7A-9542-5064F5A8370C}" srcOrd="0" destOrd="0" parTransId="{9776F5DA-E234-44F8-AFA1-8520CE0C118E}" sibTransId="{9FEFE92E-4C88-40BF-91E4-575802D8F3CB}"/>
    <dgm:cxn modelId="{2092F77F-A36D-4789-946A-9B484EA9F85C}" srcId="{46CBA304-64C4-4830-A769-3262411FA52D}" destId="{6AC77C61-50F3-4508-A54A-236FB5BFF363}" srcOrd="1" destOrd="0" parTransId="{BB80B3CD-5CBC-4B1F-AE96-6855BB4CFCF7}" sibTransId="{EA2B8BDE-9C07-4C60-8104-4B2D567AE58C}"/>
    <dgm:cxn modelId="{DE879573-0AD6-474C-B85C-683A8F1C89B9}" type="presOf" srcId="{6AC77C61-50F3-4508-A54A-236FB5BFF363}" destId="{FEBDCF01-720A-49A2-8842-0124FA449207}" srcOrd="0" destOrd="0" presId="urn:microsoft.com/office/officeart/2005/8/layout/hProcess9"/>
    <dgm:cxn modelId="{DD39CCBA-EDAB-468F-AD83-208F99F59090}" type="presOf" srcId="{62D281C1-9D09-4D7A-9542-5064F5A8370C}" destId="{21135998-4382-4CF0-B50A-A5C246978FA5}" srcOrd="0" destOrd="0" presId="urn:microsoft.com/office/officeart/2005/8/layout/hProcess9"/>
    <dgm:cxn modelId="{DB924C63-B46E-43A4-AAEA-40EB2DBA62AF}" type="presParOf" srcId="{67FD5C53-8F2C-4827-95AE-3C80ED5E9B62}" destId="{3FBA7428-B60D-4575-8892-FDD496728997}" srcOrd="0" destOrd="0" presId="urn:microsoft.com/office/officeart/2005/8/layout/hProcess9"/>
    <dgm:cxn modelId="{9E69A2BB-AECE-4AF2-AB33-13F5E946DA2C}" type="presParOf" srcId="{67FD5C53-8F2C-4827-95AE-3C80ED5E9B62}" destId="{EA51A576-3735-4FDC-AC10-1E1F3ADC8EC9}" srcOrd="1" destOrd="0" presId="urn:microsoft.com/office/officeart/2005/8/layout/hProcess9"/>
    <dgm:cxn modelId="{558D5A1A-1AA8-42DD-BC66-1FEF5EFB4942}" type="presParOf" srcId="{EA51A576-3735-4FDC-AC10-1E1F3ADC8EC9}" destId="{21135998-4382-4CF0-B50A-A5C246978FA5}" srcOrd="0" destOrd="0" presId="urn:microsoft.com/office/officeart/2005/8/layout/hProcess9"/>
    <dgm:cxn modelId="{691567F1-0C16-424A-9311-1EA278AFBB81}" type="presParOf" srcId="{EA51A576-3735-4FDC-AC10-1E1F3ADC8EC9}" destId="{F5740954-9AC5-44E3-9BF3-2427F3D4510A}" srcOrd="1" destOrd="0" presId="urn:microsoft.com/office/officeart/2005/8/layout/hProcess9"/>
    <dgm:cxn modelId="{48EA17F9-AA45-4559-B33F-15391483F0F8}" type="presParOf" srcId="{EA51A576-3735-4FDC-AC10-1E1F3ADC8EC9}" destId="{FEBDCF01-720A-49A2-8842-0124FA449207}" srcOrd="2" destOrd="0" presId="urn:microsoft.com/office/officeart/2005/8/layout/hProcess9"/>
    <dgm:cxn modelId="{4795737F-1499-4B8F-9345-AF8C37E922E1}" type="presParOf" srcId="{EA51A576-3735-4FDC-AC10-1E1F3ADC8EC9}" destId="{E17B2C0F-0608-42D8-9916-351AA6F3EF64}" srcOrd="3" destOrd="0" presId="urn:microsoft.com/office/officeart/2005/8/layout/hProcess9"/>
    <dgm:cxn modelId="{9F2FAACB-4D52-462B-B4FC-1A05D4E80583}" type="presParOf" srcId="{EA51A576-3735-4FDC-AC10-1E1F3ADC8EC9}" destId="{F1C4CA29-DA61-49EC-83B3-701451905324}"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BA7428-B60D-4575-8892-FDD496728997}">
      <dsp:nvSpPr>
        <dsp:cNvPr id="0" name=""/>
        <dsp:cNvSpPr/>
      </dsp:nvSpPr>
      <dsp:spPr>
        <a:xfrm>
          <a:off x="457199" y="0"/>
          <a:ext cx="5181600" cy="4064000"/>
        </a:xfrm>
        <a:prstGeom prst="rightArrow">
          <a:avLst/>
        </a:prstGeom>
        <a:solidFill>
          <a:schemeClr val="accent6">
            <a:lumMod val="60000"/>
            <a:lumOff val="40000"/>
          </a:schemeClr>
        </a:solidFill>
        <a:ln>
          <a:no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0">
          <a:scrgbClr r="0" g="0" b="0"/>
        </a:lnRef>
        <a:fillRef idx="1">
          <a:scrgbClr r="0" g="0" b="0"/>
        </a:fillRef>
        <a:effectRef idx="0">
          <a:scrgbClr r="0" g="0" b="0"/>
        </a:effectRef>
        <a:fontRef idx="minor"/>
      </dsp:style>
    </dsp:sp>
    <dsp:sp modelId="{21135998-4382-4CF0-B50A-A5C246978FA5}">
      <dsp:nvSpPr>
        <dsp:cNvPr id="0" name=""/>
        <dsp:cNvSpPr/>
      </dsp:nvSpPr>
      <dsp:spPr>
        <a:xfrm>
          <a:off x="6548" y="1219199"/>
          <a:ext cx="1962150" cy="1625600"/>
        </a:xfrm>
        <a:prstGeom prst="roundRect">
          <a:avLst/>
        </a:prstGeom>
        <a:solidFill>
          <a:schemeClr val="tx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s-ES" sz="2100" b="1" kern="1200" dirty="0" smtClean="0">
              <a:solidFill>
                <a:schemeClr val="tx1"/>
              </a:solidFill>
            </a:rPr>
            <a:t>SISTEMATIZAR LOS APRENDIZAJES</a:t>
          </a:r>
          <a:endParaRPr lang="es-ES" sz="2100" b="1" kern="1200" dirty="0">
            <a:solidFill>
              <a:schemeClr val="tx1"/>
            </a:solidFill>
          </a:endParaRPr>
        </a:p>
      </dsp:txBody>
      <dsp:txXfrm>
        <a:off x="85903" y="1298554"/>
        <a:ext cx="1803440" cy="1466890"/>
      </dsp:txXfrm>
    </dsp:sp>
    <dsp:sp modelId="{FEBDCF01-720A-49A2-8842-0124FA449207}">
      <dsp:nvSpPr>
        <dsp:cNvPr id="0" name=""/>
        <dsp:cNvSpPr/>
      </dsp:nvSpPr>
      <dsp:spPr>
        <a:xfrm>
          <a:off x="2066925" y="1219199"/>
          <a:ext cx="1962150" cy="1625600"/>
        </a:xfrm>
        <a:prstGeom prst="roundRect">
          <a:avLst/>
        </a:prstGeom>
        <a:solidFill>
          <a:schemeClr val="tx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s-ES_tradnl" sz="2100" b="1" kern="1200" dirty="0" smtClean="0">
              <a:solidFill>
                <a:schemeClr val="tx1"/>
              </a:solidFill>
            </a:rPr>
            <a:t>DETECTAR</a:t>
          </a:r>
          <a:r>
            <a:rPr lang="es-ES_tradnl" sz="2100" b="1" kern="1200" dirty="0" smtClean="0"/>
            <a:t> </a:t>
          </a:r>
          <a:r>
            <a:rPr lang="es-ES_tradnl" sz="2100" b="1" kern="1200" dirty="0" smtClean="0">
              <a:solidFill>
                <a:schemeClr val="tx1"/>
              </a:solidFill>
            </a:rPr>
            <a:t>PROBLEMAS</a:t>
          </a:r>
        </a:p>
      </dsp:txBody>
      <dsp:txXfrm>
        <a:off x="2146280" y="1298554"/>
        <a:ext cx="1803440" cy="1466890"/>
      </dsp:txXfrm>
    </dsp:sp>
    <dsp:sp modelId="{F1C4CA29-DA61-49EC-83B3-701451905324}">
      <dsp:nvSpPr>
        <dsp:cNvPr id="0" name=""/>
        <dsp:cNvSpPr/>
      </dsp:nvSpPr>
      <dsp:spPr>
        <a:xfrm>
          <a:off x="4127301" y="1219199"/>
          <a:ext cx="1962150" cy="1625600"/>
        </a:xfrm>
        <a:prstGeom prst="roundRect">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s-ES" sz="2100" b="1" kern="1200" dirty="0" smtClean="0">
              <a:solidFill>
                <a:schemeClr val="tx1"/>
              </a:solidFill>
            </a:rPr>
            <a:t>AYUDAR A CORREGIRLOS</a:t>
          </a:r>
          <a:endParaRPr lang="es-ES" sz="2100" b="1" kern="1200" dirty="0">
            <a:solidFill>
              <a:schemeClr val="tx1"/>
            </a:solidFill>
          </a:endParaRPr>
        </a:p>
      </dsp:txBody>
      <dsp:txXfrm>
        <a:off x="4206656" y="1298554"/>
        <a:ext cx="1803440" cy="146689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56EE0611-3136-4001-AA42-0B696B17BCC8}" type="datetimeFigureOut">
              <a:rPr lang="es-ES" smtClean="0"/>
              <a:t>21/01/2017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0D1FB3A-4489-4AFE-B6EE-296292376484}" type="slidenum">
              <a:rPr lang="es-ES" smtClean="0"/>
              <a:t>‹Nº›</a:t>
            </a:fld>
            <a:endParaRPr lang="es-ES"/>
          </a:p>
        </p:txBody>
      </p:sp>
    </p:spTree>
    <p:extLst>
      <p:ext uri="{BB962C8B-B14F-4D97-AF65-F5344CB8AC3E}">
        <p14:creationId xmlns:p14="http://schemas.microsoft.com/office/powerpoint/2010/main" val="1470865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6EE0611-3136-4001-AA42-0B696B17BCC8}" type="datetimeFigureOut">
              <a:rPr lang="es-ES" smtClean="0"/>
              <a:t>21/01/2017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0D1FB3A-4489-4AFE-B6EE-296292376484}" type="slidenum">
              <a:rPr lang="es-ES" smtClean="0"/>
              <a:t>‹Nº›</a:t>
            </a:fld>
            <a:endParaRPr lang="es-ES"/>
          </a:p>
        </p:txBody>
      </p:sp>
    </p:spTree>
    <p:extLst>
      <p:ext uri="{BB962C8B-B14F-4D97-AF65-F5344CB8AC3E}">
        <p14:creationId xmlns:p14="http://schemas.microsoft.com/office/powerpoint/2010/main" val="2818952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6EE0611-3136-4001-AA42-0B696B17BCC8}" type="datetimeFigureOut">
              <a:rPr lang="es-ES" smtClean="0"/>
              <a:t>21/01/2017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0D1FB3A-4489-4AFE-B6EE-296292376484}" type="slidenum">
              <a:rPr lang="es-ES" smtClean="0"/>
              <a:t>‹Nº›</a:t>
            </a:fld>
            <a:endParaRPr lang="es-ES"/>
          </a:p>
        </p:txBody>
      </p:sp>
    </p:spTree>
    <p:extLst>
      <p:ext uri="{BB962C8B-B14F-4D97-AF65-F5344CB8AC3E}">
        <p14:creationId xmlns:p14="http://schemas.microsoft.com/office/powerpoint/2010/main" val="564918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6EE0611-3136-4001-AA42-0B696B17BCC8}" type="datetimeFigureOut">
              <a:rPr lang="es-ES" smtClean="0"/>
              <a:t>21/01/2017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0D1FB3A-4489-4AFE-B6EE-296292376484}" type="slidenum">
              <a:rPr lang="es-ES" smtClean="0"/>
              <a:t>‹Nº›</a:t>
            </a:fld>
            <a:endParaRPr lang="es-ES"/>
          </a:p>
        </p:txBody>
      </p:sp>
    </p:spTree>
    <p:extLst>
      <p:ext uri="{BB962C8B-B14F-4D97-AF65-F5344CB8AC3E}">
        <p14:creationId xmlns:p14="http://schemas.microsoft.com/office/powerpoint/2010/main" val="3804627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56EE0611-3136-4001-AA42-0B696B17BCC8}" type="datetimeFigureOut">
              <a:rPr lang="es-ES" smtClean="0"/>
              <a:t>21/01/2017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0D1FB3A-4489-4AFE-B6EE-296292376484}" type="slidenum">
              <a:rPr lang="es-ES" smtClean="0"/>
              <a:t>‹Nº›</a:t>
            </a:fld>
            <a:endParaRPr lang="es-ES"/>
          </a:p>
        </p:txBody>
      </p:sp>
    </p:spTree>
    <p:extLst>
      <p:ext uri="{BB962C8B-B14F-4D97-AF65-F5344CB8AC3E}">
        <p14:creationId xmlns:p14="http://schemas.microsoft.com/office/powerpoint/2010/main" val="791102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56EE0611-3136-4001-AA42-0B696B17BCC8}" type="datetimeFigureOut">
              <a:rPr lang="es-ES" smtClean="0"/>
              <a:t>21/01/2017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0D1FB3A-4489-4AFE-B6EE-296292376484}" type="slidenum">
              <a:rPr lang="es-ES" smtClean="0"/>
              <a:t>‹Nº›</a:t>
            </a:fld>
            <a:endParaRPr lang="es-ES"/>
          </a:p>
        </p:txBody>
      </p:sp>
    </p:spTree>
    <p:extLst>
      <p:ext uri="{BB962C8B-B14F-4D97-AF65-F5344CB8AC3E}">
        <p14:creationId xmlns:p14="http://schemas.microsoft.com/office/powerpoint/2010/main" val="41611636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56EE0611-3136-4001-AA42-0B696B17BCC8}" type="datetimeFigureOut">
              <a:rPr lang="es-ES" smtClean="0"/>
              <a:t>21/01/2017</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60D1FB3A-4489-4AFE-B6EE-296292376484}" type="slidenum">
              <a:rPr lang="es-ES" smtClean="0"/>
              <a:t>‹Nº›</a:t>
            </a:fld>
            <a:endParaRPr lang="es-ES"/>
          </a:p>
        </p:txBody>
      </p:sp>
    </p:spTree>
    <p:extLst>
      <p:ext uri="{BB962C8B-B14F-4D97-AF65-F5344CB8AC3E}">
        <p14:creationId xmlns:p14="http://schemas.microsoft.com/office/powerpoint/2010/main" val="2946667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56EE0611-3136-4001-AA42-0B696B17BCC8}" type="datetimeFigureOut">
              <a:rPr lang="es-ES" smtClean="0"/>
              <a:t>21/01/2017</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60D1FB3A-4489-4AFE-B6EE-296292376484}" type="slidenum">
              <a:rPr lang="es-ES" smtClean="0"/>
              <a:t>‹Nº›</a:t>
            </a:fld>
            <a:endParaRPr lang="es-ES"/>
          </a:p>
        </p:txBody>
      </p:sp>
    </p:spTree>
    <p:extLst>
      <p:ext uri="{BB962C8B-B14F-4D97-AF65-F5344CB8AC3E}">
        <p14:creationId xmlns:p14="http://schemas.microsoft.com/office/powerpoint/2010/main" val="3061308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6EE0611-3136-4001-AA42-0B696B17BCC8}" type="datetimeFigureOut">
              <a:rPr lang="es-ES" smtClean="0"/>
              <a:t>21/01/2017</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60D1FB3A-4489-4AFE-B6EE-296292376484}" type="slidenum">
              <a:rPr lang="es-ES" smtClean="0"/>
              <a:t>‹Nº›</a:t>
            </a:fld>
            <a:endParaRPr lang="es-ES"/>
          </a:p>
        </p:txBody>
      </p:sp>
    </p:spTree>
    <p:extLst>
      <p:ext uri="{BB962C8B-B14F-4D97-AF65-F5344CB8AC3E}">
        <p14:creationId xmlns:p14="http://schemas.microsoft.com/office/powerpoint/2010/main" val="10930792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6EE0611-3136-4001-AA42-0B696B17BCC8}" type="datetimeFigureOut">
              <a:rPr lang="es-ES" smtClean="0"/>
              <a:t>21/01/2017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0D1FB3A-4489-4AFE-B6EE-296292376484}" type="slidenum">
              <a:rPr lang="es-ES" smtClean="0"/>
              <a:t>‹Nº›</a:t>
            </a:fld>
            <a:endParaRPr lang="es-ES"/>
          </a:p>
        </p:txBody>
      </p:sp>
    </p:spTree>
    <p:extLst>
      <p:ext uri="{BB962C8B-B14F-4D97-AF65-F5344CB8AC3E}">
        <p14:creationId xmlns:p14="http://schemas.microsoft.com/office/powerpoint/2010/main" val="4238254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6EE0611-3136-4001-AA42-0B696B17BCC8}" type="datetimeFigureOut">
              <a:rPr lang="es-ES" smtClean="0"/>
              <a:t>21/01/2017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0D1FB3A-4489-4AFE-B6EE-296292376484}" type="slidenum">
              <a:rPr lang="es-ES" smtClean="0"/>
              <a:t>‹Nº›</a:t>
            </a:fld>
            <a:endParaRPr lang="es-ES"/>
          </a:p>
        </p:txBody>
      </p:sp>
    </p:spTree>
    <p:extLst>
      <p:ext uri="{BB962C8B-B14F-4D97-AF65-F5344CB8AC3E}">
        <p14:creationId xmlns:p14="http://schemas.microsoft.com/office/powerpoint/2010/main" val="316767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EE0611-3136-4001-AA42-0B696B17BCC8}" type="datetimeFigureOut">
              <a:rPr lang="es-ES" smtClean="0"/>
              <a:t>21/01/2017</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D1FB3A-4489-4AFE-B6EE-296292376484}" type="slidenum">
              <a:rPr lang="es-ES" smtClean="0"/>
              <a:t>‹Nº›</a:t>
            </a:fld>
            <a:endParaRPr lang="es-ES"/>
          </a:p>
        </p:txBody>
      </p:sp>
    </p:spTree>
    <p:extLst>
      <p:ext uri="{BB962C8B-B14F-4D97-AF65-F5344CB8AC3E}">
        <p14:creationId xmlns:p14="http://schemas.microsoft.com/office/powerpoint/2010/main" val="17041851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dirty="0" smtClean="0">
                <a:solidFill>
                  <a:srgbClr val="C00000"/>
                </a:solidFill>
              </a:rPr>
              <a:t>EL PROYECRTO LINGÜÍSTICO DE CENTRO</a:t>
            </a:r>
            <a:endParaRPr lang="es-ES" dirty="0">
              <a:solidFill>
                <a:srgbClr val="C00000"/>
              </a:solidFill>
            </a:endParaRPr>
          </a:p>
        </p:txBody>
      </p:sp>
      <p:sp>
        <p:nvSpPr>
          <p:cNvPr id="3" name="2 Subtítulo"/>
          <p:cNvSpPr>
            <a:spLocks noGrp="1"/>
          </p:cNvSpPr>
          <p:nvPr>
            <p:ph type="subTitle" idx="1"/>
          </p:nvPr>
        </p:nvSpPr>
        <p:spPr/>
        <p:txBody>
          <a:bodyPr>
            <a:normAutofit fontScale="62500" lnSpcReduction="20000"/>
          </a:bodyPr>
          <a:lstStyle/>
          <a:p>
            <a:r>
              <a:rPr lang="es-ES" sz="6600" dirty="0" smtClean="0">
                <a:solidFill>
                  <a:srgbClr val="7030A0"/>
                </a:solidFill>
              </a:rPr>
              <a:t>PLC CEIP MOSAICO</a:t>
            </a:r>
          </a:p>
          <a:p>
            <a:r>
              <a:rPr lang="es-ES" sz="6600" dirty="0" smtClean="0">
                <a:solidFill>
                  <a:srgbClr val="7030A0"/>
                </a:solidFill>
              </a:rPr>
              <a:t>PRESENTACIÓN CLAUSTRO</a:t>
            </a:r>
            <a:endParaRPr lang="es-ES" sz="6600" dirty="0">
              <a:solidFill>
                <a:srgbClr val="7030A0"/>
              </a:solidFill>
            </a:endParaRPr>
          </a:p>
        </p:txBody>
      </p:sp>
    </p:spTree>
    <p:extLst>
      <p:ext uri="{BB962C8B-B14F-4D97-AF65-F5344CB8AC3E}">
        <p14:creationId xmlns:p14="http://schemas.microsoft.com/office/powerpoint/2010/main" val="11383641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2800" dirty="0" smtClean="0"/>
              <a:t/>
            </a:r>
            <a:br>
              <a:rPr lang="es-ES" sz="2800" dirty="0" smtClean="0"/>
            </a:br>
            <a:r>
              <a:rPr lang="es-ES" sz="3200" dirty="0" smtClean="0"/>
              <a:t>Tarea 2: El diagnóstico. Mapa de géneros discursivos</a:t>
            </a:r>
            <a:r>
              <a:rPr lang="es-ES" sz="3600" dirty="0" smtClean="0"/>
              <a:t/>
            </a:r>
            <a:br>
              <a:rPr lang="es-ES" sz="3600" dirty="0" smtClean="0"/>
            </a:br>
            <a:r>
              <a:rPr lang="es-ES" sz="2000" dirty="0" smtClean="0"/>
              <a:t>Fecha de entrega límite el 15 de marzo</a:t>
            </a:r>
            <a:r>
              <a:rPr lang="es-ES" sz="3600" dirty="0" smtClean="0"/>
              <a:t/>
            </a:r>
            <a:br>
              <a:rPr lang="es-ES" sz="3600" dirty="0" smtClean="0"/>
            </a:br>
            <a:endParaRPr lang="es-ES" sz="3600" dirty="0"/>
          </a:p>
        </p:txBody>
      </p:sp>
      <p:sp>
        <p:nvSpPr>
          <p:cNvPr id="3" name="2 Marcador de contenido"/>
          <p:cNvSpPr>
            <a:spLocks noGrp="1"/>
          </p:cNvSpPr>
          <p:nvPr>
            <p:ph idx="1"/>
          </p:nvPr>
        </p:nvSpPr>
        <p:spPr/>
        <p:txBody>
          <a:bodyPr/>
          <a:lstStyle/>
          <a:p>
            <a:endParaRPr lang="es-ES" dirty="0" smtClean="0"/>
          </a:p>
          <a:p>
            <a:r>
              <a:rPr lang="es-ES" dirty="0" smtClean="0"/>
              <a:t>Contempla </a:t>
            </a:r>
            <a:r>
              <a:rPr lang="es-ES" dirty="0"/>
              <a:t>el diagnóstico </a:t>
            </a:r>
            <a:r>
              <a:rPr lang="es-ES" dirty="0" smtClean="0"/>
              <a:t>del centro</a:t>
            </a:r>
          </a:p>
          <a:p>
            <a:pPr marL="0" indent="0">
              <a:buNone/>
            </a:pPr>
            <a:r>
              <a:rPr lang="es-ES" dirty="0" smtClean="0"/>
              <a:t>                </a:t>
            </a:r>
            <a:r>
              <a:rPr lang="es-ES" sz="2400" dirty="0" smtClean="0"/>
              <a:t>(ya lo tenemos iniciado)</a:t>
            </a:r>
          </a:p>
          <a:p>
            <a:r>
              <a:rPr lang="es-ES" dirty="0" smtClean="0"/>
              <a:t> Incluye el </a:t>
            </a:r>
            <a:r>
              <a:rPr lang="es-ES" dirty="0"/>
              <a:t>mapa de </a:t>
            </a:r>
            <a:r>
              <a:rPr lang="es-ES" dirty="0" smtClean="0"/>
              <a:t>géneros discursivos más trabajados en el </a:t>
            </a:r>
            <a:r>
              <a:rPr lang="es-ES" dirty="0"/>
              <a:t>centro</a:t>
            </a:r>
            <a:r>
              <a:rPr lang="es-ES" dirty="0" smtClean="0"/>
              <a:t>.</a:t>
            </a:r>
          </a:p>
          <a:p>
            <a:pPr marL="0" indent="0">
              <a:buNone/>
            </a:pPr>
            <a:r>
              <a:rPr lang="es-ES" dirty="0" smtClean="0"/>
              <a:t>               </a:t>
            </a:r>
            <a:r>
              <a:rPr lang="es-ES" sz="2000" dirty="0" smtClean="0"/>
              <a:t>(</a:t>
            </a:r>
            <a:r>
              <a:rPr lang="es-ES" sz="2400" dirty="0" smtClean="0"/>
              <a:t>diagnóstico inicial a través de una plantilla)</a:t>
            </a:r>
            <a:endParaRPr lang="es-ES" sz="2400" dirty="0"/>
          </a:p>
        </p:txBody>
      </p:sp>
    </p:spTree>
    <p:extLst>
      <p:ext uri="{BB962C8B-B14F-4D97-AF65-F5344CB8AC3E}">
        <p14:creationId xmlns:p14="http://schemas.microsoft.com/office/powerpoint/2010/main" val="3770144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¿Qué es?</a:t>
            </a:r>
            <a:endParaRPr lang="es-ES" dirty="0"/>
          </a:p>
        </p:txBody>
      </p:sp>
      <p:sp>
        <p:nvSpPr>
          <p:cNvPr id="3" name="2 Marcador de contenido"/>
          <p:cNvSpPr>
            <a:spLocks noGrp="1"/>
          </p:cNvSpPr>
          <p:nvPr>
            <p:ph idx="1"/>
          </p:nvPr>
        </p:nvSpPr>
        <p:spPr/>
        <p:txBody>
          <a:bodyPr/>
          <a:lstStyle/>
          <a:p>
            <a:pPr marL="0" indent="0" algn="just">
              <a:buNone/>
            </a:pPr>
            <a:r>
              <a:rPr lang="es-ES" dirty="0" smtClean="0"/>
              <a:t/>
            </a:r>
            <a:br>
              <a:rPr lang="es-ES" dirty="0" smtClean="0"/>
            </a:br>
            <a:r>
              <a:rPr lang="es-ES" dirty="0" smtClean="0"/>
              <a:t>Un programa cuyo objetivo </a:t>
            </a:r>
            <a:r>
              <a:rPr lang="es-ES" dirty="0"/>
              <a:t>es impulsar y apoyar la puesta en marcha en los centros de proyectos globales para la mejora de la competencia en comunicación lingüística (CCL), tanto desde las áreas lingüísticas (AL) como desde las áreas no lingüísticas (ANL).</a:t>
            </a:r>
          </a:p>
        </p:txBody>
      </p:sp>
    </p:spTree>
    <p:extLst>
      <p:ext uri="{BB962C8B-B14F-4D97-AF65-F5344CB8AC3E}">
        <p14:creationId xmlns:p14="http://schemas.microsoft.com/office/powerpoint/2010/main" val="10514661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564797" y="1124744"/>
            <a:ext cx="8208912" cy="2554545"/>
          </a:xfrm>
          <a:prstGeom prst="rect">
            <a:avLst/>
          </a:prstGeom>
          <a:solidFill>
            <a:schemeClr val="accent1">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r>
              <a:rPr lang="es-ES_tradnl" sz="4000" dirty="0" smtClean="0"/>
              <a:t>Es la </a:t>
            </a:r>
            <a:r>
              <a:rPr lang="es-ES_tradnl" sz="4000" b="1" u="sng" dirty="0" smtClean="0"/>
              <a:t>concreción</a:t>
            </a:r>
            <a:r>
              <a:rPr lang="es-ES_tradnl" sz="4000" dirty="0" smtClean="0"/>
              <a:t> </a:t>
            </a:r>
          </a:p>
          <a:p>
            <a:r>
              <a:rPr lang="es-ES_tradnl" sz="4000" dirty="0" smtClean="0"/>
              <a:t>del Proyecto Educativo de Centro en relación con la Competencia en Comunicación Lingüística</a:t>
            </a:r>
            <a:endParaRPr lang="es-ES" sz="4000" dirty="0"/>
          </a:p>
        </p:txBody>
      </p:sp>
      <p:sp>
        <p:nvSpPr>
          <p:cNvPr id="7" name="6 Rectángulo"/>
          <p:cNvSpPr/>
          <p:nvPr/>
        </p:nvSpPr>
        <p:spPr>
          <a:xfrm rot="20561753">
            <a:off x="632588" y="3709461"/>
            <a:ext cx="8320640" cy="923330"/>
          </a:xfrm>
          <a:prstGeom prst="rect">
            <a:avLst/>
          </a:prstGeom>
          <a:noFill/>
        </p:spPr>
        <p:txBody>
          <a:bodyPr wrap="square" lIns="91440" tIns="45720" rIns="91440" bIns="45720">
            <a:spAutoFit/>
          </a:bodyPr>
          <a:lstStyle/>
          <a:p>
            <a:pPr algn="r"/>
            <a:r>
              <a:rPr lang="es-E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ADAPTADO AL CONTEXTO</a:t>
            </a:r>
            <a:endParaRPr lang="es-E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16159541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755576" y="980728"/>
            <a:ext cx="3924537" cy="923330"/>
          </a:xfrm>
          <a:prstGeom prst="rect">
            <a:avLst/>
          </a:prstGeom>
          <a:solidFill>
            <a:schemeClr val="accent6">
              <a:lumMod val="20000"/>
              <a:lumOff val="80000"/>
            </a:schemeClr>
          </a:solidFill>
        </p:spPr>
        <p:txBody>
          <a:bodyPr wrap="none" lIns="91440" tIns="45720" rIns="91440" bIns="45720">
            <a:spAutoFit/>
          </a:bodyPr>
          <a:lstStyle/>
          <a:p>
            <a:pPr algn="ctr"/>
            <a:r>
              <a:rPr lang="es-E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Los objetivos</a:t>
            </a:r>
            <a:endParaRPr lang="es-ES"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graphicFrame>
        <p:nvGraphicFramePr>
          <p:cNvPr id="8" name="7 Diagrama"/>
          <p:cNvGraphicFramePr/>
          <p:nvPr>
            <p:extLst>
              <p:ext uri="{D42A27DB-BD31-4B8C-83A1-F6EECF244321}">
                <p14:modId xmlns:p14="http://schemas.microsoft.com/office/powerpoint/2010/main" val="1588333174"/>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309807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ITINERARIO DE TRABAJO</a:t>
            </a:r>
            <a:endParaRPr lang="es-ES" dirty="0"/>
          </a:p>
        </p:txBody>
      </p:sp>
      <p:sp>
        <p:nvSpPr>
          <p:cNvPr id="3" name="2 Marcador de contenido"/>
          <p:cNvSpPr>
            <a:spLocks noGrp="1"/>
          </p:cNvSpPr>
          <p:nvPr>
            <p:ph idx="1"/>
          </p:nvPr>
        </p:nvSpPr>
        <p:spPr/>
        <p:txBody>
          <a:bodyPr>
            <a:normAutofit/>
          </a:bodyPr>
          <a:lstStyle/>
          <a:p>
            <a:r>
              <a:rPr lang="es-ES" sz="2800" dirty="0" smtClean="0"/>
              <a:t>Primer año: </a:t>
            </a:r>
          </a:p>
          <a:p>
            <a:pPr>
              <a:buFont typeface="Wingdings" pitchFamily="2" charset="2"/>
              <a:buChar char="Ø"/>
            </a:pPr>
            <a:r>
              <a:rPr lang="es-ES" sz="1800" dirty="0" smtClean="0"/>
              <a:t>Presentación de un proyecto inicial.</a:t>
            </a:r>
          </a:p>
          <a:p>
            <a:pPr>
              <a:buFont typeface="Wingdings" pitchFamily="2" charset="2"/>
              <a:buChar char="Ø"/>
            </a:pPr>
            <a:r>
              <a:rPr lang="es-ES" sz="1800" dirty="0" smtClean="0"/>
              <a:t>Presentación del plan de actuación.</a:t>
            </a:r>
          </a:p>
          <a:p>
            <a:pPr>
              <a:buFont typeface="Wingdings" pitchFamily="2" charset="2"/>
              <a:buChar char="Ø"/>
            </a:pPr>
            <a:r>
              <a:rPr lang="es-ES" sz="1800" dirty="0" smtClean="0"/>
              <a:t>Elaboración del Proyecto mínimo viable.</a:t>
            </a:r>
          </a:p>
          <a:p>
            <a:r>
              <a:rPr lang="es-ES" sz="2800" dirty="0" smtClean="0"/>
              <a:t>Segundo año:</a:t>
            </a:r>
          </a:p>
          <a:p>
            <a:pPr>
              <a:buFont typeface="Wingdings" pitchFamily="2" charset="2"/>
              <a:buChar char="Ø"/>
            </a:pPr>
            <a:r>
              <a:rPr lang="es-ES" sz="1800" dirty="0"/>
              <a:t>Desarrollo e implementación del Proyecto Mínimo Viable y establecimiento de los criterios metodológicos.</a:t>
            </a:r>
            <a:endParaRPr lang="es-ES" sz="1800" dirty="0" smtClean="0"/>
          </a:p>
          <a:p>
            <a:r>
              <a:rPr lang="es-ES" sz="2800" dirty="0" smtClean="0"/>
              <a:t>Tercer año:</a:t>
            </a:r>
          </a:p>
          <a:p>
            <a:pPr>
              <a:buFont typeface="Wingdings" pitchFamily="2" charset="2"/>
              <a:buChar char="Ø"/>
            </a:pPr>
            <a:r>
              <a:rPr lang="es-ES" sz="1900" dirty="0" smtClean="0"/>
              <a:t>incorporación </a:t>
            </a:r>
            <a:r>
              <a:rPr lang="es-ES" sz="1900" dirty="0"/>
              <a:t>sistemática de tareas lingüístico-comunicativas a las respectivas programaciones didácticas y establecimiento de los instrumentos de evaluación.</a:t>
            </a:r>
            <a:endParaRPr lang="es-ES" sz="1900" dirty="0" smtClean="0"/>
          </a:p>
          <a:p>
            <a:endParaRPr lang="es-ES" dirty="0"/>
          </a:p>
        </p:txBody>
      </p:sp>
    </p:spTree>
    <p:extLst>
      <p:ext uri="{BB962C8B-B14F-4D97-AF65-F5344CB8AC3E}">
        <p14:creationId xmlns:p14="http://schemas.microsoft.com/office/powerpoint/2010/main" val="1775563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PRIMER AÑO FORMACIÓN</a:t>
            </a:r>
            <a:endParaRPr lang="es-ES" dirty="0"/>
          </a:p>
        </p:txBody>
      </p:sp>
      <p:sp>
        <p:nvSpPr>
          <p:cNvPr id="3" name="2 Marcador de contenido"/>
          <p:cNvSpPr>
            <a:spLocks noGrp="1"/>
          </p:cNvSpPr>
          <p:nvPr>
            <p:ph idx="1"/>
          </p:nvPr>
        </p:nvSpPr>
        <p:spPr/>
        <p:txBody>
          <a:bodyPr>
            <a:normAutofit/>
          </a:bodyPr>
          <a:lstStyle/>
          <a:p>
            <a:pPr marL="0" indent="0">
              <a:buNone/>
            </a:pPr>
            <a:r>
              <a:rPr lang="es-ES" sz="2000" b="1" dirty="0" smtClean="0"/>
              <a:t>Formación obligatoria para el coordinador:</a:t>
            </a:r>
          </a:p>
          <a:p>
            <a:r>
              <a:rPr lang="es-ES" sz="2000" dirty="0" smtClean="0"/>
              <a:t>Asistencia a una sesión de sensibilización.</a:t>
            </a:r>
          </a:p>
          <a:p>
            <a:r>
              <a:rPr lang="es-ES" sz="2000" dirty="0" smtClean="0"/>
              <a:t>Asistencia a una sesión formativa inicial.</a:t>
            </a:r>
          </a:p>
          <a:p>
            <a:r>
              <a:rPr lang="es-ES" sz="2000" dirty="0" smtClean="0"/>
              <a:t>Asistencia a una sesión final (exposición experiencias).</a:t>
            </a:r>
          </a:p>
          <a:p>
            <a:pPr marL="0" indent="0">
              <a:buNone/>
            </a:pPr>
            <a:r>
              <a:rPr lang="es-ES" sz="2000" b="1" dirty="0" smtClean="0"/>
              <a:t>Formación obligatoria para el profesorado participante:</a:t>
            </a:r>
          </a:p>
          <a:p>
            <a:r>
              <a:rPr lang="es-ES" sz="2000" dirty="0" smtClean="0"/>
              <a:t>Asistencia a las sesiones de transferencia y elaboración del PMV (Autoformación en centro)</a:t>
            </a:r>
          </a:p>
          <a:p>
            <a:pPr marL="0" indent="0">
              <a:buNone/>
            </a:pPr>
            <a:r>
              <a:rPr lang="es-ES" sz="1400" dirty="0" smtClean="0"/>
              <a:t>Estas </a:t>
            </a:r>
            <a:r>
              <a:rPr lang="es-ES" sz="1400" dirty="0"/>
              <a:t>actividades formativas de carácter obligatorio tanto para la persona coordinadora, como para el profesorado participante, </a:t>
            </a:r>
            <a:r>
              <a:rPr lang="es-ES" sz="1400" b="1" dirty="0"/>
              <a:t>no generan certificación </a:t>
            </a:r>
            <a:r>
              <a:rPr lang="es-ES" sz="1400" dirty="0"/>
              <a:t>como tales actividades formativas, sino que </a:t>
            </a:r>
            <a:r>
              <a:rPr lang="es-ES" sz="1400" b="1" dirty="0"/>
              <a:t>su reconocimiento y certificación quedan sujetos al </a:t>
            </a:r>
            <a:r>
              <a:rPr lang="es-ES" sz="1400" b="1" dirty="0" smtClean="0"/>
              <a:t>reconocimiento </a:t>
            </a:r>
            <a:r>
              <a:rPr lang="es-ES" sz="1400" b="1" dirty="0"/>
              <a:t>del propio </a:t>
            </a:r>
            <a:r>
              <a:rPr lang="es-ES" sz="1400" b="1" dirty="0" smtClean="0"/>
              <a:t>programa.  </a:t>
            </a:r>
          </a:p>
          <a:p>
            <a:pPr marL="0" indent="0">
              <a:buNone/>
            </a:pPr>
            <a:r>
              <a:rPr lang="es-ES" sz="1400" b="1" dirty="0" smtClean="0"/>
              <a:t>Si el reconocimiento es positivo:</a:t>
            </a:r>
          </a:p>
          <a:p>
            <a:pPr marL="0" indent="0">
              <a:buNone/>
            </a:pPr>
            <a:r>
              <a:rPr lang="es-ES" sz="1400" b="1" dirty="0" smtClean="0"/>
              <a:t>Coordinador:  certifica 30h, provisión vacantes 1pto, selección dirección 0,15</a:t>
            </a:r>
          </a:p>
          <a:p>
            <a:pPr marL="0" indent="0">
              <a:buNone/>
            </a:pPr>
            <a:r>
              <a:rPr lang="es-ES" sz="1400" b="1" dirty="0" smtClean="0"/>
              <a:t>Profesorado: certifica 20h, provisión vacantes  0,5, selección dirección 0,10</a:t>
            </a:r>
          </a:p>
          <a:p>
            <a:pPr marL="0" indent="0">
              <a:buNone/>
            </a:pPr>
            <a:r>
              <a:rPr lang="es-ES" sz="2000" b="1" dirty="0" smtClean="0"/>
              <a:t>Formación no obligatoria: </a:t>
            </a:r>
            <a:r>
              <a:rPr lang="es-ES" sz="2000" dirty="0" smtClean="0"/>
              <a:t>curso CEP certifica 30h</a:t>
            </a:r>
            <a:endParaRPr lang="es-ES" sz="2000" dirty="0"/>
          </a:p>
        </p:txBody>
      </p:sp>
    </p:spTree>
    <p:extLst>
      <p:ext uri="{BB962C8B-B14F-4D97-AF65-F5344CB8AC3E}">
        <p14:creationId xmlns:p14="http://schemas.microsoft.com/office/powerpoint/2010/main" val="497891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ACTIVIDADES PRIMER AÑO</a:t>
            </a:r>
            <a:endParaRPr lang="es-ES" dirty="0"/>
          </a:p>
        </p:txBody>
      </p:sp>
      <p:sp>
        <p:nvSpPr>
          <p:cNvPr id="3" name="2 Marcador de contenido"/>
          <p:cNvSpPr>
            <a:spLocks noGrp="1"/>
          </p:cNvSpPr>
          <p:nvPr>
            <p:ph idx="1"/>
          </p:nvPr>
        </p:nvSpPr>
        <p:spPr>
          <a:xfrm>
            <a:off x="323528" y="1600200"/>
            <a:ext cx="8363272" cy="4997152"/>
          </a:xfrm>
        </p:spPr>
        <p:txBody>
          <a:bodyPr>
            <a:normAutofit fontScale="92500" lnSpcReduction="20000"/>
          </a:bodyPr>
          <a:lstStyle/>
          <a:p>
            <a:r>
              <a:rPr lang="es-ES" sz="3000" dirty="0" smtClean="0"/>
              <a:t>CREACIÓN DE LA COMISIÓN: </a:t>
            </a:r>
            <a:endParaRPr lang="es-ES" sz="3000" dirty="0" smtClean="0"/>
          </a:p>
          <a:p>
            <a:pPr>
              <a:buFont typeface="Wingdings" pitchFamily="2" charset="2"/>
              <a:buChar char="ü"/>
            </a:pPr>
            <a:r>
              <a:rPr lang="es-ES" sz="1700" dirty="0" smtClean="0"/>
              <a:t>ETCP, PROFESOR BILINGÜE, COORDINADOR BIBLIOTECA, COORDINADOR BILINGÜE, COORDINADOR FAMILIAS LECTORAS.</a:t>
            </a:r>
          </a:p>
          <a:p>
            <a:r>
              <a:rPr lang="es-ES" sz="3000" dirty="0" smtClean="0"/>
              <a:t>PROYECTO </a:t>
            </a:r>
            <a:r>
              <a:rPr lang="es-ES" sz="3000" dirty="0" smtClean="0"/>
              <a:t>MÍNIMO VIABLE (PMV)</a:t>
            </a:r>
          </a:p>
          <a:p>
            <a:pPr algn="just">
              <a:buFont typeface="Wingdings" pitchFamily="2" charset="2"/>
              <a:buChar char="ü"/>
            </a:pPr>
            <a:r>
              <a:rPr lang="es-ES" sz="1800" dirty="0" smtClean="0"/>
              <a:t>El Proyecto Mínimo Viable (PMV) es un documento consensuado que recogerá los acuerdos relativos al tratamiento de la competencia en comunicación lingüística (objetivos, metodología, propuestas didácticas, evaluación…) en los distintos niveles y áreas que se imparten en el centro teniendo como punto de partida la realidad </a:t>
            </a:r>
            <a:r>
              <a:rPr lang="es-ES" sz="1800" dirty="0" smtClean="0"/>
              <a:t>socio-comunicativa </a:t>
            </a:r>
            <a:r>
              <a:rPr lang="es-ES" sz="1800" dirty="0" smtClean="0"/>
              <a:t>del alumnado, el centro y su entorno.</a:t>
            </a:r>
          </a:p>
          <a:p>
            <a:pPr algn="just">
              <a:buFont typeface="Wingdings" pitchFamily="2" charset="2"/>
              <a:buChar char="ü"/>
            </a:pPr>
            <a:r>
              <a:rPr lang="es-ES" sz="1800" b="1" dirty="0" smtClean="0"/>
              <a:t>Apartados:</a:t>
            </a:r>
          </a:p>
          <a:p>
            <a:pPr algn="just">
              <a:buFont typeface="Wingdings" pitchFamily="2" charset="2"/>
              <a:buChar char="§"/>
            </a:pPr>
            <a:r>
              <a:rPr lang="es-ES" sz="1800" u="sng" dirty="0" smtClean="0"/>
              <a:t>Contexto sociolingüístico</a:t>
            </a:r>
          </a:p>
          <a:p>
            <a:pPr algn="just">
              <a:buFont typeface="Wingdings" pitchFamily="2" charset="2"/>
              <a:buChar char="§"/>
            </a:pPr>
            <a:r>
              <a:rPr lang="es-ES" sz="1800" u="sng" dirty="0" smtClean="0"/>
              <a:t>Histórico de actuaciones de centro y líneas generales de trabajo.</a:t>
            </a:r>
          </a:p>
          <a:p>
            <a:pPr algn="just">
              <a:buFont typeface="Wingdings" pitchFamily="2" charset="2"/>
              <a:buChar char="§"/>
            </a:pPr>
            <a:r>
              <a:rPr lang="es-ES" sz="1800" u="sng" dirty="0" smtClean="0"/>
              <a:t>Metas de aprendizaje</a:t>
            </a:r>
            <a:r>
              <a:rPr lang="es-ES" sz="1800" dirty="0" smtClean="0"/>
              <a:t> (</a:t>
            </a:r>
            <a:r>
              <a:rPr lang="es-ES" sz="1400" dirty="0" smtClean="0"/>
              <a:t>Se refieren a los aspectos generales que mueven al centro a plantearse la elaboración de un Plan de Lenguas). </a:t>
            </a:r>
          </a:p>
          <a:p>
            <a:pPr algn="just">
              <a:buFont typeface="Wingdings" pitchFamily="2" charset="2"/>
              <a:buChar char="§"/>
            </a:pPr>
            <a:r>
              <a:rPr lang="pt-BR" sz="1700" u="sng" dirty="0" smtClean="0"/>
              <a:t>Retos o problemas a afrontar</a:t>
            </a:r>
          </a:p>
          <a:p>
            <a:pPr algn="just">
              <a:buFont typeface="Wingdings" pitchFamily="2" charset="2"/>
              <a:buChar char="§"/>
            </a:pPr>
            <a:r>
              <a:rPr lang="es-ES" sz="1800" u="sng" dirty="0" smtClean="0"/>
              <a:t>Actuaciones previstas (</a:t>
            </a:r>
            <a:r>
              <a:rPr lang="es-ES" sz="1400" dirty="0" smtClean="0"/>
              <a:t>Las actuaciones previstas pueden referirse a una amplia variedad de temas: - Plan de Lectura y Biblioteca - Trabajo de las cuatro destrezas en lengua española - Trabajo de las cuatro destrezas en lenguas  extranjeras - Bilingüismo - Atención a la diversidad en </a:t>
            </a:r>
            <a:r>
              <a:rPr lang="es-ES" sz="1400" dirty="0" smtClean="0"/>
              <a:t> CCL</a:t>
            </a:r>
            <a:r>
              <a:rPr lang="es-ES" sz="1400" dirty="0" smtClean="0"/>
              <a:t>, </a:t>
            </a:r>
            <a:r>
              <a:rPr lang="es-ES" sz="1400" dirty="0" err="1" smtClean="0"/>
              <a:t>TICs</a:t>
            </a:r>
            <a:r>
              <a:rPr lang="es-ES" sz="1400" dirty="0" smtClean="0"/>
              <a:t>, </a:t>
            </a:r>
            <a:r>
              <a:rPr lang="es-ES" sz="1400" dirty="0" err="1" smtClean="0"/>
              <a:t>etc</a:t>
            </a:r>
            <a:r>
              <a:rPr lang="es-ES" sz="1400" dirty="0" smtClean="0"/>
              <a:t>)</a:t>
            </a:r>
          </a:p>
          <a:p>
            <a:pPr algn="just">
              <a:buFont typeface="Wingdings" pitchFamily="2" charset="2"/>
              <a:buChar char="§"/>
            </a:pPr>
            <a:r>
              <a:rPr lang="es-ES" sz="1700" u="sng" dirty="0" smtClean="0"/>
              <a:t>Cronograma y reparto de responsabilidades.</a:t>
            </a:r>
          </a:p>
          <a:p>
            <a:pPr algn="just">
              <a:buFont typeface="Wingdings" pitchFamily="2" charset="2"/>
              <a:buChar char="§"/>
            </a:pPr>
            <a:r>
              <a:rPr lang="es-ES" sz="1700" u="sng" dirty="0" smtClean="0"/>
              <a:t>Criterios y mecanismos de evaluación.</a:t>
            </a:r>
          </a:p>
          <a:p>
            <a:pPr algn="just">
              <a:buFont typeface="Wingdings" pitchFamily="2" charset="2"/>
              <a:buChar char="§"/>
            </a:pPr>
            <a:endParaRPr lang="es-ES" sz="1900" u="sng" dirty="0" smtClean="0"/>
          </a:p>
        </p:txBody>
      </p:sp>
    </p:spTree>
    <p:extLst>
      <p:ext uri="{BB962C8B-B14F-4D97-AF65-F5344CB8AC3E}">
        <p14:creationId xmlns:p14="http://schemas.microsoft.com/office/powerpoint/2010/main" val="4045385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Otros aspectos a abordar con urgencia</a:t>
            </a:r>
            <a:endParaRPr lang="es-ES" dirty="0"/>
          </a:p>
        </p:txBody>
      </p:sp>
      <p:sp>
        <p:nvSpPr>
          <p:cNvPr id="3" name="2 Marcador de contenido"/>
          <p:cNvSpPr>
            <a:spLocks noGrp="1"/>
          </p:cNvSpPr>
          <p:nvPr>
            <p:ph idx="1"/>
          </p:nvPr>
        </p:nvSpPr>
        <p:spPr/>
        <p:txBody>
          <a:bodyPr>
            <a:normAutofit fontScale="55000" lnSpcReduction="20000"/>
          </a:bodyPr>
          <a:lstStyle/>
          <a:p>
            <a:r>
              <a:rPr lang="es-ES" b="1" dirty="0" smtClean="0"/>
              <a:t>La normalización:  TAREA 1</a:t>
            </a:r>
          </a:p>
          <a:p>
            <a:pPr marL="0" indent="0">
              <a:buNone/>
            </a:pPr>
            <a:endParaRPr lang="es-ES" b="1" dirty="0" smtClean="0"/>
          </a:p>
          <a:p>
            <a:pPr algn="just"/>
            <a:r>
              <a:rPr lang="es-ES" sz="2900" dirty="0" smtClean="0"/>
              <a:t>consensuar formas comunes de trabajar con otros compañeros y compañeras del centro. </a:t>
            </a:r>
          </a:p>
          <a:p>
            <a:pPr algn="just"/>
            <a:r>
              <a:rPr lang="es-ES" sz="2900" dirty="0" smtClean="0"/>
              <a:t>En todos los idiomas presentes en el centro.</a:t>
            </a:r>
          </a:p>
          <a:p>
            <a:pPr algn="just"/>
            <a:r>
              <a:rPr lang="es-ES" sz="2900" dirty="0" smtClean="0"/>
              <a:t>Estos pueden ir desde el diseño de un manual de estilos para cuadernos, normas de presentación de los escritos académicos, trabajos escritos u orales, normas de cortesía verbal, uso no discriminatorio del lenguaje, cuando y cómo usar bolígrafos, lápices, etc.</a:t>
            </a:r>
          </a:p>
          <a:p>
            <a:pPr algn="just"/>
            <a:r>
              <a:rPr lang="es-ES" sz="2900" dirty="0" smtClean="0"/>
              <a:t>Conviene aplicar normas que realmente se consideren útiles para la mejora de la CCL y que puedan asumirse con éxito por la totalidad del profesorado implicado. (</a:t>
            </a:r>
            <a:r>
              <a:rPr lang="es-ES" sz="2900" dirty="0" smtClean="0"/>
              <a:t>alejándonos </a:t>
            </a:r>
            <a:r>
              <a:rPr lang="es-ES" sz="2900" dirty="0" smtClean="0"/>
              <a:t>de los caprichos y excentricidades).</a:t>
            </a:r>
          </a:p>
          <a:p>
            <a:pPr algn="just"/>
            <a:r>
              <a:rPr lang="es-ES" sz="2900" dirty="0" smtClean="0"/>
              <a:t>Se dará a conocer estas pautas de trabajo a las familias y a la Comunidad Educativa ya que será un apoyo clave para el éxito del trabajo en la mejora de la CCL.</a:t>
            </a:r>
          </a:p>
          <a:p>
            <a:pPr algn="just"/>
            <a:r>
              <a:rPr lang="es-ES" sz="2900" dirty="0" smtClean="0"/>
              <a:t>En este proceso de negociación de las normas, habrá que poner en marcha el dispositivo </a:t>
            </a:r>
            <a:r>
              <a:rPr lang="es-ES" sz="2900" dirty="0" smtClean="0"/>
              <a:t>inter-ciclo </a:t>
            </a:r>
            <a:r>
              <a:rPr lang="es-ES" sz="2900" dirty="0" smtClean="0"/>
              <a:t>mediante el cual habrá que dar sentido a las decisiones de todos los ciclos en su conjunto. El objetivo es que los acuerdos de ciclo no supongan un cambio brusco de trabajo para el alumnado en el paso de un ciclo a otro (o incluso de una etapa a otra, en particular en el caso de infantil a primaria)</a:t>
            </a:r>
          </a:p>
          <a:p>
            <a:pPr algn="just"/>
            <a:endParaRPr lang="es-ES" sz="2000" dirty="0" smtClean="0"/>
          </a:p>
          <a:p>
            <a:pPr marL="0" indent="0" algn="just">
              <a:buNone/>
            </a:pPr>
            <a:r>
              <a:rPr lang="es-ES" sz="2000" dirty="0" smtClean="0"/>
              <a:t> </a:t>
            </a:r>
          </a:p>
          <a:p>
            <a:pPr algn="just"/>
            <a:endParaRPr lang="es-ES" sz="2000" dirty="0"/>
          </a:p>
        </p:txBody>
      </p:sp>
    </p:spTree>
    <p:extLst>
      <p:ext uri="{BB962C8B-B14F-4D97-AF65-F5344CB8AC3E}">
        <p14:creationId xmlns:p14="http://schemas.microsoft.com/office/powerpoint/2010/main" val="3100827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t>¿Qué podemos «normalizar»?</a:t>
            </a:r>
            <a:br>
              <a:rPr lang="es-ES" dirty="0" smtClean="0"/>
            </a:br>
            <a:r>
              <a:rPr lang="es-ES" sz="2000" dirty="0" smtClean="0"/>
              <a:t>Fecha de entrega documento 8 de febrero</a:t>
            </a:r>
            <a:endParaRPr lang="es-ES" sz="2000" dirty="0"/>
          </a:p>
        </p:txBody>
      </p:sp>
      <p:sp>
        <p:nvSpPr>
          <p:cNvPr id="3" name="2 Marcador de contenido"/>
          <p:cNvSpPr>
            <a:spLocks noGrp="1"/>
          </p:cNvSpPr>
          <p:nvPr>
            <p:ph idx="1"/>
          </p:nvPr>
        </p:nvSpPr>
        <p:spPr/>
        <p:txBody>
          <a:bodyPr>
            <a:normAutofit fontScale="92500" lnSpcReduction="20000"/>
          </a:bodyPr>
          <a:lstStyle/>
          <a:p>
            <a:r>
              <a:rPr lang="es-ES" sz="2200" b="1" dirty="0" smtClean="0"/>
              <a:t>Pautas sobre expresión escrita:</a:t>
            </a:r>
          </a:p>
          <a:p>
            <a:pPr>
              <a:buFont typeface="Wingdings" pitchFamily="2" charset="2"/>
              <a:buChar char="ü"/>
            </a:pPr>
            <a:r>
              <a:rPr lang="es-ES" sz="1400" dirty="0" smtClean="0"/>
              <a:t>Presentación general del escrito</a:t>
            </a:r>
          </a:p>
          <a:p>
            <a:pPr>
              <a:buFont typeface="Wingdings" pitchFamily="2" charset="2"/>
              <a:buChar char="ü"/>
            </a:pPr>
            <a:r>
              <a:rPr lang="es-ES" sz="1400" dirty="0" smtClean="0"/>
              <a:t>Márgenes</a:t>
            </a:r>
          </a:p>
          <a:p>
            <a:pPr>
              <a:buFont typeface="Wingdings" pitchFamily="2" charset="2"/>
              <a:buChar char="ü"/>
            </a:pPr>
            <a:r>
              <a:rPr lang="es-ES" sz="1400" dirty="0" smtClean="0"/>
              <a:t>Tintas y lápices</a:t>
            </a:r>
          </a:p>
          <a:p>
            <a:pPr>
              <a:buFont typeface="Wingdings" pitchFamily="2" charset="2"/>
              <a:buChar char="ü"/>
            </a:pPr>
            <a:r>
              <a:rPr lang="es-ES" sz="1400" dirty="0" smtClean="0"/>
              <a:t>Puntuación</a:t>
            </a:r>
          </a:p>
          <a:p>
            <a:r>
              <a:rPr lang="es-ES" sz="2200" b="1" dirty="0" smtClean="0"/>
              <a:t>Grafías y signos</a:t>
            </a:r>
          </a:p>
          <a:p>
            <a:pPr>
              <a:buFont typeface="Wingdings" pitchFamily="2" charset="2"/>
              <a:buChar char="ü"/>
            </a:pPr>
            <a:r>
              <a:rPr lang="es-ES" sz="1400" dirty="0" smtClean="0"/>
              <a:t>Mayúsculas</a:t>
            </a:r>
          </a:p>
          <a:p>
            <a:pPr>
              <a:buFont typeface="Wingdings" pitchFamily="2" charset="2"/>
              <a:buChar char="ü"/>
            </a:pPr>
            <a:r>
              <a:rPr lang="es-ES" sz="1400" dirty="0" smtClean="0"/>
              <a:t>Abreviaturas</a:t>
            </a:r>
          </a:p>
          <a:p>
            <a:pPr>
              <a:buFont typeface="Wingdings" pitchFamily="2" charset="2"/>
              <a:buChar char="ü"/>
            </a:pPr>
            <a:r>
              <a:rPr lang="es-ES" sz="1400" dirty="0" smtClean="0"/>
              <a:t>Guiones</a:t>
            </a:r>
          </a:p>
          <a:p>
            <a:pPr>
              <a:buFont typeface="Wingdings" pitchFamily="2" charset="2"/>
              <a:buChar char="ü"/>
            </a:pPr>
            <a:r>
              <a:rPr lang="es-ES" sz="1400" dirty="0" smtClean="0"/>
              <a:t>Ortografía y acentuación</a:t>
            </a:r>
          </a:p>
          <a:p>
            <a:pPr>
              <a:buFont typeface="Wingdings" pitchFamily="2" charset="2"/>
              <a:buChar char="ü"/>
            </a:pPr>
            <a:r>
              <a:rPr lang="es-ES" sz="1400" dirty="0" smtClean="0"/>
              <a:t>Caligrafía</a:t>
            </a:r>
          </a:p>
          <a:p>
            <a:r>
              <a:rPr lang="es-ES" sz="2200" b="1" dirty="0" smtClean="0"/>
              <a:t>Sintaxis y léxico</a:t>
            </a:r>
          </a:p>
          <a:p>
            <a:pPr>
              <a:buFont typeface="Wingdings" pitchFamily="2" charset="2"/>
              <a:buChar char="ü"/>
            </a:pPr>
            <a:r>
              <a:rPr lang="es-ES" sz="1400" dirty="0" smtClean="0"/>
              <a:t>Concordancia</a:t>
            </a:r>
          </a:p>
          <a:p>
            <a:pPr>
              <a:buFont typeface="Wingdings" pitchFamily="2" charset="2"/>
              <a:buChar char="ü"/>
            </a:pPr>
            <a:r>
              <a:rPr lang="es-ES" sz="1400" dirty="0" smtClean="0"/>
              <a:t>Riqueza de vocabulario</a:t>
            </a:r>
          </a:p>
          <a:p>
            <a:r>
              <a:rPr lang="es-ES" sz="2200" b="1" dirty="0" smtClean="0"/>
              <a:t>Formatos</a:t>
            </a:r>
          </a:p>
          <a:p>
            <a:pPr>
              <a:buFont typeface="Wingdings" pitchFamily="2" charset="2"/>
              <a:buChar char="ü"/>
            </a:pPr>
            <a:r>
              <a:rPr lang="es-ES" sz="1500" dirty="0" smtClean="0"/>
              <a:t>Cuadernos, folios, carpetas…etc.</a:t>
            </a:r>
          </a:p>
          <a:p>
            <a:pPr marL="285750" indent="-285750"/>
            <a:r>
              <a:rPr lang="es-ES" sz="2200" b="1" dirty="0" smtClean="0"/>
              <a:t>Otros aspectos a normalizar: </a:t>
            </a:r>
            <a:r>
              <a:rPr lang="es-ES_tradnl" sz="1500" dirty="0" smtClean="0"/>
              <a:t>Criterios de uso de la biblioteca escolar, Tipo de lectura (silenciosa, en voz alta, etc.), Materiales para sistematizar la comprensión lectora, la expresión oral, Materiales de apoyo para la expresión escrita</a:t>
            </a:r>
          </a:p>
          <a:p>
            <a:pPr>
              <a:buFont typeface="Wingdings" pitchFamily="2" charset="2"/>
              <a:buChar char="ü"/>
            </a:pPr>
            <a:endParaRPr lang="es-ES" sz="2200" dirty="0" smtClean="0"/>
          </a:p>
          <a:p>
            <a:pPr>
              <a:buFont typeface="Wingdings" pitchFamily="2" charset="2"/>
              <a:buChar char="ü"/>
            </a:pPr>
            <a:endParaRPr lang="es-ES" sz="1400" dirty="0"/>
          </a:p>
          <a:p>
            <a:pPr marL="0" indent="0">
              <a:buNone/>
            </a:pPr>
            <a:endParaRPr lang="es-ES" sz="1400" dirty="0"/>
          </a:p>
        </p:txBody>
      </p:sp>
    </p:spTree>
    <p:extLst>
      <p:ext uri="{BB962C8B-B14F-4D97-AF65-F5344CB8AC3E}">
        <p14:creationId xmlns:p14="http://schemas.microsoft.com/office/powerpoint/2010/main" val="366853991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TotalTime>
  <Words>689</Words>
  <Application>Microsoft Office PowerPoint</Application>
  <PresentationFormat>Presentación en pantalla (4:3)</PresentationFormat>
  <Paragraphs>82</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Tema de Office</vt:lpstr>
      <vt:lpstr>EL PROYECRTO LINGÜÍSTICO DE CENTRO</vt:lpstr>
      <vt:lpstr>¿Qué es?</vt:lpstr>
      <vt:lpstr>Presentación de PowerPoint</vt:lpstr>
      <vt:lpstr>Presentación de PowerPoint</vt:lpstr>
      <vt:lpstr>ITINERARIO DE TRABAJO</vt:lpstr>
      <vt:lpstr>PRIMER AÑO FORMACIÓN</vt:lpstr>
      <vt:lpstr>ACTIVIDADES PRIMER AÑO</vt:lpstr>
      <vt:lpstr>Otros aspectos a abordar con urgencia</vt:lpstr>
      <vt:lpstr>¿Qué podemos «normalizar»? Fecha de entrega documento 8 de febrero</vt:lpstr>
      <vt:lpstr> Tarea 2: El diagnóstico. Mapa de géneros discursivos Fecha de entrega límite el 15 de marzo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PROYECRTO LINGÜÍSTICO DE CENTRO</dc:title>
  <dc:creator>Aurora</dc:creator>
  <cp:lastModifiedBy>Aurora</cp:lastModifiedBy>
  <cp:revision>16</cp:revision>
  <dcterms:created xsi:type="dcterms:W3CDTF">2017-01-14T20:35:10Z</dcterms:created>
  <dcterms:modified xsi:type="dcterms:W3CDTF">2017-01-21T21:15:56Z</dcterms:modified>
</cp:coreProperties>
</file>