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1" r:id="rId6"/>
    <p:sldId id="271" r:id="rId7"/>
    <p:sldId id="270" r:id="rId8"/>
    <p:sldId id="266" r:id="rId9"/>
    <p:sldId id="263" r:id="rId10"/>
    <p:sldId id="269" r:id="rId11"/>
    <p:sldId id="265" r:id="rId12"/>
    <p:sldId id="273" r:id="rId13"/>
    <p:sldId id="272" r:id="rId14"/>
    <p:sldId id="274" r:id="rId15"/>
    <p:sldId id="275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DD451E-33A5-4260-A789-BCCBB3144404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3BDB86F7-F721-416D-9B99-70ABF384396E}">
      <dgm:prSet phldrT="[Texto]"/>
      <dgm:spPr>
        <a:solidFill>
          <a:schemeClr val="accent3"/>
        </a:solidFill>
      </dgm:spPr>
      <dgm:t>
        <a:bodyPr/>
        <a:lstStyle/>
        <a:p>
          <a:r>
            <a:rPr lang="es-ES" dirty="0" smtClean="0"/>
            <a:t>Palillos</a:t>
          </a:r>
          <a:endParaRPr lang="es-ES" dirty="0"/>
        </a:p>
      </dgm:t>
    </dgm:pt>
    <dgm:pt modelId="{8D9F7DA2-7275-4BCF-BF88-3B1DB64BE824}" type="parTrans" cxnId="{2C8D3180-4814-4ADC-9A1D-5017B9AA28AC}">
      <dgm:prSet/>
      <dgm:spPr/>
      <dgm:t>
        <a:bodyPr/>
        <a:lstStyle/>
        <a:p>
          <a:endParaRPr lang="es-ES"/>
        </a:p>
      </dgm:t>
    </dgm:pt>
    <dgm:pt modelId="{A7C4A58A-C929-4A9E-A057-B6150779DAB7}" type="sibTrans" cxnId="{2C8D3180-4814-4ADC-9A1D-5017B9AA28AC}">
      <dgm:prSet/>
      <dgm:spPr/>
      <dgm:t>
        <a:bodyPr/>
        <a:lstStyle/>
        <a:p>
          <a:endParaRPr lang="es-ES"/>
        </a:p>
      </dgm:t>
    </dgm:pt>
    <dgm:pt modelId="{06FEF4C2-6931-478D-849F-D9FECF0377AA}">
      <dgm:prSet phldrT="[Texto]"/>
      <dgm:spPr>
        <a:solidFill>
          <a:schemeClr val="accent3"/>
        </a:solidFill>
      </dgm:spPr>
      <dgm:t>
        <a:bodyPr/>
        <a:lstStyle/>
        <a:p>
          <a:r>
            <a:rPr lang="es-ES" dirty="0" smtClean="0"/>
            <a:t>Pinzas</a:t>
          </a:r>
          <a:endParaRPr lang="es-ES" dirty="0"/>
        </a:p>
      </dgm:t>
    </dgm:pt>
    <dgm:pt modelId="{6E14F908-EBC0-4102-AA45-DA80DB3EBCBE}" type="parTrans" cxnId="{DB9001EA-8210-419F-82A2-64BD3D491A0B}">
      <dgm:prSet/>
      <dgm:spPr/>
      <dgm:t>
        <a:bodyPr/>
        <a:lstStyle/>
        <a:p>
          <a:endParaRPr lang="es-ES"/>
        </a:p>
      </dgm:t>
    </dgm:pt>
    <dgm:pt modelId="{5EF28EFF-36D8-441A-AE34-51D70292E66F}" type="sibTrans" cxnId="{DB9001EA-8210-419F-82A2-64BD3D491A0B}">
      <dgm:prSet/>
      <dgm:spPr/>
      <dgm:t>
        <a:bodyPr/>
        <a:lstStyle/>
        <a:p>
          <a:endParaRPr lang="es-ES"/>
        </a:p>
      </dgm:t>
    </dgm:pt>
    <dgm:pt modelId="{DF65C801-B359-4B2D-A6E4-3A9FDB43AD79}">
      <dgm:prSet phldrT="[Texto]"/>
      <dgm:spPr>
        <a:solidFill>
          <a:schemeClr val="accent3"/>
        </a:solidFill>
      </dgm:spPr>
      <dgm:t>
        <a:bodyPr/>
        <a:lstStyle/>
        <a:p>
          <a:r>
            <a:rPr lang="es-ES" dirty="0" smtClean="0"/>
            <a:t>Botones …</a:t>
          </a:r>
          <a:endParaRPr lang="es-ES" dirty="0"/>
        </a:p>
      </dgm:t>
    </dgm:pt>
    <dgm:pt modelId="{FC5A7706-09FD-456F-92A4-F5D448B31E00}" type="parTrans" cxnId="{A1C5FD2A-DE1F-485D-B2A9-2BEDB519F99A}">
      <dgm:prSet/>
      <dgm:spPr/>
      <dgm:t>
        <a:bodyPr/>
        <a:lstStyle/>
        <a:p>
          <a:endParaRPr lang="es-ES"/>
        </a:p>
      </dgm:t>
    </dgm:pt>
    <dgm:pt modelId="{DB93AFE3-5EEA-4626-8A0A-61624261C3AF}" type="sibTrans" cxnId="{A1C5FD2A-DE1F-485D-B2A9-2BEDB519F99A}">
      <dgm:prSet/>
      <dgm:spPr/>
      <dgm:t>
        <a:bodyPr/>
        <a:lstStyle/>
        <a:p>
          <a:endParaRPr lang="es-ES"/>
        </a:p>
      </dgm:t>
    </dgm:pt>
    <dgm:pt modelId="{D5F21994-06E5-4E6F-9AC9-2F260C358F4C}" type="pres">
      <dgm:prSet presAssocID="{5CDD451E-33A5-4260-A789-BCCBB3144404}" presName="linearFlow" presStyleCnt="0">
        <dgm:presLayoutVars>
          <dgm:dir/>
          <dgm:resizeHandles val="exact"/>
        </dgm:presLayoutVars>
      </dgm:prSet>
      <dgm:spPr/>
    </dgm:pt>
    <dgm:pt modelId="{16AE3041-9C3A-4037-ACA3-3F1483FD89E7}" type="pres">
      <dgm:prSet presAssocID="{3BDB86F7-F721-416D-9B99-70ABF384396E}" presName="composite" presStyleCnt="0"/>
      <dgm:spPr/>
    </dgm:pt>
    <dgm:pt modelId="{7376E10A-E23D-4B87-96C8-1E1989DBB4E3}" type="pres">
      <dgm:prSet presAssocID="{3BDB86F7-F721-416D-9B99-70ABF384396E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171DD4F-E134-42FD-9779-B4D8E6A8DD35}" type="pres">
      <dgm:prSet presAssocID="{3BDB86F7-F721-416D-9B99-70ABF384396E}" presName="txShp" presStyleLbl="node1" presStyleIdx="0" presStyleCnt="3" custLinFactNeighborX="391" custLinFactNeighborY="227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7575D1-D689-442E-9974-A2FF571DC7A3}" type="pres">
      <dgm:prSet presAssocID="{A7C4A58A-C929-4A9E-A057-B6150779DAB7}" presName="spacing" presStyleCnt="0"/>
      <dgm:spPr/>
    </dgm:pt>
    <dgm:pt modelId="{82306854-E854-4965-8958-745115C29854}" type="pres">
      <dgm:prSet presAssocID="{06FEF4C2-6931-478D-849F-D9FECF0377AA}" presName="composite" presStyleCnt="0"/>
      <dgm:spPr/>
    </dgm:pt>
    <dgm:pt modelId="{366BA495-A156-4598-B186-DB057597D68E}" type="pres">
      <dgm:prSet presAssocID="{06FEF4C2-6931-478D-849F-D9FECF0377AA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5AAC05D1-11BB-4512-B4BB-2C0D6A1D65F3}" type="pres">
      <dgm:prSet presAssocID="{06FEF4C2-6931-478D-849F-D9FECF0377A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3A50EB-F2C0-4D10-9A18-992CDD1F388E}" type="pres">
      <dgm:prSet presAssocID="{5EF28EFF-36D8-441A-AE34-51D70292E66F}" presName="spacing" presStyleCnt="0"/>
      <dgm:spPr/>
    </dgm:pt>
    <dgm:pt modelId="{1D1F1B3C-C09E-4F7A-8778-5A32905B44BC}" type="pres">
      <dgm:prSet presAssocID="{DF65C801-B359-4B2D-A6E4-3A9FDB43AD79}" presName="composite" presStyleCnt="0"/>
      <dgm:spPr/>
    </dgm:pt>
    <dgm:pt modelId="{29502F11-2245-4EFA-8C08-5650E2726E1D}" type="pres">
      <dgm:prSet presAssocID="{DF65C801-B359-4B2D-A6E4-3A9FDB43AD79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2186945-AE86-447B-84FF-5AD4463EF229}" type="pres">
      <dgm:prSet presAssocID="{DF65C801-B359-4B2D-A6E4-3A9FDB43AD7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9001EA-8210-419F-82A2-64BD3D491A0B}" srcId="{5CDD451E-33A5-4260-A789-BCCBB3144404}" destId="{06FEF4C2-6931-478D-849F-D9FECF0377AA}" srcOrd="1" destOrd="0" parTransId="{6E14F908-EBC0-4102-AA45-DA80DB3EBCBE}" sibTransId="{5EF28EFF-36D8-441A-AE34-51D70292E66F}"/>
    <dgm:cxn modelId="{26421946-F648-43B1-A644-5F931832C6D8}" type="presOf" srcId="{06FEF4C2-6931-478D-849F-D9FECF0377AA}" destId="{5AAC05D1-11BB-4512-B4BB-2C0D6A1D65F3}" srcOrd="0" destOrd="0" presId="urn:microsoft.com/office/officeart/2005/8/layout/vList3"/>
    <dgm:cxn modelId="{71534279-212A-409C-B0CA-0B3C5D38620B}" type="presOf" srcId="{3BDB86F7-F721-416D-9B99-70ABF384396E}" destId="{9171DD4F-E134-42FD-9779-B4D8E6A8DD35}" srcOrd="0" destOrd="0" presId="urn:microsoft.com/office/officeart/2005/8/layout/vList3"/>
    <dgm:cxn modelId="{A1C5FD2A-DE1F-485D-B2A9-2BEDB519F99A}" srcId="{5CDD451E-33A5-4260-A789-BCCBB3144404}" destId="{DF65C801-B359-4B2D-A6E4-3A9FDB43AD79}" srcOrd="2" destOrd="0" parTransId="{FC5A7706-09FD-456F-92A4-F5D448B31E00}" sibTransId="{DB93AFE3-5EEA-4626-8A0A-61624261C3AF}"/>
    <dgm:cxn modelId="{A68DFF4D-CF70-4421-B245-15B03E4AD234}" type="presOf" srcId="{DF65C801-B359-4B2D-A6E4-3A9FDB43AD79}" destId="{E2186945-AE86-447B-84FF-5AD4463EF229}" srcOrd="0" destOrd="0" presId="urn:microsoft.com/office/officeart/2005/8/layout/vList3"/>
    <dgm:cxn modelId="{2C8D3180-4814-4ADC-9A1D-5017B9AA28AC}" srcId="{5CDD451E-33A5-4260-A789-BCCBB3144404}" destId="{3BDB86F7-F721-416D-9B99-70ABF384396E}" srcOrd="0" destOrd="0" parTransId="{8D9F7DA2-7275-4BCF-BF88-3B1DB64BE824}" sibTransId="{A7C4A58A-C929-4A9E-A057-B6150779DAB7}"/>
    <dgm:cxn modelId="{1FD10E6D-C8BA-4BC0-B6AD-5A37F6EBC764}" type="presOf" srcId="{5CDD451E-33A5-4260-A789-BCCBB3144404}" destId="{D5F21994-06E5-4E6F-9AC9-2F260C358F4C}" srcOrd="0" destOrd="0" presId="urn:microsoft.com/office/officeart/2005/8/layout/vList3"/>
    <dgm:cxn modelId="{9B787DAF-004F-42B8-AE2E-70F8286C26AF}" type="presParOf" srcId="{D5F21994-06E5-4E6F-9AC9-2F260C358F4C}" destId="{16AE3041-9C3A-4037-ACA3-3F1483FD89E7}" srcOrd="0" destOrd="0" presId="urn:microsoft.com/office/officeart/2005/8/layout/vList3"/>
    <dgm:cxn modelId="{DD473E9F-D009-4A9F-9FCD-B3529116607D}" type="presParOf" srcId="{16AE3041-9C3A-4037-ACA3-3F1483FD89E7}" destId="{7376E10A-E23D-4B87-96C8-1E1989DBB4E3}" srcOrd="0" destOrd="0" presId="urn:microsoft.com/office/officeart/2005/8/layout/vList3"/>
    <dgm:cxn modelId="{F54DE3A6-4099-4705-BD4E-C1C68B4D8B17}" type="presParOf" srcId="{16AE3041-9C3A-4037-ACA3-3F1483FD89E7}" destId="{9171DD4F-E134-42FD-9779-B4D8E6A8DD35}" srcOrd="1" destOrd="0" presId="urn:microsoft.com/office/officeart/2005/8/layout/vList3"/>
    <dgm:cxn modelId="{2F0044C3-4212-447D-B0A4-8EA5794CDEEA}" type="presParOf" srcId="{D5F21994-06E5-4E6F-9AC9-2F260C358F4C}" destId="{577575D1-D689-442E-9974-A2FF571DC7A3}" srcOrd="1" destOrd="0" presId="urn:microsoft.com/office/officeart/2005/8/layout/vList3"/>
    <dgm:cxn modelId="{0AC35C4D-B465-4C2B-AB59-9EE2133723E5}" type="presParOf" srcId="{D5F21994-06E5-4E6F-9AC9-2F260C358F4C}" destId="{82306854-E854-4965-8958-745115C29854}" srcOrd="2" destOrd="0" presId="urn:microsoft.com/office/officeart/2005/8/layout/vList3"/>
    <dgm:cxn modelId="{E417786F-1DE2-4020-80A6-480BF50D94D5}" type="presParOf" srcId="{82306854-E854-4965-8958-745115C29854}" destId="{366BA495-A156-4598-B186-DB057597D68E}" srcOrd="0" destOrd="0" presId="urn:microsoft.com/office/officeart/2005/8/layout/vList3"/>
    <dgm:cxn modelId="{3247CDF4-1CE0-4735-9383-8936FFE0AF28}" type="presParOf" srcId="{82306854-E854-4965-8958-745115C29854}" destId="{5AAC05D1-11BB-4512-B4BB-2C0D6A1D65F3}" srcOrd="1" destOrd="0" presId="urn:microsoft.com/office/officeart/2005/8/layout/vList3"/>
    <dgm:cxn modelId="{5D75B579-309E-44D8-9AAE-E87C82F23B5E}" type="presParOf" srcId="{D5F21994-06E5-4E6F-9AC9-2F260C358F4C}" destId="{CE3A50EB-F2C0-4D10-9A18-992CDD1F388E}" srcOrd="3" destOrd="0" presId="urn:microsoft.com/office/officeart/2005/8/layout/vList3"/>
    <dgm:cxn modelId="{E7B4D92D-6D71-4022-A2AB-AF5DFBF2F45D}" type="presParOf" srcId="{D5F21994-06E5-4E6F-9AC9-2F260C358F4C}" destId="{1D1F1B3C-C09E-4F7A-8778-5A32905B44BC}" srcOrd="4" destOrd="0" presId="urn:microsoft.com/office/officeart/2005/8/layout/vList3"/>
    <dgm:cxn modelId="{A5DEB11D-C618-4772-B0EA-3F70413D980A}" type="presParOf" srcId="{1D1F1B3C-C09E-4F7A-8778-5A32905B44BC}" destId="{29502F11-2245-4EFA-8C08-5650E2726E1D}" srcOrd="0" destOrd="0" presId="urn:microsoft.com/office/officeart/2005/8/layout/vList3"/>
    <dgm:cxn modelId="{7A8D440D-BAA9-4C9D-9EFD-FBD69FD3F3EA}" type="presParOf" srcId="{1D1F1B3C-C09E-4F7A-8778-5A32905B44BC}" destId="{E2186945-AE86-447B-84FF-5AD4463EF22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E7050-3CF4-46E6-87A1-54350E673F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98656B-E462-483D-85D1-06AF0226A8CA}">
      <dgm:prSet phldrT="[Texto]"/>
      <dgm:spPr>
        <a:solidFill>
          <a:schemeClr val="accent3"/>
        </a:solidFill>
      </dgm:spPr>
      <dgm:t>
        <a:bodyPr/>
        <a:lstStyle/>
        <a:p>
          <a:r>
            <a:rPr lang="es-ES" b="1" dirty="0" smtClean="0"/>
            <a:t>Carácter Abierto</a:t>
          </a:r>
          <a:endParaRPr lang="es-ES" b="1" dirty="0"/>
        </a:p>
      </dgm:t>
    </dgm:pt>
    <dgm:pt modelId="{770D7C54-E0A9-4BF6-8DDB-573ABB06C48C}" type="parTrans" cxnId="{01D4627E-9448-4EEE-B89C-563419F730BA}">
      <dgm:prSet/>
      <dgm:spPr/>
      <dgm:t>
        <a:bodyPr/>
        <a:lstStyle/>
        <a:p>
          <a:endParaRPr lang="es-ES"/>
        </a:p>
      </dgm:t>
    </dgm:pt>
    <dgm:pt modelId="{3EEC1DD4-AA6B-4735-A4ED-8F4077C49128}" type="sibTrans" cxnId="{01D4627E-9448-4EEE-B89C-563419F730BA}">
      <dgm:prSet/>
      <dgm:spPr/>
      <dgm:t>
        <a:bodyPr/>
        <a:lstStyle/>
        <a:p>
          <a:endParaRPr lang="es-ES"/>
        </a:p>
      </dgm:t>
    </dgm:pt>
    <dgm:pt modelId="{496424DA-AA32-4085-A64E-5C666E816D05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smtClean="0"/>
            <a:t>Trabajar los números</a:t>
          </a:r>
          <a:endParaRPr lang="es-ES" b="1" dirty="0"/>
        </a:p>
      </dgm:t>
    </dgm:pt>
    <dgm:pt modelId="{8D76AEC8-2A64-4752-820D-5A7AC8E60B87}" type="parTrans" cxnId="{0BEE4519-7A89-4E8D-BB6C-0E21A3580DB0}">
      <dgm:prSet/>
      <dgm:spPr/>
      <dgm:t>
        <a:bodyPr/>
        <a:lstStyle/>
        <a:p>
          <a:endParaRPr lang="es-ES"/>
        </a:p>
      </dgm:t>
    </dgm:pt>
    <dgm:pt modelId="{45368761-8C1E-4F72-89E6-286404389AC1}" type="sibTrans" cxnId="{0BEE4519-7A89-4E8D-BB6C-0E21A3580DB0}">
      <dgm:prSet/>
      <dgm:spPr/>
      <dgm:t>
        <a:bodyPr/>
        <a:lstStyle/>
        <a:p>
          <a:endParaRPr lang="es-ES"/>
        </a:p>
      </dgm:t>
    </dgm:pt>
    <dgm:pt modelId="{72E14D7F-888E-4128-BDD4-22CB130B7E58}">
      <dgm:prSet phldrT="[Texto]"/>
      <dgm:spPr>
        <a:solidFill>
          <a:schemeClr val="accent3"/>
        </a:solidFill>
      </dgm:spPr>
      <dgm:t>
        <a:bodyPr/>
        <a:lstStyle/>
        <a:p>
          <a:r>
            <a:rPr lang="es-ES" b="1" dirty="0" smtClean="0"/>
            <a:t>No aplicar reglas predeterminadas</a:t>
          </a:r>
          <a:endParaRPr lang="es-ES" b="1" dirty="0"/>
        </a:p>
      </dgm:t>
    </dgm:pt>
    <dgm:pt modelId="{0497AA48-AF4E-41AF-9FA4-8C21D3BBEE85}" type="parTrans" cxnId="{E669A93C-3A04-43EF-89E5-C751D44CF65D}">
      <dgm:prSet/>
      <dgm:spPr/>
      <dgm:t>
        <a:bodyPr/>
        <a:lstStyle/>
        <a:p>
          <a:endParaRPr lang="es-ES"/>
        </a:p>
      </dgm:t>
    </dgm:pt>
    <dgm:pt modelId="{99964D9B-7412-4B86-AC16-F6AC80F67A14}" type="sibTrans" cxnId="{E669A93C-3A04-43EF-89E5-C751D44CF65D}">
      <dgm:prSet/>
      <dgm:spPr/>
      <dgm:t>
        <a:bodyPr/>
        <a:lstStyle/>
        <a:p>
          <a:endParaRPr lang="es-ES"/>
        </a:p>
      </dgm:t>
    </dgm:pt>
    <dgm:pt modelId="{031984D4-16D6-4155-B396-5FB9C1D7DD0A}">
      <dgm:prSet phldrT="[Texto]"/>
      <dgm:spPr>
        <a:solidFill>
          <a:schemeClr val="accent3"/>
        </a:solidFill>
      </dgm:spPr>
      <dgm:t>
        <a:bodyPr/>
        <a:lstStyle/>
        <a:p>
          <a:r>
            <a:rPr lang="es-ES" b="1" dirty="0" smtClean="0"/>
            <a:t>Carácter Manipulativo</a:t>
          </a:r>
          <a:endParaRPr lang="es-ES" b="1" dirty="0"/>
        </a:p>
      </dgm:t>
    </dgm:pt>
    <dgm:pt modelId="{EDFBA05A-9814-49B2-995A-BE1E00353CF7}" type="parTrans" cxnId="{B9DA03A0-2844-4526-9934-62ED6A5E8D4C}">
      <dgm:prSet/>
      <dgm:spPr/>
      <dgm:t>
        <a:bodyPr/>
        <a:lstStyle/>
        <a:p>
          <a:endParaRPr lang="es-ES"/>
        </a:p>
      </dgm:t>
    </dgm:pt>
    <dgm:pt modelId="{11F725C1-9CC2-4833-B9D4-FDAD484CFD36}" type="sibTrans" cxnId="{B9DA03A0-2844-4526-9934-62ED6A5E8D4C}">
      <dgm:prSet/>
      <dgm:spPr/>
      <dgm:t>
        <a:bodyPr/>
        <a:lstStyle/>
        <a:p>
          <a:endParaRPr lang="es-ES"/>
        </a:p>
      </dgm:t>
    </dgm:pt>
    <dgm:pt modelId="{1DF9136F-FB02-4223-938C-B1836646D38D}">
      <dgm:prSet phldrT="[Texto]"/>
      <dgm:spPr>
        <a:solidFill>
          <a:schemeClr val="accent3"/>
        </a:solidFill>
      </dgm:spPr>
      <dgm:t>
        <a:bodyPr/>
        <a:lstStyle/>
        <a:p>
          <a:r>
            <a:rPr lang="es-ES" b="1" dirty="0" smtClean="0"/>
            <a:t>Saber qué se está haciendo y por qué</a:t>
          </a:r>
          <a:endParaRPr lang="es-ES" b="1" dirty="0"/>
        </a:p>
      </dgm:t>
    </dgm:pt>
    <dgm:pt modelId="{1B95FF27-07F2-4F15-8B6F-08EE28F60A3A}" type="parTrans" cxnId="{1FF321E9-3039-4B16-805B-E3526F08A3C7}">
      <dgm:prSet/>
      <dgm:spPr/>
      <dgm:t>
        <a:bodyPr/>
        <a:lstStyle/>
        <a:p>
          <a:endParaRPr lang="es-ES"/>
        </a:p>
      </dgm:t>
    </dgm:pt>
    <dgm:pt modelId="{64669825-7ADE-445B-8FD6-143BCC72FA1A}" type="sibTrans" cxnId="{1FF321E9-3039-4B16-805B-E3526F08A3C7}">
      <dgm:prSet/>
      <dgm:spPr/>
      <dgm:t>
        <a:bodyPr/>
        <a:lstStyle/>
        <a:p>
          <a:endParaRPr lang="es-ES"/>
        </a:p>
      </dgm:t>
    </dgm:pt>
    <dgm:pt modelId="{B040647A-502B-470B-A4F5-D0EF68C15E3F}" type="pres">
      <dgm:prSet presAssocID="{808E7050-3CF4-46E6-87A1-54350E673F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8951E45-42C7-49C9-9922-16200142B870}" type="pres">
      <dgm:prSet presAssocID="{7C98656B-E462-483D-85D1-06AF0226A8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E5FA14-26B1-44C4-AABC-EEE3D2247D46}" type="pres">
      <dgm:prSet presAssocID="{3EEC1DD4-AA6B-4735-A4ED-8F4077C49128}" presName="sibTrans" presStyleCnt="0"/>
      <dgm:spPr/>
    </dgm:pt>
    <dgm:pt modelId="{04F6B654-3AFD-4380-A949-7EB4254B4FFD}" type="pres">
      <dgm:prSet presAssocID="{496424DA-AA32-4085-A64E-5C666E816D0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03ED92-60CD-454E-97CA-263188F6A6E7}" type="pres">
      <dgm:prSet presAssocID="{45368761-8C1E-4F72-89E6-286404389AC1}" presName="sibTrans" presStyleCnt="0"/>
      <dgm:spPr/>
    </dgm:pt>
    <dgm:pt modelId="{8284BF27-A4E5-4145-814A-53F437BECD5B}" type="pres">
      <dgm:prSet presAssocID="{72E14D7F-888E-4128-BDD4-22CB130B7E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DE2143-5B4A-47C2-B61F-6F6EB8014A31}" type="pres">
      <dgm:prSet presAssocID="{99964D9B-7412-4B86-AC16-F6AC80F67A14}" presName="sibTrans" presStyleCnt="0"/>
      <dgm:spPr/>
    </dgm:pt>
    <dgm:pt modelId="{518F76BB-9E4C-4138-BFFF-5E5A8A03396A}" type="pres">
      <dgm:prSet presAssocID="{031984D4-16D6-4155-B396-5FB9C1D7DD0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D2AA1C-D57F-40A3-B897-483C2FFDD1BD}" type="pres">
      <dgm:prSet presAssocID="{11F725C1-9CC2-4833-B9D4-FDAD484CFD36}" presName="sibTrans" presStyleCnt="0"/>
      <dgm:spPr/>
    </dgm:pt>
    <dgm:pt modelId="{28AAFDB1-F7D5-408A-91B0-7DBA75A32BB7}" type="pres">
      <dgm:prSet presAssocID="{1DF9136F-FB02-4223-938C-B1836646D38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BE8DFC-64DF-48FC-B4A6-7D449212074E}" type="presOf" srcId="{496424DA-AA32-4085-A64E-5C666E816D05}" destId="{04F6B654-3AFD-4380-A949-7EB4254B4FFD}" srcOrd="0" destOrd="0" presId="urn:microsoft.com/office/officeart/2005/8/layout/default"/>
    <dgm:cxn modelId="{E6F8BBF4-CB70-4C94-ACC1-5AB031AF17B5}" type="presOf" srcId="{031984D4-16D6-4155-B396-5FB9C1D7DD0A}" destId="{518F76BB-9E4C-4138-BFFF-5E5A8A03396A}" srcOrd="0" destOrd="0" presId="urn:microsoft.com/office/officeart/2005/8/layout/default"/>
    <dgm:cxn modelId="{5331D482-5C8A-4BF3-9A01-6F3E12BF2EAF}" type="presOf" srcId="{1DF9136F-FB02-4223-938C-B1836646D38D}" destId="{28AAFDB1-F7D5-408A-91B0-7DBA75A32BB7}" srcOrd="0" destOrd="0" presId="urn:microsoft.com/office/officeart/2005/8/layout/default"/>
    <dgm:cxn modelId="{D5AAC30B-28A1-4D86-9733-2BF1764CB791}" type="presOf" srcId="{72E14D7F-888E-4128-BDD4-22CB130B7E58}" destId="{8284BF27-A4E5-4145-814A-53F437BECD5B}" srcOrd="0" destOrd="0" presId="urn:microsoft.com/office/officeart/2005/8/layout/default"/>
    <dgm:cxn modelId="{B9DA03A0-2844-4526-9934-62ED6A5E8D4C}" srcId="{808E7050-3CF4-46E6-87A1-54350E673F7E}" destId="{031984D4-16D6-4155-B396-5FB9C1D7DD0A}" srcOrd="3" destOrd="0" parTransId="{EDFBA05A-9814-49B2-995A-BE1E00353CF7}" sibTransId="{11F725C1-9CC2-4833-B9D4-FDAD484CFD36}"/>
    <dgm:cxn modelId="{0BEE4519-7A89-4E8D-BB6C-0E21A3580DB0}" srcId="{808E7050-3CF4-46E6-87A1-54350E673F7E}" destId="{496424DA-AA32-4085-A64E-5C666E816D05}" srcOrd="1" destOrd="0" parTransId="{8D76AEC8-2A64-4752-820D-5A7AC8E60B87}" sibTransId="{45368761-8C1E-4F72-89E6-286404389AC1}"/>
    <dgm:cxn modelId="{E669A93C-3A04-43EF-89E5-C751D44CF65D}" srcId="{808E7050-3CF4-46E6-87A1-54350E673F7E}" destId="{72E14D7F-888E-4128-BDD4-22CB130B7E58}" srcOrd="2" destOrd="0" parTransId="{0497AA48-AF4E-41AF-9FA4-8C21D3BBEE85}" sibTransId="{99964D9B-7412-4B86-AC16-F6AC80F67A14}"/>
    <dgm:cxn modelId="{848A150B-76F4-4CAC-B37A-2111C7855494}" type="presOf" srcId="{808E7050-3CF4-46E6-87A1-54350E673F7E}" destId="{B040647A-502B-470B-A4F5-D0EF68C15E3F}" srcOrd="0" destOrd="0" presId="urn:microsoft.com/office/officeart/2005/8/layout/default"/>
    <dgm:cxn modelId="{1FF321E9-3039-4B16-805B-E3526F08A3C7}" srcId="{808E7050-3CF4-46E6-87A1-54350E673F7E}" destId="{1DF9136F-FB02-4223-938C-B1836646D38D}" srcOrd="4" destOrd="0" parTransId="{1B95FF27-07F2-4F15-8B6F-08EE28F60A3A}" sibTransId="{64669825-7ADE-445B-8FD6-143BCC72FA1A}"/>
    <dgm:cxn modelId="{61B317E1-A8ED-4699-9E73-993DE5C98766}" type="presOf" srcId="{7C98656B-E462-483D-85D1-06AF0226A8CA}" destId="{58951E45-42C7-49C9-9922-16200142B870}" srcOrd="0" destOrd="0" presId="urn:microsoft.com/office/officeart/2005/8/layout/default"/>
    <dgm:cxn modelId="{01D4627E-9448-4EEE-B89C-563419F730BA}" srcId="{808E7050-3CF4-46E6-87A1-54350E673F7E}" destId="{7C98656B-E462-483D-85D1-06AF0226A8CA}" srcOrd="0" destOrd="0" parTransId="{770D7C54-E0A9-4BF6-8DDB-573ABB06C48C}" sibTransId="{3EEC1DD4-AA6B-4735-A4ED-8F4077C49128}"/>
    <dgm:cxn modelId="{724B83FB-7179-454D-BEE8-3CC0A20CCF5C}" type="presParOf" srcId="{B040647A-502B-470B-A4F5-D0EF68C15E3F}" destId="{58951E45-42C7-49C9-9922-16200142B870}" srcOrd="0" destOrd="0" presId="urn:microsoft.com/office/officeart/2005/8/layout/default"/>
    <dgm:cxn modelId="{F9AF9912-DD51-4A44-98B0-32601FC44BBC}" type="presParOf" srcId="{B040647A-502B-470B-A4F5-D0EF68C15E3F}" destId="{10E5FA14-26B1-44C4-AABC-EEE3D2247D46}" srcOrd="1" destOrd="0" presId="urn:microsoft.com/office/officeart/2005/8/layout/default"/>
    <dgm:cxn modelId="{4C456154-D97F-4691-9011-4932FAF67F18}" type="presParOf" srcId="{B040647A-502B-470B-A4F5-D0EF68C15E3F}" destId="{04F6B654-3AFD-4380-A949-7EB4254B4FFD}" srcOrd="2" destOrd="0" presId="urn:microsoft.com/office/officeart/2005/8/layout/default"/>
    <dgm:cxn modelId="{D254958A-4865-4960-AC4E-EDF0F6FEB88E}" type="presParOf" srcId="{B040647A-502B-470B-A4F5-D0EF68C15E3F}" destId="{BC03ED92-60CD-454E-97CA-263188F6A6E7}" srcOrd="3" destOrd="0" presId="urn:microsoft.com/office/officeart/2005/8/layout/default"/>
    <dgm:cxn modelId="{EA15BC2B-0732-45E8-8D10-180F4095C1DA}" type="presParOf" srcId="{B040647A-502B-470B-A4F5-D0EF68C15E3F}" destId="{8284BF27-A4E5-4145-814A-53F437BECD5B}" srcOrd="4" destOrd="0" presId="urn:microsoft.com/office/officeart/2005/8/layout/default"/>
    <dgm:cxn modelId="{BB0A7D43-E7C3-4A58-97DD-D0575A932509}" type="presParOf" srcId="{B040647A-502B-470B-A4F5-D0EF68C15E3F}" destId="{7ADE2143-5B4A-47C2-B61F-6F6EB8014A31}" srcOrd="5" destOrd="0" presId="urn:microsoft.com/office/officeart/2005/8/layout/default"/>
    <dgm:cxn modelId="{7796FE99-0C60-4B20-8D12-FE22B24CC021}" type="presParOf" srcId="{B040647A-502B-470B-A4F5-D0EF68C15E3F}" destId="{518F76BB-9E4C-4138-BFFF-5E5A8A03396A}" srcOrd="6" destOrd="0" presId="urn:microsoft.com/office/officeart/2005/8/layout/default"/>
    <dgm:cxn modelId="{E5E81421-D34B-4662-B828-3AE97B8147CF}" type="presParOf" srcId="{B040647A-502B-470B-A4F5-D0EF68C15E3F}" destId="{7CD2AA1C-D57F-40A3-B897-483C2FFDD1BD}" srcOrd="7" destOrd="0" presId="urn:microsoft.com/office/officeart/2005/8/layout/default"/>
    <dgm:cxn modelId="{FC6280CC-06FF-45E9-B7B6-6D10E639FC61}" type="presParOf" srcId="{B040647A-502B-470B-A4F5-D0EF68C15E3F}" destId="{28AAFDB1-F7D5-408A-91B0-7DBA75A32BB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1DD4F-E134-42FD-9779-B4D8E6A8DD35}">
      <dsp:nvSpPr>
        <dsp:cNvPr id="0" name=""/>
        <dsp:cNvSpPr/>
      </dsp:nvSpPr>
      <dsp:spPr>
        <a:xfrm rot="10800000">
          <a:off x="806752" y="13167"/>
          <a:ext cx="2597559" cy="569293"/>
        </a:xfrm>
        <a:prstGeom prst="homePlat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Palillos</a:t>
          </a:r>
          <a:endParaRPr lang="es-ES" sz="2700" kern="1200" dirty="0"/>
        </a:p>
      </dsp:txBody>
      <dsp:txXfrm rot="10800000">
        <a:off x="949075" y="13167"/>
        <a:ext cx="2455236" cy="569293"/>
      </dsp:txXfrm>
    </dsp:sp>
    <dsp:sp modelId="{7376E10A-E23D-4B87-96C8-1E1989DBB4E3}">
      <dsp:nvSpPr>
        <dsp:cNvPr id="0" name=""/>
        <dsp:cNvSpPr/>
      </dsp:nvSpPr>
      <dsp:spPr>
        <a:xfrm>
          <a:off x="511949" y="204"/>
          <a:ext cx="569293" cy="56929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C05D1-11BB-4512-B4BB-2C0D6A1D65F3}">
      <dsp:nvSpPr>
        <dsp:cNvPr id="0" name=""/>
        <dsp:cNvSpPr/>
      </dsp:nvSpPr>
      <dsp:spPr>
        <a:xfrm rot="10800000">
          <a:off x="796596" y="739437"/>
          <a:ext cx="2597559" cy="569293"/>
        </a:xfrm>
        <a:prstGeom prst="homePlat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Pinzas</a:t>
          </a:r>
          <a:endParaRPr lang="es-ES" sz="2700" kern="1200" dirty="0"/>
        </a:p>
      </dsp:txBody>
      <dsp:txXfrm rot="10800000">
        <a:off x="938919" y="739437"/>
        <a:ext cx="2455236" cy="569293"/>
      </dsp:txXfrm>
    </dsp:sp>
    <dsp:sp modelId="{366BA495-A156-4598-B186-DB057597D68E}">
      <dsp:nvSpPr>
        <dsp:cNvPr id="0" name=""/>
        <dsp:cNvSpPr/>
      </dsp:nvSpPr>
      <dsp:spPr>
        <a:xfrm>
          <a:off x="511949" y="739437"/>
          <a:ext cx="569293" cy="56929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86945-AE86-447B-84FF-5AD4463EF229}">
      <dsp:nvSpPr>
        <dsp:cNvPr id="0" name=""/>
        <dsp:cNvSpPr/>
      </dsp:nvSpPr>
      <dsp:spPr>
        <a:xfrm rot="10800000">
          <a:off x="796596" y="1478669"/>
          <a:ext cx="2597559" cy="569293"/>
        </a:xfrm>
        <a:prstGeom prst="homePlat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Botones …</a:t>
          </a:r>
          <a:endParaRPr lang="es-ES" sz="2700" kern="1200" dirty="0"/>
        </a:p>
      </dsp:txBody>
      <dsp:txXfrm rot="10800000">
        <a:off x="938919" y="1478669"/>
        <a:ext cx="2455236" cy="569293"/>
      </dsp:txXfrm>
    </dsp:sp>
    <dsp:sp modelId="{29502F11-2245-4EFA-8C08-5650E2726E1D}">
      <dsp:nvSpPr>
        <dsp:cNvPr id="0" name=""/>
        <dsp:cNvSpPr/>
      </dsp:nvSpPr>
      <dsp:spPr>
        <a:xfrm>
          <a:off x="511949" y="1478669"/>
          <a:ext cx="569293" cy="569293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51E45-42C7-49C9-9922-16200142B870}">
      <dsp:nvSpPr>
        <dsp:cNvPr id="0" name=""/>
        <dsp:cNvSpPr/>
      </dsp:nvSpPr>
      <dsp:spPr>
        <a:xfrm>
          <a:off x="0" y="458756"/>
          <a:ext cx="1965112" cy="1179067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Carácter Abierto</a:t>
          </a:r>
          <a:endParaRPr lang="es-ES" sz="1900" b="1" kern="1200" dirty="0"/>
        </a:p>
      </dsp:txBody>
      <dsp:txXfrm>
        <a:off x="0" y="458756"/>
        <a:ext cx="1965112" cy="1179067"/>
      </dsp:txXfrm>
    </dsp:sp>
    <dsp:sp modelId="{04F6B654-3AFD-4380-A949-7EB4254B4FFD}">
      <dsp:nvSpPr>
        <dsp:cNvPr id="0" name=""/>
        <dsp:cNvSpPr/>
      </dsp:nvSpPr>
      <dsp:spPr>
        <a:xfrm>
          <a:off x="2161623" y="458756"/>
          <a:ext cx="1965112" cy="1179067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Trabajar los números</a:t>
          </a:r>
          <a:endParaRPr lang="es-ES" sz="1900" b="1" kern="1200" dirty="0"/>
        </a:p>
      </dsp:txBody>
      <dsp:txXfrm>
        <a:off x="2161623" y="458756"/>
        <a:ext cx="1965112" cy="1179067"/>
      </dsp:txXfrm>
    </dsp:sp>
    <dsp:sp modelId="{8284BF27-A4E5-4145-814A-53F437BECD5B}">
      <dsp:nvSpPr>
        <dsp:cNvPr id="0" name=""/>
        <dsp:cNvSpPr/>
      </dsp:nvSpPr>
      <dsp:spPr>
        <a:xfrm>
          <a:off x="4323247" y="458756"/>
          <a:ext cx="1965112" cy="1179067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No aplicar reglas predeterminadas</a:t>
          </a:r>
          <a:endParaRPr lang="es-ES" sz="1900" b="1" kern="1200" dirty="0"/>
        </a:p>
      </dsp:txBody>
      <dsp:txXfrm>
        <a:off x="4323247" y="458756"/>
        <a:ext cx="1965112" cy="1179067"/>
      </dsp:txXfrm>
    </dsp:sp>
    <dsp:sp modelId="{518F76BB-9E4C-4138-BFFF-5E5A8A03396A}">
      <dsp:nvSpPr>
        <dsp:cNvPr id="0" name=""/>
        <dsp:cNvSpPr/>
      </dsp:nvSpPr>
      <dsp:spPr>
        <a:xfrm>
          <a:off x="1080811" y="1834335"/>
          <a:ext cx="1965112" cy="1179067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Carácter Manipulativo</a:t>
          </a:r>
          <a:endParaRPr lang="es-ES" sz="1900" b="1" kern="1200" dirty="0"/>
        </a:p>
      </dsp:txBody>
      <dsp:txXfrm>
        <a:off x="1080811" y="1834335"/>
        <a:ext cx="1965112" cy="1179067"/>
      </dsp:txXfrm>
    </dsp:sp>
    <dsp:sp modelId="{28AAFDB1-F7D5-408A-91B0-7DBA75A32BB7}">
      <dsp:nvSpPr>
        <dsp:cNvPr id="0" name=""/>
        <dsp:cNvSpPr/>
      </dsp:nvSpPr>
      <dsp:spPr>
        <a:xfrm>
          <a:off x="3242435" y="1834335"/>
          <a:ext cx="1965112" cy="1179067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Saber qué se está haciendo y por qué</a:t>
          </a:r>
          <a:endParaRPr lang="es-ES" sz="1900" b="1" kern="1200" dirty="0"/>
        </a:p>
      </dsp:txBody>
      <dsp:txXfrm>
        <a:off x="3242435" y="1834335"/>
        <a:ext cx="1965112" cy="1179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6F64DF-F4F3-4ED4-A980-F7624A48C7A3}" type="datetimeFigureOut">
              <a:rPr lang="es-ES" smtClean="0"/>
              <a:t>01/12/2017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271B33C-8669-4515-B983-2AEEA9B2196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Título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709917" cy="1224136"/>
          </a:xfrm>
        </p:spPr>
        <p:txBody>
          <a:bodyPr>
            <a:normAutofit fontScale="90000"/>
          </a:bodyPr>
          <a:lstStyle/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s-ES" sz="4800" dirty="0" smtClean="0">
                <a:solidFill>
                  <a:schemeClr val="tx2"/>
                </a:solidFill>
              </a:rPr>
              <a:t>Investigamos el Método ABN</a:t>
            </a:r>
            <a:br>
              <a:rPr lang="es-ES" sz="4800" dirty="0" smtClean="0">
                <a:solidFill>
                  <a:schemeClr val="tx2"/>
                </a:solidFill>
              </a:rPr>
            </a:br>
            <a:r>
              <a:rPr lang="es-ES" sz="4800" dirty="0" smtClean="0">
                <a:solidFill>
                  <a:schemeClr val="tx2"/>
                </a:solidFill>
              </a:rPr>
              <a:t>en educación infantil</a:t>
            </a:r>
            <a:endParaRPr lang="es-ES" sz="4800" dirty="0">
              <a:solidFill>
                <a:schemeClr val="tx2"/>
              </a:solidFill>
            </a:endParaRPr>
          </a:p>
        </p:txBody>
      </p:sp>
      <p:sp>
        <p:nvSpPr>
          <p:cNvPr id="5" name="3 Subtítulo"/>
          <p:cNvSpPr>
            <a:spLocks noGrp="1"/>
          </p:cNvSpPr>
          <p:nvPr>
            <p:ph type="subTitle" idx="1"/>
          </p:nvPr>
        </p:nvSpPr>
        <p:spPr>
          <a:xfrm>
            <a:off x="182563" y="549275"/>
            <a:ext cx="7772400" cy="776288"/>
          </a:xfrm>
        </p:spPr>
        <p:txBody>
          <a:bodyPr>
            <a:normAutofit/>
          </a:bodyPr>
          <a:lstStyle/>
          <a:p>
            <a:pPr algn="l" eaLnBrk="0" fontAlgn="base" hangingPunct="0">
              <a:spcAft>
                <a:spcPct val="0"/>
              </a:spcAft>
              <a:buClr>
                <a:schemeClr val="tx1"/>
              </a:buClr>
            </a:pPr>
            <a:r>
              <a:rPr lang="es-ES" sz="1600" dirty="0" smtClean="0">
                <a:solidFill>
                  <a:schemeClr val="tx2"/>
                </a:solidFill>
              </a:rPr>
              <a:t>CEIP  Nª Señora de la estrella </a:t>
            </a:r>
            <a:endParaRPr lang="es-ES" sz="1600" dirty="0">
              <a:solidFill>
                <a:schemeClr val="tx2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86200"/>
            <a:ext cx="6408712" cy="38452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880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Recursos y </a:t>
            </a:r>
            <a:r>
              <a:rPr lang="es-ES" sz="2000" dirty="0" smtClean="0">
                <a:solidFill>
                  <a:schemeClr val="accent3"/>
                </a:solidFill>
              </a:rPr>
              <a:t>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70967" y="2348880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42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5" y="796896"/>
            <a:ext cx="8478018" cy="4000256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El objetivo del método ABN es que el alumno adquiera el concepto del número, </a:t>
            </a:r>
            <a:r>
              <a:rPr lang="es-ES" altLang="es-ES" sz="1800" b="1" kern="0" dirty="0" err="1" smtClean="0">
                <a:solidFill>
                  <a:schemeClr val="accent3"/>
                </a:solidFill>
              </a:rPr>
              <a:t>asi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 como sus usos y aplicaciones. Esto conlleva: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Establecer </a:t>
            </a:r>
            <a:r>
              <a:rPr lang="es-ES" altLang="es-ES" sz="1800" b="1" kern="0" dirty="0" err="1" smtClean="0">
                <a:solidFill>
                  <a:schemeClr val="accent3"/>
                </a:solidFill>
              </a:rPr>
              <a:t>numeralidad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 y </a:t>
            </a:r>
            <a:r>
              <a:rPr lang="es-ES" altLang="es-ES" sz="1800" b="1" kern="0" dirty="0" err="1" smtClean="0">
                <a:solidFill>
                  <a:schemeClr val="accent3"/>
                </a:solidFill>
              </a:rPr>
              <a:t>cardinalidad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 del conjunto </a:t>
            </a: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Descubrir la estructura de los números</a:t>
            </a: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Comparar conjuntos y colecciones</a:t>
            </a: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Iniciarse en las transformaciones de conjunto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5. Objetivos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803" y="1486944"/>
            <a:ext cx="513437" cy="165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12776"/>
            <a:ext cx="76649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08641"/>
            <a:ext cx="5445990" cy="148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Recursos y </a:t>
            </a:r>
            <a:r>
              <a:rPr lang="es-ES" sz="2000" dirty="0" smtClean="0">
                <a:solidFill>
                  <a:schemeClr val="accent3"/>
                </a:solidFill>
              </a:rPr>
              <a:t>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7542" y="2636912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8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5" y="796896"/>
            <a:ext cx="8478018" cy="1047928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El método no limita hasta donde llegará el niño, pero se debe tener en cuenta que la normativa establece unos contenidos mínimos a impartir, por lo que no se establece una secuenciación fija y estable, sino que se trata de una secuencia orientativa.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>
                <a:solidFill>
                  <a:schemeClr val="accent3"/>
                </a:solidFill>
              </a:rPr>
              <a:t>6</a:t>
            </a:r>
            <a:r>
              <a:rPr lang="es-ES" altLang="es-ES" sz="2000" dirty="0" smtClean="0">
                <a:solidFill>
                  <a:schemeClr val="accent3"/>
                </a:solidFill>
              </a:rPr>
              <a:t>. Contenidos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1905000"/>
            <a:ext cx="82391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0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>
                <a:solidFill>
                  <a:schemeClr val="accent3"/>
                </a:solidFill>
              </a:rPr>
              <a:t>6</a:t>
            </a:r>
            <a:r>
              <a:rPr lang="es-ES" altLang="es-ES" sz="2000" dirty="0" smtClean="0">
                <a:solidFill>
                  <a:schemeClr val="accent3"/>
                </a:solidFill>
              </a:rPr>
              <a:t>. Contenidos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091952"/>
            <a:ext cx="82581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248650" cy="4857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34554"/>
            <a:ext cx="8248650" cy="15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0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>
                <a:solidFill>
                  <a:schemeClr val="accent3"/>
                </a:solidFill>
              </a:rPr>
              <a:t>6</a:t>
            </a:r>
            <a:r>
              <a:rPr lang="es-ES" altLang="es-ES" sz="2000" dirty="0" smtClean="0">
                <a:solidFill>
                  <a:schemeClr val="accent3"/>
                </a:solidFill>
              </a:rPr>
              <a:t>. Contenidos 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268760"/>
            <a:ext cx="8258175" cy="13144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2744"/>
            <a:ext cx="8233544" cy="15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0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Recursos y 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7544" y="908720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0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8763" y="796896"/>
            <a:ext cx="8686800" cy="5472112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El algoritmo basado en números (ABN) fomenta el cálculo mental a través de objetos cotidianos….</a:t>
            </a: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1. Introducción.</a:t>
            </a:r>
            <a:endParaRPr lang="es-ES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041078774"/>
              </p:ext>
            </p:extLst>
          </p:nvPr>
        </p:nvGraphicFramePr>
        <p:xfrm>
          <a:off x="2466095" y="1484784"/>
          <a:ext cx="3906105" cy="2048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683568" y="3789040"/>
            <a:ext cx="7823081" cy="1368152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defRPr/>
            </a:pPr>
            <a:r>
              <a:rPr lang="es-ES" sz="1800" kern="0" dirty="0">
                <a:solidFill>
                  <a:schemeClr val="accent3"/>
                </a:solidFill>
              </a:rPr>
              <a:t>Años atrás se aprendían operaciones básicas de cálculo aplicando reglas tradicionales. Se plantea la necesidad de aplicar nuevos modelos alternativos</a:t>
            </a:r>
            <a:r>
              <a:rPr lang="es-ES" sz="1800" kern="0" dirty="0" smtClean="0">
                <a:solidFill>
                  <a:schemeClr val="accent3"/>
                </a:solidFill>
              </a:rPr>
              <a:t>. El autor del método que estamos investigando es Jaime Martín Montero</a:t>
            </a:r>
          </a:p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defRPr/>
            </a:pPr>
            <a:endParaRPr lang="es-ES" sz="1800" kern="0" dirty="0">
              <a:solidFill>
                <a:schemeClr val="accent3"/>
              </a:solidFill>
            </a:endParaRPr>
          </a:p>
          <a:p>
            <a:pPr marL="0" indent="0" algn="ctr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defRPr/>
            </a:pPr>
            <a:endParaRPr lang="es-ES" sz="1800" kern="0" dirty="0">
              <a:solidFill>
                <a:schemeClr val="accent3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6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Recursos y </a:t>
            </a:r>
            <a:r>
              <a:rPr lang="es-ES" sz="2000" dirty="0" smtClean="0">
                <a:solidFill>
                  <a:schemeClr val="accent3"/>
                </a:solidFill>
              </a:rPr>
              <a:t>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7544" y="1268760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7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66875" y="1268760"/>
            <a:ext cx="7481589" cy="2880320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algn="ctr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El enfoque tradicional tiene una visión estática. Esto implica:</a:t>
            </a:r>
          </a:p>
          <a:p>
            <a:pPr marL="631825" lvl="2" indent="-285750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631825" lvl="2" indent="-285750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 No </a:t>
            </a:r>
            <a:r>
              <a:rPr lang="es-ES" altLang="es-ES" sz="1800" b="1" kern="0" dirty="0">
                <a:solidFill>
                  <a:schemeClr val="accent3"/>
                </a:solidFill>
              </a:rPr>
              <a:t>hay que inventar, ni experimentar</a:t>
            </a:r>
          </a:p>
          <a:p>
            <a:pPr marL="631825" lvl="2" indent="-285750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Aprender números, reglas de escritura y normas de algoritmo</a:t>
            </a:r>
          </a:p>
          <a:p>
            <a:pPr marL="631825" lvl="2" indent="-285750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Memorización</a:t>
            </a:r>
          </a:p>
          <a:p>
            <a:pPr marL="631825" lvl="2" indent="-285750"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Números </a:t>
            </a:r>
            <a:r>
              <a:rPr lang="es-ES" altLang="es-ES" sz="1800" b="1" kern="0" dirty="0">
                <a:solidFill>
                  <a:schemeClr val="accent3"/>
                </a:solidFill>
              </a:rPr>
              <a:t>=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Grafía</a:t>
            </a: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en-US" sz="2000" dirty="0" smtClean="0">
                <a:solidFill>
                  <a:schemeClr val="accent3"/>
                </a:solidFill>
              </a:rPr>
              <a:t>2. Efectos </a:t>
            </a:r>
            <a:r>
              <a:rPr lang="es-ES_tradnl" altLang="en-US" sz="2000" dirty="0">
                <a:solidFill>
                  <a:schemeClr val="accent3"/>
                </a:solidFill>
              </a:rPr>
              <a:t>del Enfoque Tradicional</a:t>
            </a:r>
          </a:p>
          <a:p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722430"/>
            <a:ext cx="1728192" cy="1122394"/>
          </a:xfrm>
          <a:prstGeom prst="rect">
            <a:avLst/>
          </a:prstGeom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323528" y="1113160"/>
            <a:ext cx="2736304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en-US" sz="2000" dirty="0" smtClean="0">
                <a:solidFill>
                  <a:schemeClr val="accent3"/>
                </a:solidFill>
              </a:rPr>
              <a:t>Enfoque </a:t>
            </a:r>
            <a:r>
              <a:rPr lang="es-ES_tradnl" altLang="en-US" sz="2000" dirty="0">
                <a:solidFill>
                  <a:schemeClr val="accent3"/>
                </a:solidFill>
              </a:rPr>
              <a:t>Tradicional</a:t>
            </a:r>
          </a:p>
          <a:p>
            <a:endParaRPr lang="es-ES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411163" y="4293096"/>
            <a:ext cx="18669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en-US" sz="2000" dirty="0" smtClean="0">
                <a:solidFill>
                  <a:schemeClr val="accent3"/>
                </a:solidFill>
              </a:rPr>
              <a:t>Método ABN</a:t>
            </a:r>
            <a:endParaRPr lang="es-ES_tradnl" altLang="en-US" sz="2000" dirty="0">
              <a:solidFill>
                <a:schemeClr val="accent3"/>
              </a:solidFill>
            </a:endParaRPr>
          </a:p>
          <a:p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683142"/>
            <a:ext cx="1515789" cy="1186018"/>
          </a:xfrm>
          <a:prstGeom prst="rect">
            <a:avLst/>
          </a:prstGeom>
        </p:spPr>
      </p:pic>
      <p:sp>
        <p:nvSpPr>
          <p:cNvPr id="10" name="129 Flecha abajo"/>
          <p:cNvSpPr>
            <a:spLocks noChangeArrowheads="1"/>
          </p:cNvSpPr>
          <p:nvPr/>
        </p:nvSpPr>
        <p:spPr bwMode="auto">
          <a:xfrm rot="16200000">
            <a:off x="3042159" y="794837"/>
            <a:ext cx="347580" cy="1032313"/>
          </a:xfrm>
          <a:prstGeom prst="downArrow">
            <a:avLst>
              <a:gd name="adj1" fmla="val 50000"/>
              <a:gd name="adj2" fmla="val 53197"/>
            </a:avLst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chemeClr val="bg2"/>
            </a:outerShdw>
          </a:effectLst>
          <a:extLst/>
        </p:spPr>
        <p:txBody>
          <a:bodyPr wrap="square" anchor="ctr">
            <a:spAutoFit/>
          </a:bodyPr>
          <a:lstStyle/>
          <a:p>
            <a:pPr marL="117475" indent="-117475">
              <a:buClr>
                <a:schemeClr val="tx1"/>
              </a:buClr>
              <a:buFont typeface="Wingdings" pitchFamily="2" charset="2"/>
              <a:buChar char="§"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1" name="129 Flecha abajo"/>
          <p:cNvSpPr>
            <a:spLocks noChangeArrowheads="1"/>
          </p:cNvSpPr>
          <p:nvPr/>
        </p:nvSpPr>
        <p:spPr bwMode="auto">
          <a:xfrm rot="16200000">
            <a:off x="2831293" y="3811876"/>
            <a:ext cx="347582" cy="1454038"/>
          </a:xfrm>
          <a:prstGeom prst="downArrow">
            <a:avLst>
              <a:gd name="adj1" fmla="val 50000"/>
              <a:gd name="adj2" fmla="val 53197"/>
            </a:avLst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chemeClr val="bg2"/>
            </a:outerShdw>
          </a:effectLst>
          <a:extLst/>
        </p:spPr>
        <p:txBody>
          <a:bodyPr wrap="square" anchor="ctr">
            <a:spAutoFit/>
          </a:bodyPr>
          <a:lstStyle/>
          <a:p>
            <a:pPr marL="117475" indent="-117475">
              <a:buClr>
                <a:schemeClr val="tx1"/>
              </a:buClr>
              <a:buFont typeface="Wingdings" pitchFamily="2" charset="2"/>
              <a:buChar char="§"/>
            </a:pPr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0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Recursos y </a:t>
            </a:r>
            <a:r>
              <a:rPr lang="es-ES" sz="2000" dirty="0" smtClean="0">
                <a:solidFill>
                  <a:schemeClr val="accent3"/>
                </a:solidFill>
              </a:rPr>
              <a:t>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32128" y="1628800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8763" y="796896"/>
            <a:ext cx="8686800" cy="5472112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altLang="es-ES" sz="2000" dirty="0" smtClean="0">
                <a:solidFill>
                  <a:schemeClr val="accent3"/>
                </a:solidFill>
              </a:rPr>
              <a:t>3. Claves del Método ABN</a:t>
            </a:r>
            <a:endParaRPr lang="es-ES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078715512"/>
              </p:ext>
            </p:extLst>
          </p:nvPr>
        </p:nvGraphicFramePr>
        <p:xfrm>
          <a:off x="1259632" y="1685032"/>
          <a:ext cx="6288360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2 Elipse"/>
          <p:cNvSpPr/>
          <p:nvPr/>
        </p:nvSpPr>
        <p:spPr>
          <a:xfrm>
            <a:off x="3494162" y="908720"/>
            <a:ext cx="1797918" cy="914400"/>
          </a:xfrm>
          <a:prstGeom prst="ellipse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 L A V E S</a:t>
            </a:r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86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altLang="en-US" sz="2200" b="1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INDICE</a:t>
            </a:r>
            <a:endParaRPr lang="es-ES" sz="2200" b="1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Introducción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_tradnl" altLang="en-US" sz="2000" dirty="0">
                <a:solidFill>
                  <a:schemeClr val="accent3"/>
                </a:solidFill>
              </a:rPr>
              <a:t>Efectos del Enfoque </a:t>
            </a:r>
            <a:r>
              <a:rPr lang="es-ES_tradnl" altLang="en-US" sz="2000" dirty="0" smtClean="0">
                <a:solidFill>
                  <a:schemeClr val="accent3"/>
                </a:solidFill>
              </a:rPr>
              <a:t>Tradicional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AutoNum type="arabicPeriod"/>
              <a:defRPr/>
            </a:pPr>
            <a:r>
              <a:rPr lang="es-ES" altLang="en-US" sz="2000" dirty="0" smtClean="0">
                <a:solidFill>
                  <a:schemeClr val="accent3"/>
                </a:solidFill>
              </a:rPr>
              <a:t>Claves del Método ABN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Metodología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Objetivos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Contenidos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>
                <a:solidFill>
                  <a:schemeClr val="accent3"/>
                </a:solidFill>
              </a:rPr>
              <a:t>Recursos y </a:t>
            </a:r>
            <a:r>
              <a:rPr lang="es-ES" sz="2000" dirty="0" smtClean="0">
                <a:solidFill>
                  <a:schemeClr val="accent3"/>
                </a:solidFill>
              </a:rPr>
              <a:t>actividades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_tradnl" altLang="en-US" sz="2000" dirty="0" smtClean="0">
                <a:solidFill>
                  <a:schemeClr val="accent3"/>
                </a:solidFill>
              </a:rPr>
              <a:t>Desventajas</a:t>
            </a:r>
          </a:p>
          <a:p>
            <a:pPr marL="457200" indent="-457200">
              <a:lnSpc>
                <a:spcPct val="50000"/>
              </a:lnSpc>
              <a:spcBef>
                <a:spcPct val="80000"/>
              </a:spcBef>
              <a:buFont typeface="Arial" pitchFamily="34" charset="0"/>
              <a:buAutoNum type="arabicPeriod"/>
              <a:defRPr/>
            </a:pPr>
            <a:r>
              <a:rPr lang="es-ES" sz="2000" dirty="0" smtClean="0">
                <a:solidFill>
                  <a:schemeClr val="accent3"/>
                </a:solidFill>
              </a:rPr>
              <a:t>Evaluación</a:t>
            </a:r>
            <a:endParaRPr lang="es-ES" sz="2000" dirty="0">
              <a:solidFill>
                <a:schemeClr val="accent3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4679" y="1989768"/>
            <a:ext cx="5037137" cy="433387"/>
          </a:xfrm>
          <a:prstGeom prst="rect">
            <a:avLst/>
          </a:prstGeom>
          <a:noFill/>
          <a:ln w="28575" algn="ctr">
            <a:solidFill>
              <a:srgbClr val="000080"/>
            </a:solidFill>
            <a:miter lim="800000"/>
            <a:headEnd/>
            <a:tailEnd/>
          </a:ln>
          <a:effectLst>
            <a:prstShdw prst="shdw17" dist="17961" dir="2700000">
              <a:srgbClr val="00004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6" name="Imagen 4" descr="j0309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6" r="19890"/>
          <a:stretch>
            <a:fillRect/>
          </a:stretch>
        </p:blipFill>
        <p:spPr bwMode="auto">
          <a:xfrm>
            <a:off x="7239000" y="331837"/>
            <a:ext cx="14636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01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70446" y="796896"/>
            <a:ext cx="8478018" cy="4144272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La metodología a emplear en educación infantil para el éxito del aprendizaje a través del método ABN ha de cumplir los siguientes requisitos: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Ser Abierta y Flexible</a:t>
            </a: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Respetar el ritmo individual </a:t>
            </a: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Representar situaciones cercanas y 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   manipulativas</a:t>
            </a: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 Implicar a las familias </a:t>
            </a:r>
          </a:p>
          <a:p>
            <a:pPr eaLnBrk="1" hangingPunct="1">
              <a:buClr>
                <a:srgbClr val="000099"/>
              </a:buClr>
              <a:buFont typeface="Wingdings" panose="05000000000000000000" pitchFamily="2" charset="2"/>
              <a:buChar char="ü"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Ambiente que despierte la curiosidad para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>
                <a:solidFill>
                  <a:schemeClr val="accent3"/>
                </a:solidFill>
              </a:rPr>
              <a:t> </a:t>
            </a:r>
            <a:r>
              <a:rPr lang="es-ES" altLang="es-ES" sz="1800" b="1" kern="0" dirty="0" smtClean="0">
                <a:solidFill>
                  <a:schemeClr val="accent3"/>
                </a:solidFill>
              </a:rPr>
              <a:t>   resolver actividades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58763" y="260648"/>
            <a:ext cx="7772400" cy="5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>
                <a:solidFill>
                  <a:schemeClr val="accent3"/>
                </a:solidFill>
              </a:rPr>
              <a:t>4. Metodología</a:t>
            </a: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323528" y="692696"/>
            <a:ext cx="828092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129 Flecha abajo"/>
          <p:cNvSpPr>
            <a:spLocks noChangeArrowheads="1"/>
          </p:cNvSpPr>
          <p:nvPr/>
        </p:nvSpPr>
        <p:spPr bwMode="auto">
          <a:xfrm rot="20081384">
            <a:off x="5696013" y="2823381"/>
            <a:ext cx="660690" cy="557708"/>
          </a:xfrm>
          <a:prstGeom prst="downArrow">
            <a:avLst>
              <a:gd name="adj1" fmla="val 50000"/>
              <a:gd name="adj2" fmla="val 50135"/>
            </a:avLst>
          </a:prstGeom>
          <a:solidFill>
            <a:schemeClr val="accent3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marL="117475" indent="-117475">
              <a:buClr>
                <a:schemeClr val="tx1"/>
              </a:buClr>
              <a:buFont typeface="Wingdings" pitchFamily="2" charset="2"/>
              <a:buChar char="§"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292080" y="3717032"/>
            <a:ext cx="3354223" cy="1224136"/>
          </a:xfrm>
          <a:prstGeom prst="rect">
            <a:avLst/>
          </a:prstGeom>
        </p:spPr>
        <p:txBody>
          <a:bodyPr/>
          <a:lstStyle>
            <a:lvl1pPr marL="1730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325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39875" indent="-1635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9970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4542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9114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3686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1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Clr>
                <a:srgbClr val="000099"/>
              </a:buClr>
              <a:buNone/>
              <a:defRPr/>
            </a:pPr>
            <a:r>
              <a:rPr lang="es-ES" altLang="es-ES" sz="1800" b="1" kern="0" dirty="0" smtClean="0">
                <a:solidFill>
                  <a:schemeClr val="accent3"/>
                </a:solidFill>
              </a:rPr>
              <a:t>Se deja atrás la memorización sin comprensión</a:t>
            </a: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>
              <a:solidFill>
                <a:schemeClr val="accent3"/>
              </a:solidFill>
            </a:endParaRPr>
          </a:p>
          <a:p>
            <a:pPr marL="0" indent="0" eaLnBrk="1" hangingPunct="1">
              <a:buClr>
                <a:srgbClr val="000099"/>
              </a:buClr>
              <a:buNone/>
              <a:defRPr/>
            </a:pPr>
            <a:endParaRPr lang="es-ES" altLang="es-ES" sz="1800" b="1" kern="0" dirty="0" smtClean="0">
              <a:solidFill>
                <a:schemeClr val="accent3"/>
              </a:solidFill>
            </a:endParaRPr>
          </a:p>
          <a:p>
            <a:pPr marL="346075" lvl="1" indent="0" eaLnBrk="1" hangingPunct="1">
              <a:buClr>
                <a:srgbClr val="000099"/>
              </a:buClr>
              <a:buNone/>
              <a:defRPr/>
            </a:pPr>
            <a:endParaRPr lang="es-ES" altLang="es-ES" sz="1400" kern="0" dirty="0" smtClean="0"/>
          </a:p>
          <a:p>
            <a:pPr marL="346075" lvl="1" indent="0" eaLnBrk="1" hangingPunct="1">
              <a:buClr>
                <a:srgbClr val="000099"/>
              </a:buClr>
              <a:buFont typeface="Arial" pitchFamily="34" charset="0"/>
              <a:buNone/>
              <a:defRPr/>
            </a:pPr>
            <a:r>
              <a:rPr lang="es-ES" altLang="en-US" sz="1400" kern="0" dirty="0" smtClean="0"/>
              <a:t> </a:t>
            </a:r>
            <a:endParaRPr lang="es-ES" altLang="es-ES" sz="1400" kern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137" y="1635762"/>
            <a:ext cx="3948286" cy="316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3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229</TotalTime>
  <Words>440</Words>
  <Application>Microsoft Office PowerPoint</Application>
  <PresentationFormat>Presentación en pantalla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Ángulos</vt:lpstr>
      <vt:lpstr>Investigamos el Método ABN en educación infantil</vt:lpstr>
      <vt:lpstr>INDICE</vt:lpstr>
      <vt:lpstr>Presentación de PowerPoint</vt:lpstr>
      <vt:lpstr>INDICE</vt:lpstr>
      <vt:lpstr>Presentación de PowerPoint</vt:lpstr>
      <vt:lpstr>INDICE</vt:lpstr>
      <vt:lpstr>Presentación de PowerPoint</vt:lpstr>
      <vt:lpstr>INDICE</vt:lpstr>
      <vt:lpstr>Presentación de PowerPoint</vt:lpstr>
      <vt:lpstr>INDICE</vt:lpstr>
      <vt:lpstr>Presentación de PowerPoint</vt:lpstr>
      <vt:lpstr>INDICE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Investigamos el Método ABN</dc:title>
  <dc:creator>DEFAULT</dc:creator>
  <cp:lastModifiedBy>DEFAULT</cp:lastModifiedBy>
  <cp:revision>26</cp:revision>
  <dcterms:created xsi:type="dcterms:W3CDTF">2017-11-29T20:51:33Z</dcterms:created>
  <dcterms:modified xsi:type="dcterms:W3CDTF">2017-12-01T20:28:36Z</dcterms:modified>
</cp:coreProperties>
</file>