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13/10/2016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13/10/2016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13/10/2016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13/10/2016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13/10/2016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13/10/2016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13/10/2016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Informe%20Grado%20Satisfaccion%20Curso%2015-16.docx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Informe%20Grado%20Satisfaccion%20Curso%2015-16.docx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../Curso%2012-13/Anexo%20IX%20curso%2012-13.xls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../Curso%2011-12/GRADO%20DE%20SATISFACCI+&#244;N%20DEL%20ALUMNADO%20%202012.pdf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atin typeface="Arial Black" pitchFamily="34" charset="0"/>
              </a:rPr>
              <a:t>ANEXO IX: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latin typeface="Arial Black" pitchFamily="34" charset="0"/>
              </a:rPr>
              <a:t>GRADO DE SATISFACCIÓN DEL ALUMNADO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Arial Black" pitchFamily="34" charset="0"/>
              </a:rPr>
              <a:t>CONCLUSONES GENERALES DEL </a:t>
            </a:r>
            <a:r>
              <a:rPr lang="es-ES" dirty="0" smtClean="0">
                <a:latin typeface="Arial Black" pitchFamily="34" charset="0"/>
                <a:hlinkClick r:id="rId2" action="ppaction://hlinkfile"/>
              </a:rPr>
              <a:t>PRIMER CUESTIONARIO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00034" y="1428737"/>
            <a:ext cx="7500990" cy="45243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S" sz="1600" dirty="0" smtClean="0">
                <a:latin typeface="Arial Black" pitchFamily="34" charset="0"/>
              </a:rPr>
              <a:t>Hay cuestiones valoradas con “me gusta mucho” y/o “me gusta” en más de un </a:t>
            </a:r>
            <a:r>
              <a:rPr lang="es-ES" sz="1600" dirty="0" smtClean="0">
                <a:latin typeface="Arial Black" pitchFamily="34" charset="0"/>
              </a:rPr>
              <a:t>70% </a:t>
            </a:r>
            <a:r>
              <a:rPr lang="es-ES" sz="1600" dirty="0" smtClean="0">
                <a:latin typeface="Arial Black" pitchFamily="34" charset="0"/>
              </a:rPr>
              <a:t>del alumnado de </a:t>
            </a:r>
            <a:r>
              <a:rPr lang="es-ES" sz="1600" b="1" dirty="0" smtClean="0">
                <a:latin typeface="Arial Black" pitchFamily="34" charset="0"/>
              </a:rPr>
              <a:t>TODAS*</a:t>
            </a:r>
            <a:r>
              <a:rPr lang="es-ES" sz="1600" dirty="0" smtClean="0">
                <a:latin typeface="Arial Black" pitchFamily="34" charset="0"/>
              </a:rPr>
              <a:t> las clases (9):</a:t>
            </a:r>
          </a:p>
          <a:p>
            <a:pPr lvl="1" algn="just">
              <a:buFont typeface="Courier New" pitchFamily="49" charset="0"/>
              <a:buChar char="o"/>
            </a:pPr>
            <a:r>
              <a:rPr lang="es-ES" sz="1600" dirty="0" smtClean="0">
                <a:latin typeface="Arial Black" pitchFamily="34" charset="0"/>
              </a:rPr>
              <a:t> Áreas: Música </a:t>
            </a:r>
            <a:r>
              <a:rPr lang="es-ES" sz="1600" dirty="0" smtClean="0">
                <a:latin typeface="Arial Black" pitchFamily="34" charset="0"/>
              </a:rPr>
              <a:t>(+85</a:t>
            </a:r>
            <a:r>
              <a:rPr lang="es-ES" sz="1600" dirty="0" smtClean="0">
                <a:latin typeface="Arial Black" pitchFamily="34" charset="0"/>
              </a:rPr>
              <a:t>%) y </a:t>
            </a:r>
            <a:r>
              <a:rPr lang="es-ES" sz="1600" dirty="0" smtClean="0">
                <a:latin typeface="Arial Black" pitchFamily="34" charset="0"/>
              </a:rPr>
              <a:t>Matemáticas (+80%).</a:t>
            </a:r>
            <a:endParaRPr lang="es-ES" sz="1600" dirty="0" smtClean="0">
              <a:latin typeface="Arial Black" pitchFamily="34" charset="0"/>
            </a:endParaRPr>
          </a:p>
          <a:p>
            <a:pPr lvl="1" algn="just">
              <a:buFont typeface="Courier New" pitchFamily="49" charset="0"/>
              <a:buChar char="o"/>
            </a:pPr>
            <a:r>
              <a:rPr lang="es-ES" sz="1600" dirty="0" smtClean="0">
                <a:latin typeface="Arial Black" pitchFamily="34" charset="0"/>
              </a:rPr>
              <a:t> Metodología: lectura en voz </a:t>
            </a:r>
            <a:r>
              <a:rPr lang="es-ES" sz="1600" dirty="0" smtClean="0">
                <a:latin typeface="Arial Black" pitchFamily="34" charset="0"/>
              </a:rPr>
              <a:t>alta (+85%).</a:t>
            </a:r>
            <a:endParaRPr lang="es-ES" sz="1600" dirty="0" smtClean="0">
              <a:latin typeface="Arial Black" pitchFamily="34" charset="0"/>
            </a:endParaRPr>
          </a:p>
          <a:p>
            <a:pPr lvl="1" algn="just">
              <a:buFont typeface="Courier New" pitchFamily="49" charset="0"/>
              <a:buChar char="o"/>
            </a:pPr>
            <a:r>
              <a:rPr lang="es-ES" sz="1600" dirty="0" smtClean="0">
                <a:latin typeface="Arial Black" pitchFamily="34" charset="0"/>
              </a:rPr>
              <a:t> Otros ítems: </a:t>
            </a:r>
            <a:r>
              <a:rPr lang="es-ES" sz="1600" dirty="0" smtClean="0">
                <a:latin typeface="Arial Black" pitchFamily="34" charset="0"/>
              </a:rPr>
              <a:t>patio (+70%).</a:t>
            </a:r>
            <a:endParaRPr lang="es-ES" sz="16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" sz="1600" dirty="0" smtClean="0">
                <a:latin typeface="Arial Black" pitchFamily="34" charset="0"/>
              </a:rPr>
              <a:t>Hay ítems valorados con “me gusta mucho” y/o “me </a:t>
            </a:r>
            <a:r>
              <a:rPr lang="es-ES" sz="1600" dirty="0" smtClean="0">
                <a:latin typeface="Arial Black" pitchFamily="34" charset="0"/>
              </a:rPr>
              <a:t>gusta” </a:t>
            </a:r>
            <a:r>
              <a:rPr lang="es-ES" sz="1600" dirty="0" smtClean="0">
                <a:latin typeface="Arial Black" pitchFamily="34" charset="0"/>
              </a:rPr>
              <a:t>en más de un </a:t>
            </a:r>
            <a:r>
              <a:rPr lang="es-ES" sz="1600" dirty="0" smtClean="0">
                <a:latin typeface="Arial Black" pitchFamily="34" charset="0"/>
              </a:rPr>
              <a:t>70% </a:t>
            </a:r>
            <a:r>
              <a:rPr lang="es-ES" sz="1600" dirty="0" smtClean="0">
                <a:latin typeface="Arial Black" pitchFamily="34" charset="0"/>
              </a:rPr>
              <a:t>del alumnado de TODAS las clases MENOS UNA (8):</a:t>
            </a:r>
          </a:p>
          <a:p>
            <a:pPr lvl="1" algn="just">
              <a:buFont typeface="Courier New" pitchFamily="49" charset="0"/>
              <a:buChar char="o"/>
            </a:pPr>
            <a:r>
              <a:rPr lang="es-ES" sz="1600" dirty="0" smtClean="0">
                <a:latin typeface="Arial Black" pitchFamily="34" charset="0"/>
              </a:rPr>
              <a:t> Áreas: Música (100%), E.F</a:t>
            </a:r>
            <a:r>
              <a:rPr lang="es-ES" sz="1600" dirty="0" smtClean="0">
                <a:latin typeface="Arial Black" pitchFamily="34" charset="0"/>
              </a:rPr>
              <a:t>. (+80), Lengua (+70%) </a:t>
            </a:r>
            <a:r>
              <a:rPr lang="es-ES" sz="1600" dirty="0" smtClean="0">
                <a:latin typeface="Arial Black" pitchFamily="34" charset="0"/>
              </a:rPr>
              <a:t>y </a:t>
            </a:r>
            <a:r>
              <a:rPr lang="es-ES" sz="1600" dirty="0" smtClean="0">
                <a:latin typeface="Arial Black" pitchFamily="34" charset="0"/>
              </a:rPr>
              <a:t>Religión (+75%).</a:t>
            </a:r>
            <a:endParaRPr lang="es-ES" sz="1600" dirty="0" smtClean="0">
              <a:latin typeface="Arial Black" pitchFamily="34" charset="0"/>
            </a:endParaRPr>
          </a:p>
          <a:p>
            <a:pPr lvl="1" algn="just">
              <a:buFont typeface="Courier New" pitchFamily="49" charset="0"/>
              <a:buChar char="o"/>
            </a:pPr>
            <a:r>
              <a:rPr lang="es-ES" sz="1600" dirty="0" smtClean="0">
                <a:latin typeface="Arial Black" pitchFamily="34" charset="0"/>
              </a:rPr>
              <a:t> Metodología: G.I</a:t>
            </a:r>
            <a:r>
              <a:rPr lang="es-ES" sz="1600" dirty="0" smtClean="0">
                <a:latin typeface="Arial Black" pitchFamily="34" charset="0"/>
              </a:rPr>
              <a:t>. </a:t>
            </a:r>
            <a:r>
              <a:rPr lang="es-ES" sz="1600" dirty="0" smtClean="0">
                <a:latin typeface="Arial Black" pitchFamily="34" charset="0"/>
              </a:rPr>
              <a:t>(</a:t>
            </a:r>
            <a:r>
              <a:rPr lang="es-ES" sz="1600" dirty="0" smtClean="0">
                <a:latin typeface="Arial Black" pitchFamily="34" charset="0"/>
              </a:rPr>
              <a:t>+75%), </a:t>
            </a:r>
            <a:r>
              <a:rPr lang="es-ES" sz="1600" dirty="0" smtClean="0">
                <a:latin typeface="Arial Black" pitchFamily="34" charset="0"/>
              </a:rPr>
              <a:t>proyectos (+75%) </a:t>
            </a:r>
            <a:r>
              <a:rPr lang="es-ES" sz="1600" dirty="0" smtClean="0">
                <a:latin typeface="Arial Black" pitchFamily="34" charset="0"/>
              </a:rPr>
              <a:t>y tertulias dialógicas (+80</a:t>
            </a:r>
            <a:r>
              <a:rPr lang="es-ES" sz="1600" dirty="0" smtClean="0">
                <a:latin typeface="Arial Black" pitchFamily="34" charset="0"/>
              </a:rPr>
              <a:t>%) y</a:t>
            </a:r>
            <a:r>
              <a:rPr lang="es-ES" sz="1600" dirty="0" smtClean="0">
                <a:latin typeface="Arial Black" pitchFamily="34" charset="0"/>
              </a:rPr>
              <a:t> </a:t>
            </a:r>
            <a:r>
              <a:rPr lang="es-ES" sz="1600" dirty="0" smtClean="0">
                <a:latin typeface="Arial Black" pitchFamily="34" charset="0"/>
              </a:rPr>
              <a:t>talleres</a:t>
            </a:r>
            <a:r>
              <a:rPr lang="es-ES" sz="1600" dirty="0" smtClean="0">
                <a:latin typeface="Arial Black" pitchFamily="34" charset="0"/>
              </a:rPr>
              <a:t>* (+75%).</a:t>
            </a:r>
          </a:p>
          <a:p>
            <a:pPr algn="just">
              <a:buFont typeface="Wingdings" pitchFamily="2" charset="2"/>
              <a:buChar char="ü"/>
            </a:pPr>
            <a:r>
              <a:rPr lang="es-ES" sz="1600" dirty="0" smtClean="0">
                <a:latin typeface="Arial Black" pitchFamily="34" charset="0"/>
              </a:rPr>
              <a:t>El </a:t>
            </a:r>
            <a:r>
              <a:rPr lang="es-ES" sz="1600" dirty="0" smtClean="0">
                <a:latin typeface="Arial Black" pitchFamily="34" charset="0"/>
              </a:rPr>
              <a:t>área de Inglés, la biblioteca de patio y el comedor, son los ítems peor valorados, aunque superan en los tres casos el 75% de "me gusta mucho y me gusta" en 6/9 clases.</a:t>
            </a:r>
            <a:endParaRPr lang="es-ES" sz="16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" sz="1600" dirty="0" smtClean="0">
                <a:latin typeface="Arial Black" pitchFamily="34" charset="0"/>
              </a:rPr>
              <a:t>El </a:t>
            </a:r>
            <a:r>
              <a:rPr lang="es-ES" sz="1600" dirty="0" smtClean="0">
                <a:latin typeface="Arial Black" pitchFamily="34" charset="0"/>
              </a:rPr>
              <a:t>grado de satisfacción del alumnado de la áreas de Inglés y Religión, de la biblioteca, la biblioteca de patio y comedor, decrece a medida que aumentan los cursos</a:t>
            </a:r>
            <a:r>
              <a:rPr lang="es-ES" sz="1600" dirty="0" smtClean="0">
                <a:latin typeface="Arial Black" pitchFamily="34" charset="0"/>
              </a:rPr>
              <a:t>.</a:t>
            </a:r>
            <a:endParaRPr lang="es-ES" sz="1600" dirty="0" smtClean="0">
              <a:latin typeface="Arial Black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71472" y="6119336"/>
            <a:ext cx="75724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400" dirty="0" smtClean="0">
                <a:latin typeface="Arial" pitchFamily="34" charset="0"/>
                <a:cs typeface="Arial" pitchFamily="34" charset="0"/>
              </a:rPr>
              <a:t>*El primer cuestionario no fue realizado por Educación Infantil ni 1ºA.</a:t>
            </a:r>
          </a:p>
          <a:p>
            <a:pPr algn="just"/>
            <a:r>
              <a:rPr lang="es-ES" sz="1400" dirty="0" smtClean="0">
                <a:latin typeface="Arial" pitchFamily="34" charset="0"/>
                <a:cs typeface="Arial" pitchFamily="34" charset="0"/>
              </a:rPr>
              <a:t>*En algunos cursos confundieron los talleres de los viernes con los talleres de por las tardes, empeorando los resultados.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Arial Black" pitchFamily="34" charset="0"/>
              </a:rPr>
              <a:t>CONCLUSONES GENERALES DEL </a:t>
            </a:r>
            <a:r>
              <a:rPr lang="es-ES" dirty="0" smtClean="0">
                <a:latin typeface="Arial Black" pitchFamily="34" charset="0"/>
                <a:hlinkClick r:id="rId2" action="ppaction://hlinkfile"/>
              </a:rPr>
              <a:t>SEGUNDO CUESTIONARIO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00034" y="1428736"/>
            <a:ext cx="7500990" cy="45243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S" sz="1600" dirty="0" smtClean="0">
                <a:latin typeface="Arial Black" pitchFamily="34" charset="0"/>
              </a:rPr>
              <a:t>Hay cuestiones valoradas con “mucho” por el alumnado de </a:t>
            </a:r>
            <a:r>
              <a:rPr lang="es-ES" sz="1600" b="1" dirty="0" smtClean="0">
                <a:latin typeface="Arial Black" pitchFamily="34" charset="0"/>
              </a:rPr>
              <a:t>TODAS</a:t>
            </a:r>
            <a:r>
              <a:rPr lang="es-ES" sz="1600" dirty="0" smtClean="0">
                <a:latin typeface="Arial Black" pitchFamily="34" charset="0"/>
              </a:rPr>
              <a:t> las clases (13): el gusto por su clase (+70%), sentirse muy a gusto con su maestra/o (+75%) y sentirse ayudado/a por ella/él (+85%).</a:t>
            </a:r>
          </a:p>
          <a:p>
            <a:pPr algn="just">
              <a:buFont typeface="Wingdings" pitchFamily="2" charset="2"/>
              <a:buChar char="ü"/>
            </a:pPr>
            <a:r>
              <a:rPr lang="es-ES" sz="1600" dirty="0" smtClean="0">
                <a:latin typeface="Arial Black" pitchFamily="34" charset="0"/>
              </a:rPr>
              <a:t>Hay ítems valorados con “mucho” por más del 70% del alumnado de  TODAS las clases MENOS UNA (12): Sentirse ayudados/as por sus compañeras/os, el gusto porque haya más maestras/os en su clase y jugar en el patio. </a:t>
            </a:r>
          </a:p>
          <a:p>
            <a:pPr algn="just">
              <a:buFont typeface="Wingdings" pitchFamily="2" charset="2"/>
              <a:buChar char="ü"/>
            </a:pPr>
            <a:r>
              <a:rPr lang="es-ES" sz="1600" dirty="0" smtClean="0">
                <a:latin typeface="Arial Black" pitchFamily="34" charset="0"/>
              </a:rPr>
              <a:t>Hay </a:t>
            </a:r>
            <a:r>
              <a:rPr lang="es-ES" sz="1600" dirty="0" smtClean="0">
                <a:latin typeface="Arial Black" pitchFamily="34" charset="0"/>
              </a:rPr>
              <a:t>un sentimiento en el alumnado discrepante con respecto a la ayuda: siente que reciben más ayuda de la que proporcionan</a:t>
            </a:r>
            <a:r>
              <a:rPr lang="es-ES" sz="1600" dirty="0" smtClean="0">
                <a:latin typeface="Arial Black" pitchFamily="34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s-ES" sz="1600" dirty="0" smtClean="0">
                <a:latin typeface="Arial Black" pitchFamily="34" charset="0"/>
              </a:rPr>
              <a:t>Hay </a:t>
            </a:r>
            <a:r>
              <a:rPr lang="es-ES" sz="1600" dirty="0" smtClean="0">
                <a:latin typeface="Arial Black" pitchFamily="34" charset="0"/>
              </a:rPr>
              <a:t>valores en un rango intermedio como el gusto por el colegio (9/13 +75%), sentirse a gusto con sus compañeros/as (9/13 +70%) y tener amigas/os en el colegio (10/13 +75%).</a:t>
            </a:r>
          </a:p>
          <a:p>
            <a:pPr algn="just">
              <a:buFont typeface="Wingdings" pitchFamily="2" charset="2"/>
              <a:buChar char="ü"/>
            </a:pPr>
            <a:r>
              <a:rPr lang="es-ES" sz="1600" dirty="0" smtClean="0">
                <a:latin typeface="Arial Black" pitchFamily="34" charset="0"/>
              </a:rPr>
              <a:t>Los </a:t>
            </a:r>
            <a:r>
              <a:rPr lang="es-ES" sz="1600" dirty="0" smtClean="0">
                <a:latin typeface="Arial Black" pitchFamily="34" charset="0"/>
              </a:rPr>
              <a:t>aspectos peor valorados son la ayuda a sus compañeros/as, solo 6 de los 13 grupos consideran que ayudan a sus compañeras/os mucho en +70%, y especialmente el respeto, solo 4 de los 13 grupos consideran que respetan las normas del colegio mucho en +70</a:t>
            </a:r>
            <a:r>
              <a:rPr lang="es-ES" sz="1600" dirty="0" smtClean="0">
                <a:latin typeface="Arial Black" pitchFamily="34" charset="0"/>
              </a:rPr>
              <a:t>%.</a:t>
            </a:r>
            <a:endParaRPr lang="es-ES" sz="16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Arial Black" pitchFamily="34" charset="0"/>
              </a:rPr>
              <a:t>OTRAS CONCLUSIONES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00034" y="1428737"/>
            <a:ext cx="7429552" cy="31393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S" dirty="0" smtClean="0">
                <a:latin typeface="Arial Black" pitchFamily="34" charset="0"/>
              </a:rPr>
              <a:t>En </a:t>
            </a:r>
            <a:r>
              <a:rPr lang="es-ES" dirty="0" smtClean="0">
                <a:latin typeface="Arial Black" pitchFamily="34" charset="0"/>
              </a:rPr>
              <a:t>general, la mayoría del alumnado tiene un alto grado de satisfacción.</a:t>
            </a:r>
          </a:p>
          <a:p>
            <a:pPr algn="just">
              <a:buFont typeface="Wingdings" pitchFamily="2" charset="2"/>
              <a:buChar char="ü"/>
            </a:pPr>
            <a:r>
              <a:rPr lang="es-ES" dirty="0" smtClean="0">
                <a:latin typeface="Arial Black" pitchFamily="34" charset="0"/>
              </a:rPr>
              <a:t>Las </a:t>
            </a:r>
            <a:r>
              <a:rPr lang="es-ES" dirty="0" smtClean="0">
                <a:latin typeface="Arial Black" pitchFamily="34" charset="0"/>
              </a:rPr>
              <a:t>mejores valoraciones por </a:t>
            </a:r>
            <a:r>
              <a:rPr lang="es-ES" dirty="0" smtClean="0">
                <a:latin typeface="Arial Black" pitchFamily="34" charset="0"/>
              </a:rPr>
              <a:t>curso, </a:t>
            </a:r>
            <a:r>
              <a:rPr lang="es-ES" dirty="0" smtClean="0">
                <a:latin typeface="Arial Black" pitchFamily="34" charset="0"/>
              </a:rPr>
              <a:t>la realiza el alumnado de I-3 años e I-4 años. Posteriormente, las valoraciones se diversifican a medida que aumenta el curso y las opiniones se encuentran más repartidas entre las diferentes opciones.</a:t>
            </a:r>
          </a:p>
          <a:p>
            <a:pPr algn="just">
              <a:buFont typeface="Wingdings" pitchFamily="2" charset="2"/>
              <a:buChar char="ü"/>
            </a:pPr>
            <a:r>
              <a:rPr lang="es-ES" dirty="0" smtClean="0">
                <a:latin typeface="Arial Black" pitchFamily="34" charset="0"/>
              </a:rPr>
              <a:t>Por </a:t>
            </a:r>
            <a:r>
              <a:rPr lang="es-ES" dirty="0" smtClean="0">
                <a:latin typeface="Arial Black" pitchFamily="34" charset="0"/>
              </a:rPr>
              <a:t>su gran valor, resultaría muy interesante de cara a nuestra labor docente, analizar por curso, los resultados de los cuestionarios.</a:t>
            </a:r>
          </a:p>
          <a:p>
            <a:pPr algn="just"/>
            <a:endParaRPr lang="es-E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/>
          <a:lstStyle/>
          <a:p>
            <a:pPr algn="ctr"/>
            <a:r>
              <a:rPr lang="es-ES" dirty="0" smtClean="0">
                <a:latin typeface="Arial Black" pitchFamily="34" charset="0"/>
              </a:rPr>
              <a:t>*COMPARATIVA 12-13</a:t>
            </a:r>
            <a:r>
              <a:rPr lang="es-ES" sz="1600" dirty="0" smtClean="0">
                <a:latin typeface="Arial Black" pitchFamily="34" charset="0"/>
              </a:rPr>
              <a:t> (1)</a:t>
            </a:r>
            <a:endParaRPr lang="es-ES" sz="1600" dirty="0">
              <a:latin typeface="Arial Black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285720" y="1285860"/>
          <a:ext cx="7929618" cy="4878393"/>
        </p:xfrm>
        <a:graphic>
          <a:graphicData uri="http://schemas.openxmlformats.org/drawingml/2006/table">
            <a:tbl>
              <a:tblPr/>
              <a:tblGrid>
                <a:gridCol w="2643206"/>
                <a:gridCol w="2643206"/>
                <a:gridCol w="2643206"/>
              </a:tblGrid>
              <a:tr h="231776">
                <a:tc gridSpan="3"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100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 dirty="0">
                          <a:latin typeface="Verdana"/>
                          <a:ea typeface="Calibri"/>
                          <a:cs typeface="Times New Roman"/>
                        </a:rPr>
                        <a:t>PRIMER CUESTIONARIO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09" marR="31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63552"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latin typeface="Verdana"/>
                          <a:ea typeface="Calibri"/>
                          <a:cs typeface="Times New Roman"/>
                        </a:rPr>
                        <a:t>ASPECTO VALORADO: ME GUSTA MUCHO/ME GUSTA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latin typeface="Verdana"/>
                          <a:ea typeface="Calibri"/>
                          <a:cs typeface="Times New Roman"/>
                        </a:rPr>
                        <a:t>2012-2013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100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latin typeface="Verdana"/>
                          <a:ea typeface="Calibri"/>
                          <a:cs typeface="Times New Roman"/>
                        </a:rPr>
                        <a:t>2015-16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74">
                <a:tc>
                  <a:txBody>
                    <a:bodyPr/>
                    <a:lstStyle/>
                    <a:p>
                      <a:pPr marL="457200" algn="just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GRUPOS INTERACTIVOS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Todas las clases +85%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100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8/9 clases +75%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6">
                <a:tc>
                  <a:txBody>
                    <a:bodyPr/>
                    <a:lstStyle/>
                    <a:p>
                      <a:pPr marL="457200" algn="just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TRABAJO PROYECTO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9/11 clases +90%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100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8/9 clases +75%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6">
                <a:tc>
                  <a:txBody>
                    <a:bodyPr/>
                    <a:lstStyle/>
                    <a:p>
                      <a:pPr marL="457200" algn="just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>
                          <a:latin typeface="Verdana"/>
                          <a:ea typeface="Calibri"/>
                          <a:cs typeface="Times New Roman"/>
                        </a:rPr>
                        <a:t>TERTULIAS DIALÓGICAS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>
                          <a:latin typeface="Verdana"/>
                          <a:ea typeface="Calibri"/>
                          <a:cs typeface="Times New Roman"/>
                        </a:rPr>
                        <a:t>10/11 clases +80%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ts val="1575"/>
                        </a:lnSpc>
                        <a:spcAft>
                          <a:spcPts val="1000"/>
                        </a:spcAft>
                        <a:tabLst>
                          <a:tab pos="695325" algn="l"/>
                          <a:tab pos="899795" algn="l"/>
                          <a:tab pos="1360170" algn="ctr"/>
                        </a:tabLst>
                      </a:pPr>
                      <a:r>
                        <a:rPr lang="es-ES" sz="900">
                          <a:latin typeface="Verdana"/>
                          <a:ea typeface="Calibri"/>
                          <a:cs typeface="Times New Roman"/>
                        </a:rPr>
                        <a:t>		8/9 clases +80%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6">
                <a:tc>
                  <a:txBody>
                    <a:bodyPr/>
                    <a:lstStyle/>
                    <a:p>
                      <a:pPr marL="457200" algn="just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LECTURA EN VOZ ALTA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10/11 clases +80%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ts val="1575"/>
                        </a:lnSpc>
                        <a:spcAft>
                          <a:spcPts val="1000"/>
                        </a:spcAft>
                        <a:tabLst>
                          <a:tab pos="899795" algn="l"/>
                          <a:tab pos="1895475" algn="l"/>
                        </a:tabLst>
                      </a:pPr>
                      <a:r>
                        <a:rPr lang="es-ES" sz="900" b="1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Todas las clases (9) + 80%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6">
                <a:tc>
                  <a:txBody>
                    <a:bodyPr/>
                    <a:lstStyle/>
                    <a:p>
                      <a:pPr marL="457200" algn="just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RELIGIÓN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Todas las clases (11) ≥75%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100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 dirty="0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8/9 clases +75%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6">
                <a:tc>
                  <a:txBody>
                    <a:bodyPr/>
                    <a:lstStyle/>
                    <a:p>
                      <a:pPr marL="457200" algn="just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E.F.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Todas las clases (11) +80%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100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8/9 clases +80%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6">
                <a:tc>
                  <a:txBody>
                    <a:bodyPr/>
                    <a:lstStyle/>
                    <a:p>
                      <a:pPr marL="457200" algn="just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INGLÉS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6/9 +50%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100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6/9 + 80%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552">
                <a:tc>
                  <a:txBody>
                    <a:bodyPr/>
                    <a:lstStyle/>
                    <a:p>
                      <a:pPr marL="457200" algn="just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MÚSICA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Todas las clases (11) +80%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8/11 clases 100%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Todas las clases (9) +85%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ts val="1575"/>
                        </a:lnSpc>
                        <a:spcAft>
                          <a:spcPts val="100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8/9 100%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6">
                <a:tc>
                  <a:txBody>
                    <a:bodyPr/>
                    <a:lstStyle/>
                    <a:p>
                      <a:pPr marL="457200" algn="just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LENGUA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Todas las clases (10) +80%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100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8/9 clases +70%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6">
                <a:tc>
                  <a:txBody>
                    <a:bodyPr/>
                    <a:lstStyle/>
                    <a:p>
                      <a:pPr marL="457200" algn="just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>
                          <a:latin typeface="Verdana"/>
                          <a:ea typeface="Calibri"/>
                          <a:cs typeface="Times New Roman"/>
                        </a:rPr>
                        <a:t>MATEMÁTICAS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>
                          <a:latin typeface="Verdana"/>
                          <a:ea typeface="Calibri"/>
                          <a:cs typeface="Times New Roman"/>
                        </a:rPr>
                        <a:t>Todas las clases (9) + 80%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100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>
                          <a:latin typeface="Verdana"/>
                          <a:ea typeface="Calibri"/>
                          <a:cs typeface="Times New Roman"/>
                        </a:rPr>
                        <a:t>Todas las clases (9) + 80%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6">
                <a:tc>
                  <a:txBody>
                    <a:bodyPr/>
                    <a:lstStyle/>
                    <a:p>
                      <a:pPr marL="457200" algn="just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>
                          <a:latin typeface="Verdana"/>
                          <a:ea typeface="Calibri"/>
                          <a:cs typeface="Times New Roman"/>
                        </a:rPr>
                        <a:t>*TALLERES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>
                          <a:latin typeface="Verdana"/>
                          <a:ea typeface="Calibri"/>
                          <a:cs typeface="Times New Roman"/>
                        </a:rPr>
                        <a:t>9/11 +80%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100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>
                          <a:latin typeface="Verdana"/>
                          <a:ea typeface="Calibri"/>
                          <a:cs typeface="Times New Roman"/>
                        </a:rPr>
                        <a:t>8/9 clases +75%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327">
                <a:tc>
                  <a:txBody>
                    <a:bodyPr/>
                    <a:lstStyle/>
                    <a:p>
                      <a:pPr marL="457200" algn="just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PATIO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10/11 clases mucho +80%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Mucho + me gusta +80%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Todas las clases (9) mucho +70%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Mucho + me gusta +85%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6">
                <a:tc>
                  <a:txBody>
                    <a:bodyPr/>
                    <a:lstStyle/>
                    <a:p>
                      <a:pPr marL="457200" algn="just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BIBLIOTECA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Todas las clases (10) ≥75%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100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7/9 +75%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6">
                <a:tc>
                  <a:txBody>
                    <a:bodyPr/>
                    <a:lstStyle/>
                    <a:p>
                      <a:pPr marL="457200" algn="just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  <a:tab pos="2200275" algn="l"/>
                        </a:tabLst>
                      </a:pPr>
                      <a:r>
                        <a:rPr lang="es-ES" sz="900" b="1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BIBLIOTECA DE PATIO	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6/10 +50%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100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6/9 +75%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6">
                <a:tc>
                  <a:txBody>
                    <a:bodyPr/>
                    <a:lstStyle/>
                    <a:p>
                      <a:pPr marL="457200" algn="just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  <a:tab pos="2200275" algn="l"/>
                        </a:tabLst>
                      </a:pPr>
                      <a:r>
                        <a:rPr lang="es-ES" sz="900" b="1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COMEDOR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8/11 ≥75%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100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 dirty="0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6/9 +75%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/>
          <a:lstStyle/>
          <a:p>
            <a:pPr algn="ctr"/>
            <a:r>
              <a:rPr lang="es-ES" dirty="0" smtClean="0">
                <a:latin typeface="Arial Black" pitchFamily="34" charset="0"/>
              </a:rPr>
              <a:t>*</a:t>
            </a:r>
            <a:r>
              <a:rPr lang="es-ES" dirty="0" smtClean="0">
                <a:latin typeface="Arial Black" pitchFamily="34" charset="0"/>
                <a:hlinkClick r:id="rId2" action="ppaction://hlinkfile"/>
              </a:rPr>
              <a:t>COMPARATIVA 12-13</a:t>
            </a:r>
            <a:r>
              <a:rPr lang="es-ES" sz="1600" dirty="0" smtClean="0">
                <a:latin typeface="Arial Black" pitchFamily="34" charset="0"/>
                <a:hlinkClick r:id="rId2" action="ppaction://hlinkfile"/>
              </a:rPr>
              <a:t> (2)</a:t>
            </a:r>
            <a:endParaRPr lang="es-ES" sz="1600" dirty="0">
              <a:latin typeface="Arial Black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71473" y="1193800"/>
          <a:ext cx="7858179" cy="4378338"/>
        </p:xfrm>
        <a:graphic>
          <a:graphicData uri="http://schemas.openxmlformats.org/drawingml/2006/table">
            <a:tbl>
              <a:tblPr/>
              <a:tblGrid>
                <a:gridCol w="2619393"/>
                <a:gridCol w="2619393"/>
                <a:gridCol w="2619393"/>
              </a:tblGrid>
              <a:tr h="232341">
                <a:tc gridSpan="3"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100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latin typeface="Verdana"/>
                          <a:ea typeface="Calibri"/>
                          <a:cs typeface="Times New Roman"/>
                        </a:rPr>
                        <a:t>SEGUNDO CUESTIONARIO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09" marR="31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64682"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 dirty="0">
                          <a:latin typeface="Verdana"/>
                          <a:ea typeface="Calibri"/>
                          <a:cs typeface="Times New Roman"/>
                        </a:rPr>
                        <a:t>ASPECTO VALORADO: ME GUSTA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latin typeface="Verdana"/>
                          <a:ea typeface="Calibri"/>
                          <a:cs typeface="Times New Roman"/>
                        </a:rPr>
                        <a:t>2012-2013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100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latin typeface="Verdana"/>
                          <a:ea typeface="Calibri"/>
                          <a:cs typeface="Times New Roman"/>
                        </a:rPr>
                        <a:t>2015-16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341">
                <a:tc>
                  <a:txBody>
                    <a:bodyPr/>
                    <a:lstStyle/>
                    <a:p>
                      <a:pPr marL="457200" algn="just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ME GUSTA EL COLEGIO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10/11 +70%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100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9/13 +70%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682">
                <a:tc>
                  <a:txBody>
                    <a:bodyPr/>
                    <a:lstStyle/>
                    <a:p>
                      <a:pPr marL="457200" algn="just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TENGO AMIGOS/AS EN EL COLEGIO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10/11 clases +70%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100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10/13 clases +75%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682">
                <a:tc>
                  <a:txBody>
                    <a:bodyPr/>
                    <a:lstStyle/>
                    <a:p>
                      <a:pPr marL="457200" algn="just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JUEGO EN EL PATIO DEL COLEGIO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8/11 clases +70%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ts val="1575"/>
                        </a:lnSpc>
                        <a:spcAft>
                          <a:spcPts val="1000"/>
                        </a:spcAft>
                        <a:tabLst>
                          <a:tab pos="695325" algn="l"/>
                          <a:tab pos="899795" algn="l"/>
                          <a:tab pos="1360170" algn="ctr"/>
                        </a:tabLst>
                      </a:pPr>
                      <a:r>
                        <a:rPr lang="es-ES" sz="900" b="1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		12/13  clases +70%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341">
                <a:tc>
                  <a:txBody>
                    <a:bodyPr/>
                    <a:lstStyle/>
                    <a:p>
                      <a:pPr marL="457200" algn="just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>
                          <a:latin typeface="Verdana"/>
                          <a:ea typeface="Calibri"/>
                          <a:cs typeface="Times New Roman"/>
                        </a:rPr>
                        <a:t>ME GUSTA MI CLASE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>
                          <a:latin typeface="Verdana"/>
                          <a:ea typeface="Calibri"/>
                          <a:cs typeface="Times New Roman"/>
                        </a:rPr>
                        <a:t>9/11 clases +80%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ts val="1575"/>
                        </a:lnSpc>
                        <a:spcAft>
                          <a:spcPts val="1000"/>
                        </a:spcAft>
                        <a:tabLst>
                          <a:tab pos="899795" algn="l"/>
                          <a:tab pos="1895475" algn="l"/>
                        </a:tabLst>
                      </a:pPr>
                      <a:r>
                        <a:rPr lang="es-ES" sz="900">
                          <a:latin typeface="Verdana"/>
                          <a:ea typeface="Calibri"/>
                          <a:cs typeface="Times New Roman"/>
                        </a:rPr>
                        <a:t>Todas las clases (13) + 70%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341">
                <a:tc>
                  <a:txBody>
                    <a:bodyPr/>
                    <a:lstStyle/>
                    <a:p>
                      <a:pPr marL="457200" algn="just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>
                          <a:latin typeface="Verdana"/>
                          <a:ea typeface="Calibri"/>
                          <a:cs typeface="Times New Roman"/>
                        </a:rPr>
                        <a:t>COMPAÑEROS/AS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>
                          <a:latin typeface="Verdana"/>
                          <a:ea typeface="Calibri"/>
                          <a:cs typeface="Times New Roman"/>
                        </a:rPr>
                        <a:t>6/11 80%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100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>
                          <a:latin typeface="Verdana"/>
                          <a:ea typeface="Calibri"/>
                          <a:cs typeface="Times New Roman"/>
                        </a:rPr>
                        <a:t>9/13 clases +70%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457200" algn="just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AYUDO A COMPAÑEROS/AS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9/11 +70%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100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6/13 clases +70%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682">
                <a:tc>
                  <a:txBody>
                    <a:bodyPr/>
                    <a:lstStyle/>
                    <a:p>
                      <a:pPr marL="457200" algn="just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MIS COMPAÑEROS/AS ME AYUDAN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7/11 +70%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100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12/13 + 70%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341">
                <a:tc>
                  <a:txBody>
                    <a:bodyPr/>
                    <a:lstStyle/>
                    <a:p>
                      <a:pPr marL="457200" algn="just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VARIOS MAESTROS/AS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10/11 +90%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100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12/13 +70%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682">
                <a:tc>
                  <a:txBody>
                    <a:bodyPr/>
                    <a:lstStyle/>
                    <a:p>
                      <a:pPr marL="457200" algn="just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>
                          <a:latin typeface="Verdana"/>
                          <a:ea typeface="Calibri"/>
                          <a:cs typeface="Times New Roman"/>
                        </a:rPr>
                        <a:t>ME SIENTO A GUSTO CON MI MAESTRO/A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>
                          <a:latin typeface="Verdana"/>
                          <a:ea typeface="Calibri"/>
                          <a:cs typeface="Times New Roman"/>
                        </a:rPr>
                        <a:t>10/11 +80%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100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>
                          <a:latin typeface="Verdana"/>
                          <a:ea typeface="Calibri"/>
                          <a:cs typeface="Times New Roman"/>
                        </a:rPr>
                        <a:t>Todas las clases (13) +75%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457200" algn="just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AYUDA MAESTRO/A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Todas las clases (10) ≥75%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100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Todas las clases (13) + 85%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341">
                <a:tc>
                  <a:txBody>
                    <a:bodyPr/>
                    <a:lstStyle/>
                    <a:p>
                      <a:pPr marL="457200" algn="just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RESPETO NORMAS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5/11 +70%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575"/>
                        </a:lnSpc>
                        <a:spcAft>
                          <a:spcPts val="100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 dirty="0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4/13 clases +70%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Arial Black" pitchFamily="34" charset="0"/>
              </a:rPr>
              <a:t>*</a:t>
            </a:r>
            <a:r>
              <a:rPr lang="es-ES" dirty="0" smtClean="0">
                <a:latin typeface="Arial Black" pitchFamily="34" charset="0"/>
                <a:hlinkClick r:id="rId2" action="ppaction://hlinkfile"/>
              </a:rPr>
              <a:t>COMPARATIVA 11-12</a:t>
            </a:r>
            <a:r>
              <a:rPr lang="es-ES" sz="1600" dirty="0" smtClean="0">
                <a:latin typeface="Arial Black" pitchFamily="34" charset="0"/>
                <a:hlinkClick r:id="rId2" action="ppaction://hlinkfile"/>
              </a:rPr>
              <a:t> </a:t>
            </a:r>
            <a:endParaRPr lang="es-ES" sz="1600" dirty="0">
              <a:latin typeface="Arial Black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00034" y="1428736"/>
            <a:ext cx="7786742" cy="4801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S" sz="1600" dirty="0" smtClean="0">
                <a:latin typeface="Arial Black" pitchFamily="34" charset="0"/>
              </a:rPr>
              <a:t> Aumenta la valoración del área de Música, de 9/11 grupos "les gusta mucho" al 100% a 8/9 grupos "les gusta mucho" al 100%.</a:t>
            </a:r>
          </a:p>
          <a:p>
            <a:pPr algn="just">
              <a:buFont typeface="Wingdings" pitchFamily="2" charset="2"/>
              <a:buChar char="ü"/>
            </a:pPr>
            <a:r>
              <a:rPr lang="es-ES" sz="1600" dirty="0" smtClean="0">
                <a:latin typeface="Arial Black" pitchFamily="34" charset="0"/>
              </a:rPr>
              <a:t> Continúa siendo el área de Inglés el área peor valorada por el alumnado, aunque la valoración ha mejorado considerablemente en los últimos años.</a:t>
            </a:r>
          </a:p>
          <a:p>
            <a:pPr algn="just">
              <a:buFont typeface="Wingdings" pitchFamily="2" charset="2"/>
              <a:buChar char="ü"/>
            </a:pPr>
            <a:r>
              <a:rPr lang="es-ES" sz="1600" dirty="0" smtClean="0">
                <a:latin typeface="Arial Black" pitchFamily="34" charset="0"/>
              </a:rPr>
              <a:t> Se valoran positivamente en ambos casos los ítems: varios maestros/as,  a gusto con mi maestra/o, ayuda del maestro/a.</a:t>
            </a:r>
          </a:p>
          <a:p>
            <a:pPr algn="just">
              <a:buFont typeface="Wingdings" pitchFamily="2" charset="2"/>
              <a:buChar char="ü"/>
            </a:pPr>
            <a:r>
              <a:rPr lang="es-ES" sz="1600" dirty="0" smtClean="0">
                <a:latin typeface="Arial Black" pitchFamily="34" charset="0"/>
              </a:rPr>
              <a:t> Aumentan las valoraciones en patio, talleres y recibo ayuda.</a:t>
            </a:r>
          </a:p>
          <a:p>
            <a:pPr algn="just">
              <a:buFont typeface="Wingdings" pitchFamily="2" charset="2"/>
              <a:buChar char="ü"/>
            </a:pPr>
            <a:r>
              <a:rPr lang="es-ES" sz="1600" dirty="0" smtClean="0">
                <a:latin typeface="Arial Black" pitchFamily="34" charset="0"/>
              </a:rPr>
              <a:t> Empeoran las valoraciones hacia el colegio, respeto, amigos y biblioteca.</a:t>
            </a:r>
          </a:p>
          <a:p>
            <a:pPr algn="just">
              <a:buFont typeface="Wingdings" pitchFamily="2" charset="2"/>
              <a:buChar char="ü"/>
            </a:pPr>
            <a:r>
              <a:rPr lang="es-ES" sz="1600" dirty="0" smtClean="0">
                <a:latin typeface="Arial Black" pitchFamily="34" charset="0"/>
              </a:rPr>
              <a:t> Se repiten discrepancias entre los diferentes cursos en algunos aspectos valorados: ayuda, recibo ayuda, compañeros/as, comedor, biblioteca de patio,...</a:t>
            </a:r>
          </a:p>
          <a:p>
            <a:pPr algn="just">
              <a:buFont typeface="Wingdings" pitchFamily="2" charset="2"/>
              <a:buChar char="ü"/>
            </a:pPr>
            <a:r>
              <a:rPr lang="es-ES" sz="1600" dirty="0" smtClean="0">
                <a:latin typeface="Arial Black" pitchFamily="34" charset="0"/>
              </a:rPr>
              <a:t> Al igual que en el curso 11-12, algunos cursos valoran negativamente en un porcentaje elevado a la biblioteca de patio.</a:t>
            </a:r>
          </a:p>
          <a:p>
            <a:pPr algn="just">
              <a:buFont typeface="Wingdings" pitchFamily="2" charset="2"/>
              <a:buChar char="ü"/>
            </a:pPr>
            <a:r>
              <a:rPr lang="es-ES" sz="1600" dirty="0" smtClean="0">
                <a:latin typeface="Arial Black" pitchFamily="34" charset="0"/>
              </a:rPr>
              <a:t> Aunque el porcentaje de recibir ayuda aumenta, es discrepante en función de los cursos, de igual forma los valores son bajos cuando se trata de prestar ayuda.</a:t>
            </a:r>
          </a:p>
          <a:p>
            <a:pPr algn="just"/>
            <a:endParaRPr lang="es-ES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</TotalTime>
  <Words>1142</Words>
  <PresentationFormat>Presentación en pantalla (4:3)</PresentationFormat>
  <Paragraphs>125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Mirador</vt:lpstr>
      <vt:lpstr>ANEXO IX:</vt:lpstr>
      <vt:lpstr>CONCLUSONES GENERALES DEL PRIMER CUESTIONARIO</vt:lpstr>
      <vt:lpstr>CONCLUSONES GENERALES DEL SEGUNDO CUESTIONARIO</vt:lpstr>
      <vt:lpstr>OTRAS CONCLUSIONES</vt:lpstr>
      <vt:lpstr>*COMPARATIVA 12-13 (1)</vt:lpstr>
      <vt:lpstr>*COMPARATIVA 12-13 (2)</vt:lpstr>
      <vt:lpstr>*COMPARATIVA 11-12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ANEXO IX:</dc:title>
  <dc:creator>BEA</dc:creator>
  <cp:lastModifiedBy>BEA</cp:lastModifiedBy>
  <cp:revision>10</cp:revision>
  <dcterms:created xsi:type="dcterms:W3CDTF">2016-10-07T14:32:35Z</dcterms:created>
  <dcterms:modified xsi:type="dcterms:W3CDTF">2016-10-13T04:44:29Z</dcterms:modified>
</cp:coreProperties>
</file>