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62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44"/>
    <p:restoredTop sz="94613"/>
  </p:normalViewPr>
  <p:slideViewPr>
    <p:cSldViewPr snapToGrid="0" snapToObjects="1">
      <p:cViewPr varScale="1">
        <p:scale>
          <a:sx n="74" d="100"/>
          <a:sy n="74" d="100"/>
        </p:scale>
        <p:origin x="200" y="1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44805-87A6-D649-A8F5-02B247C0F6C3}" type="datetimeFigureOut">
              <a:rPr lang="es-ES_tradnl" smtClean="0"/>
              <a:t>14/4/17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57BBE-CEC3-F241-93F8-F496881236C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8225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9A7DA-0E1A-7842-A38B-5195A5DF7C32}" type="datetimeFigureOut">
              <a:rPr lang="es-ES_tradnl" smtClean="0"/>
              <a:t>14/4/17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3AADC-5A87-E542-92E4-BED39265323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0859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8F48-147C-7A49-9F91-69A439CBC1CF}" type="datetimeFigureOut">
              <a:rPr lang="es-ES_tradnl" smtClean="0"/>
              <a:t>14/4/17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A74F-23BA-714C-9B61-D46C55E4E16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141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8F48-147C-7A49-9F91-69A439CBC1CF}" type="datetimeFigureOut">
              <a:rPr lang="es-ES_tradnl" smtClean="0"/>
              <a:t>14/4/17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A74F-23BA-714C-9B61-D46C55E4E16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031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8F48-147C-7A49-9F91-69A439CBC1CF}" type="datetimeFigureOut">
              <a:rPr lang="es-ES_tradnl" smtClean="0"/>
              <a:t>14/4/17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A74F-23BA-714C-9B61-D46C55E4E16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20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8F48-147C-7A49-9F91-69A439CBC1CF}" type="datetimeFigureOut">
              <a:rPr lang="es-ES_tradnl" smtClean="0"/>
              <a:t>14/4/17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A74F-23BA-714C-9B61-D46C55E4E16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469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8F48-147C-7A49-9F91-69A439CBC1CF}" type="datetimeFigureOut">
              <a:rPr lang="es-ES_tradnl" smtClean="0"/>
              <a:t>14/4/17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A74F-23BA-714C-9B61-D46C55E4E16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0220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8F48-147C-7A49-9F91-69A439CBC1CF}" type="datetimeFigureOut">
              <a:rPr lang="es-ES_tradnl" smtClean="0"/>
              <a:t>14/4/17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A74F-23BA-714C-9B61-D46C55E4E16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715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8F48-147C-7A49-9F91-69A439CBC1CF}" type="datetimeFigureOut">
              <a:rPr lang="es-ES_tradnl" smtClean="0"/>
              <a:t>14/4/17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A74F-23BA-714C-9B61-D46C55E4E16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86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8F48-147C-7A49-9F91-69A439CBC1CF}" type="datetimeFigureOut">
              <a:rPr lang="es-ES_tradnl" smtClean="0"/>
              <a:t>14/4/17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A74F-23BA-714C-9B61-D46C55E4E16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470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8F48-147C-7A49-9F91-69A439CBC1CF}" type="datetimeFigureOut">
              <a:rPr lang="es-ES_tradnl" smtClean="0"/>
              <a:t>14/4/17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A74F-23BA-714C-9B61-D46C55E4E16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842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8F48-147C-7A49-9F91-69A439CBC1CF}" type="datetimeFigureOut">
              <a:rPr lang="es-ES_tradnl" smtClean="0"/>
              <a:t>14/4/17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A74F-23BA-714C-9B61-D46C55E4E16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063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8F48-147C-7A49-9F91-69A439CBC1CF}" type="datetimeFigureOut">
              <a:rPr lang="es-ES_tradnl" smtClean="0"/>
              <a:t>14/4/17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A74F-23BA-714C-9B61-D46C55E4E16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3482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08F48-147C-7A49-9F91-69A439CBC1CF}" type="datetimeFigureOut">
              <a:rPr lang="es-ES_tradnl" smtClean="0"/>
              <a:t>14/4/17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CA74F-23BA-714C-9B61-D46C55E4E16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391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0" r="22582" b="-1"/>
          <a:stretch/>
        </p:blipFill>
        <p:spPr>
          <a:xfrm>
            <a:off x="4818888" y="10"/>
            <a:ext cx="7373112" cy="6857989"/>
          </a:xfrm>
          <a:prstGeom prst="rect">
            <a:avLst/>
          </a:prstGeom>
        </p:spPr>
      </p:pic>
      <p:sp>
        <p:nvSpPr>
          <p:cNvPr id="18" name="Freeform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1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2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4671" y="2600324"/>
            <a:ext cx="5578875" cy="3320973"/>
          </a:xfrm>
        </p:spPr>
        <p:txBody>
          <a:bodyPr anchor="t">
            <a:normAutofit fontScale="90000"/>
          </a:bodyPr>
          <a:lstStyle/>
          <a:p>
            <a:pPr algn="l"/>
            <a:r>
              <a:rPr lang="es-ES_tradnl" sz="5400" dirty="0" smtClean="0"/>
              <a:t>Desarrollo del currículo oficial en </a:t>
            </a:r>
            <a:r>
              <a:rPr lang="es-ES_tradnl" sz="5400" smtClean="0"/>
              <a:t>los Conservatorios de Música a través del Flamenco</a:t>
            </a:r>
            <a:endParaRPr lang="es-ES_tradnl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4672" y="1300450"/>
            <a:ext cx="4167376" cy="807319"/>
          </a:xfrm>
        </p:spPr>
        <p:txBody>
          <a:bodyPr anchor="b">
            <a:normAutofit/>
          </a:bodyPr>
          <a:lstStyle/>
          <a:p>
            <a:pPr algn="l"/>
            <a:r>
              <a:rPr lang="es-ES_tradnl" sz="2000"/>
              <a:t>Conservatorio Profesional de Música “Andrés Segovia” de Linares</a:t>
            </a:r>
          </a:p>
        </p:txBody>
      </p:sp>
    </p:spTree>
    <p:extLst>
      <p:ext uri="{BB962C8B-B14F-4D97-AF65-F5344CB8AC3E}">
        <p14:creationId xmlns:p14="http://schemas.microsoft.com/office/powerpoint/2010/main" val="1951758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0" r="22582" b="-1"/>
          <a:stretch/>
        </p:blipFill>
        <p:spPr>
          <a:xfrm>
            <a:off x="4818888" y="10"/>
            <a:ext cx="7373112" cy="685798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just"/>
            <a:r>
              <a:rPr lang="es-ES" sz="3100" b="1" dirty="0" smtClean="0">
                <a:solidFill>
                  <a:schemeClr val="bg1"/>
                </a:solidFill>
              </a:rPr>
              <a:t>Objetivos generales </a:t>
            </a:r>
            <a:r>
              <a:rPr lang="es-ES" sz="3100" b="1" dirty="0" smtClean="0">
                <a:solidFill>
                  <a:schemeClr val="bg1"/>
                </a:solidFill>
              </a:rPr>
              <a:t>de las Enseñanzas Profesionales de Música de Andalucía</a:t>
            </a:r>
            <a:br>
              <a:rPr lang="es-ES" sz="3100" b="1" dirty="0" smtClean="0">
                <a:solidFill>
                  <a:schemeClr val="bg1"/>
                </a:solidFill>
              </a:rPr>
            </a:br>
            <a:r>
              <a:rPr lang="es-ES" sz="2400" b="1" dirty="0" smtClean="0">
                <a:solidFill>
                  <a:schemeClr val="bg1"/>
                </a:solidFill>
              </a:rPr>
              <a:t/>
            </a:r>
            <a:br>
              <a:rPr lang="es-ES" sz="2400" b="1" dirty="0" smtClean="0">
                <a:solidFill>
                  <a:schemeClr val="bg1"/>
                </a:solidFill>
              </a:rPr>
            </a:br>
            <a:endParaRPr lang="es-ES_tradnl" sz="2000" dirty="0">
              <a:solidFill>
                <a:schemeClr val="bg1"/>
              </a:solidFill>
            </a:endParaRPr>
          </a:p>
        </p:txBody>
      </p:sp>
      <p:sp>
        <p:nvSpPr>
          <p:cNvPr id="20" name="Marcador de imagen 19"/>
          <p:cNvSpPr>
            <a:spLocks noGrp="1"/>
          </p:cNvSpPr>
          <p:nvPr>
            <p:ph type="pic" idx="1"/>
          </p:nvPr>
        </p:nvSpPr>
        <p:spPr/>
      </p:sp>
      <p:sp>
        <p:nvSpPr>
          <p:cNvPr id="3" name="Subtítulo 2"/>
          <p:cNvSpPr>
            <a:spLocks noGrp="1"/>
          </p:cNvSpPr>
          <p:nvPr>
            <p:ph type="body" sz="half" idx="2"/>
          </p:nvPr>
        </p:nvSpPr>
        <p:spPr>
          <a:xfrm>
            <a:off x="672859" y="2057400"/>
            <a:ext cx="5244861" cy="3811588"/>
          </a:xfrm>
        </p:spPr>
        <p:txBody>
          <a:bodyPr anchor="b">
            <a:noAutofit/>
          </a:bodyPr>
          <a:lstStyle/>
          <a:p>
            <a:pPr marL="285750" indent="-285750">
              <a:buFontTx/>
              <a:buChar char="-"/>
            </a:pPr>
            <a:r>
              <a:rPr lang="es-ES" sz="1800" dirty="0" smtClean="0">
                <a:solidFill>
                  <a:schemeClr val="bg1"/>
                </a:solidFill>
              </a:rPr>
              <a:t>Conocer los valores de la música y optar por los aspectos emanados de ella que sean más idóneos para el desarrollo personal</a:t>
            </a:r>
          </a:p>
          <a:p>
            <a:pPr marL="285750" indent="-285750">
              <a:buFontTx/>
              <a:buChar char="-"/>
            </a:pPr>
            <a:r>
              <a:rPr lang="es-ES" sz="1800" dirty="0" smtClean="0">
                <a:solidFill>
                  <a:schemeClr val="bg1"/>
                </a:solidFill>
              </a:rPr>
              <a:t>Participar en actividades de animación musical y cultural que permitan vivir la experiencia de trasmitir el goce de la música</a:t>
            </a:r>
          </a:p>
          <a:p>
            <a:pPr marL="285750" indent="-285750">
              <a:buFontTx/>
              <a:buChar char="-"/>
            </a:pPr>
            <a:r>
              <a:rPr lang="es-ES" sz="1800" dirty="0" smtClean="0">
                <a:solidFill>
                  <a:schemeClr val="bg1"/>
                </a:solidFill>
              </a:rPr>
              <a:t>Conocer y valorar el patrimonio musical como parte integrante del patrimonio histórico y cultural</a:t>
            </a:r>
          </a:p>
          <a:p>
            <a:pPr marL="285750" indent="-285750">
              <a:buFontTx/>
              <a:buChar char="-"/>
            </a:pPr>
            <a:r>
              <a:rPr lang="es-ES" sz="1800" dirty="0" smtClean="0">
                <a:solidFill>
                  <a:schemeClr val="bg1"/>
                </a:solidFill>
              </a:rPr>
              <a:t>Conocer y valorar el patrimonio musical de Andalucía y su contribución a la música española y universal</a:t>
            </a:r>
            <a:endParaRPr lang="es-ES_tradnl" sz="1800" dirty="0" smtClean="0">
              <a:solidFill>
                <a:schemeClr val="bg1"/>
              </a:solidFill>
            </a:endParaRPr>
          </a:p>
          <a:p>
            <a:endParaRPr lang="es-ES_tradnl" sz="1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52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0" r="22582" b="-1"/>
          <a:stretch/>
        </p:blipFill>
        <p:spPr>
          <a:xfrm>
            <a:off x="4818888" y="10"/>
            <a:ext cx="7373112" cy="685798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Desarrollo de los objetivos generales de las Enseñanzas Profesionales de Música en Andalucía a través de la aplicación del Flamenco en el aula</a:t>
            </a:r>
            <a:endParaRPr lang="es-ES_tradnl" sz="2800" dirty="0">
              <a:solidFill>
                <a:schemeClr val="bg1"/>
              </a:solidFill>
            </a:endParaRPr>
          </a:p>
        </p:txBody>
      </p:sp>
      <p:sp>
        <p:nvSpPr>
          <p:cNvPr id="11" name="Marcador de texto 10"/>
          <p:cNvSpPr>
            <a:spLocks noGrp="1"/>
          </p:cNvSpPr>
          <p:nvPr>
            <p:ph idx="1"/>
          </p:nvPr>
        </p:nvSpPr>
        <p:spPr>
          <a:xfrm>
            <a:off x="838201" y="1825625"/>
            <a:ext cx="7011837" cy="4351338"/>
          </a:xfrm>
        </p:spPr>
        <p:txBody>
          <a:bodyPr>
            <a:normAutofit fontScale="92500"/>
          </a:bodyPr>
          <a:lstStyle/>
          <a:p>
            <a:endParaRPr lang="es-ES_tradnl" dirty="0" smtClean="0">
              <a:solidFill>
                <a:schemeClr val="bg1"/>
              </a:solidFill>
            </a:endParaRPr>
          </a:p>
          <a:p>
            <a:r>
              <a:rPr lang="es-ES_tradnl" dirty="0" smtClean="0">
                <a:solidFill>
                  <a:schemeClr val="bg1"/>
                </a:solidFill>
              </a:rPr>
              <a:t>El flamenco integra voz, interpretación y baile implicando un dominio rítmico y expresivo que ayuda a la puesta en escena del alumnado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Percusión corporal: palmas y zapateado ayudan a interiorizar el pulso rítmico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Improvisación instrumental y vocal en el flamenco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Incorporación de instrumentos sinfónicos en el espectáculo del flamenco 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828081" y="37040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05629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Marcador de contenido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6" r="26718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9" name="Straight Connector 1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>
            <a:solidFill>
              <a:srgbClr val="385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70000"/>
              </a:lnSpc>
            </a:pPr>
            <a:r>
              <a:rPr lang="en-US" sz="3700" b="1" dirty="0"/>
              <a:t>Objetivos específicos de las Enseñanzas Profesionales de Música de Andalucía</a:t>
            </a:r>
            <a:endParaRPr lang="en-US" sz="37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5715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Compartir</a:t>
            </a:r>
            <a:r>
              <a:rPr lang="en-US" sz="2400" dirty="0"/>
              <a:t> </a:t>
            </a:r>
            <a:r>
              <a:rPr lang="en-US" sz="2400" dirty="0" err="1"/>
              <a:t>vivencias</a:t>
            </a:r>
            <a:r>
              <a:rPr lang="en-US" sz="2400" dirty="0"/>
              <a:t> musicales de </a:t>
            </a:r>
            <a:r>
              <a:rPr lang="en-US" sz="2400" dirty="0" err="1"/>
              <a:t>grupo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el aula y </a:t>
            </a:r>
            <a:r>
              <a:rPr lang="en-US" sz="2400" dirty="0" err="1"/>
              <a:t>fuera</a:t>
            </a:r>
            <a:r>
              <a:rPr lang="en-US" sz="2400" dirty="0"/>
              <a:t> de </a:t>
            </a:r>
            <a:r>
              <a:rPr lang="en-US" sz="2400" dirty="0" err="1"/>
              <a:t>ella</a:t>
            </a:r>
            <a:r>
              <a:rPr lang="en-US" sz="2400" dirty="0"/>
              <a:t> que </a:t>
            </a:r>
            <a:r>
              <a:rPr lang="en-US" sz="2400" dirty="0" err="1"/>
              <a:t>permitan</a:t>
            </a:r>
            <a:r>
              <a:rPr lang="en-US" sz="2400" dirty="0"/>
              <a:t> </a:t>
            </a:r>
            <a:r>
              <a:rPr lang="en-US" sz="2400" dirty="0" err="1"/>
              <a:t>enriquecer</a:t>
            </a:r>
            <a:r>
              <a:rPr lang="en-US" sz="2400" dirty="0"/>
              <a:t> la </a:t>
            </a:r>
            <a:r>
              <a:rPr lang="en-US" sz="2400" dirty="0" err="1"/>
              <a:t>relación</a:t>
            </a:r>
            <a:r>
              <a:rPr lang="en-US" sz="2400" dirty="0"/>
              <a:t> </a:t>
            </a:r>
            <a:r>
              <a:rPr lang="en-US" sz="2400" dirty="0" err="1"/>
              <a:t>afectiva</a:t>
            </a:r>
            <a:r>
              <a:rPr lang="en-US" sz="2400" dirty="0"/>
              <a:t> con la </a:t>
            </a:r>
            <a:r>
              <a:rPr lang="en-US" sz="2400" dirty="0" err="1"/>
              <a:t>música</a:t>
            </a:r>
            <a:r>
              <a:rPr lang="en-US" sz="2400" dirty="0"/>
              <a:t> a </a:t>
            </a:r>
            <a:r>
              <a:rPr lang="en-US" sz="2400" dirty="0" err="1"/>
              <a:t>través</a:t>
            </a:r>
            <a:r>
              <a:rPr lang="en-US" sz="2400" dirty="0"/>
              <a:t> del canto y de </a:t>
            </a:r>
            <a:r>
              <a:rPr lang="en-US" sz="2400" dirty="0" err="1"/>
              <a:t>participación</a:t>
            </a:r>
            <a:r>
              <a:rPr lang="en-US" sz="2400" dirty="0"/>
              <a:t> instrumental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grupo</a:t>
            </a:r>
            <a:endParaRPr lang="en-US" sz="2400" dirty="0"/>
          </a:p>
          <a:p>
            <a:pPr marL="5715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Cultivar la </a:t>
            </a:r>
            <a:r>
              <a:rPr lang="en-US" sz="2400" dirty="0" err="1"/>
              <a:t>improvisación</a:t>
            </a:r>
            <a:r>
              <a:rPr lang="en-US" sz="2400" dirty="0"/>
              <a:t> y la </a:t>
            </a:r>
            <a:r>
              <a:rPr lang="en-US" sz="2400" dirty="0" err="1"/>
              <a:t>transposición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elementos</a:t>
            </a:r>
            <a:r>
              <a:rPr lang="en-US" sz="2400" dirty="0"/>
              <a:t> </a:t>
            </a:r>
            <a:r>
              <a:rPr lang="en-US" sz="2400" dirty="0" err="1"/>
              <a:t>inherentes</a:t>
            </a:r>
            <a:r>
              <a:rPr lang="en-US" sz="2400" dirty="0"/>
              <a:t> a la </a:t>
            </a:r>
            <a:r>
              <a:rPr lang="en-US" sz="2400" dirty="0" err="1"/>
              <a:t>creatividad</a:t>
            </a:r>
            <a:r>
              <a:rPr lang="en-US" sz="2400" dirty="0"/>
              <a:t> musical</a:t>
            </a:r>
          </a:p>
          <a:p>
            <a:pPr marL="5715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Conocer</a:t>
            </a:r>
            <a:r>
              <a:rPr lang="en-US" sz="2400" dirty="0"/>
              <a:t>, </a:t>
            </a:r>
            <a:r>
              <a:rPr lang="en-US" sz="2400" dirty="0" err="1"/>
              <a:t>interpretar</a:t>
            </a:r>
            <a:r>
              <a:rPr lang="en-US" sz="2400" dirty="0"/>
              <a:t> y </a:t>
            </a:r>
            <a:r>
              <a:rPr lang="en-US" sz="2400" dirty="0" err="1"/>
              <a:t>valorar</a:t>
            </a:r>
            <a:r>
              <a:rPr lang="en-US" sz="2400" dirty="0"/>
              <a:t> </a:t>
            </a:r>
            <a:r>
              <a:rPr lang="en-US" sz="2400" dirty="0" err="1"/>
              <a:t>armónica</a:t>
            </a:r>
            <a:r>
              <a:rPr lang="en-US" sz="2400" dirty="0"/>
              <a:t>, formal y </a:t>
            </a:r>
            <a:r>
              <a:rPr lang="en-US" sz="2400" dirty="0" err="1"/>
              <a:t>estéticamente</a:t>
            </a:r>
            <a:r>
              <a:rPr lang="en-US" sz="2400" dirty="0"/>
              <a:t> </a:t>
            </a:r>
            <a:r>
              <a:rPr lang="en-US" sz="2400" dirty="0" err="1"/>
              <a:t>diferentes</a:t>
            </a:r>
            <a:r>
              <a:rPr lang="en-US" sz="2400" dirty="0"/>
              <a:t> </a:t>
            </a:r>
            <a:r>
              <a:rPr lang="en-US" sz="2400" dirty="0" err="1"/>
              <a:t>obras</a:t>
            </a:r>
            <a:r>
              <a:rPr lang="en-US" sz="2400" dirty="0"/>
              <a:t> del </a:t>
            </a:r>
            <a:r>
              <a:rPr lang="en-US" sz="2400" dirty="0" err="1"/>
              <a:t>repertorio</a:t>
            </a:r>
            <a:r>
              <a:rPr lang="en-US" sz="2400" dirty="0"/>
              <a:t> musical </a:t>
            </a:r>
            <a:r>
              <a:rPr lang="en-US" sz="2400" dirty="0" err="1"/>
              <a:t>andaluz</a:t>
            </a:r>
            <a:r>
              <a:rPr lang="en-US" sz="2400" dirty="0"/>
              <a:t> o de </a:t>
            </a:r>
            <a:r>
              <a:rPr lang="en-US" sz="2400" dirty="0" err="1"/>
              <a:t>inspiración</a:t>
            </a:r>
            <a:r>
              <a:rPr lang="en-US" sz="2400" dirty="0"/>
              <a:t> </a:t>
            </a:r>
            <a:r>
              <a:rPr lang="en-US" sz="2400" dirty="0" err="1"/>
              <a:t>andaluza</a:t>
            </a:r>
            <a:endParaRPr lang="en-US" sz="2400" dirty="0"/>
          </a:p>
          <a:p>
            <a:pPr marL="5715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Actuar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público</a:t>
            </a:r>
            <a:r>
              <a:rPr lang="en-US" sz="2400" dirty="0"/>
              <a:t> con </a:t>
            </a:r>
            <a:r>
              <a:rPr lang="en-US" sz="2400" dirty="0" err="1"/>
              <a:t>autocontrol</a:t>
            </a:r>
            <a:r>
              <a:rPr lang="en-US" sz="2400" dirty="0"/>
              <a:t>, </a:t>
            </a:r>
            <a:r>
              <a:rPr lang="en-US" sz="2400" dirty="0" err="1"/>
              <a:t>dominio</a:t>
            </a:r>
            <a:r>
              <a:rPr lang="en-US" sz="2400" dirty="0"/>
              <a:t> de la </a:t>
            </a:r>
            <a:r>
              <a:rPr lang="en-US" sz="2400" dirty="0" err="1"/>
              <a:t>memoria</a:t>
            </a:r>
            <a:r>
              <a:rPr lang="en-US" sz="2400" dirty="0"/>
              <a:t> y </a:t>
            </a:r>
            <a:r>
              <a:rPr lang="en-US" sz="2400" dirty="0" err="1"/>
              <a:t>capacidad</a:t>
            </a:r>
            <a:r>
              <a:rPr lang="en-US" sz="2400" dirty="0"/>
              <a:t> </a:t>
            </a:r>
            <a:r>
              <a:rPr lang="en-US" sz="2400" dirty="0" err="1"/>
              <a:t>comunicativa</a:t>
            </a:r>
            <a:endParaRPr lang="en-US" sz="2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270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tint val="95000"/>
              <a:satMod val="170000"/>
            </a:schemeClr>
          </a:solidFill>
          <a:ln>
            <a:noFill/>
          </a:ln>
          <a:effectLst/>
        </p:spPr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734" y="2456795"/>
            <a:ext cx="4935970" cy="345517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Ensemble flamenco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2191807"/>
            <a:ext cx="4936067" cy="398515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Posibilita</a:t>
            </a:r>
            <a:r>
              <a:rPr lang="en-US" dirty="0"/>
              <a:t> la </a:t>
            </a:r>
            <a:r>
              <a:rPr lang="en-US" dirty="0" err="1"/>
              <a:t>inclusión</a:t>
            </a:r>
            <a:r>
              <a:rPr lang="en-US" dirty="0"/>
              <a:t> del canto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interpretación</a:t>
            </a:r>
            <a:r>
              <a:rPr lang="en-US" dirty="0"/>
              <a:t> del </a:t>
            </a:r>
            <a:r>
              <a:rPr lang="en-US" dirty="0" err="1"/>
              <a:t>grupo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Permite</a:t>
            </a:r>
            <a:r>
              <a:rPr lang="en-US" dirty="0"/>
              <a:t> al </a:t>
            </a:r>
            <a:r>
              <a:rPr lang="en-US" dirty="0" err="1"/>
              <a:t>alumno</a:t>
            </a:r>
            <a:r>
              <a:rPr lang="en-US" dirty="0"/>
              <a:t> </a:t>
            </a:r>
            <a:r>
              <a:rPr lang="en-US" dirty="0" err="1"/>
              <a:t>formar</a:t>
            </a:r>
            <a:r>
              <a:rPr lang="en-US" dirty="0"/>
              <a:t> parte de un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que la </a:t>
            </a:r>
            <a:r>
              <a:rPr lang="en-US" dirty="0" err="1"/>
              <a:t>música</a:t>
            </a:r>
            <a:r>
              <a:rPr lang="en-US" dirty="0"/>
              <a:t> no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escrita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partitura</a:t>
            </a:r>
            <a:r>
              <a:rPr lang="en-US" dirty="0"/>
              <a:t> y la base de la </a:t>
            </a:r>
            <a:r>
              <a:rPr lang="en-US" dirty="0" err="1"/>
              <a:t>interpretación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improvisación</a:t>
            </a:r>
            <a:r>
              <a:rPr lang="en-US" dirty="0"/>
              <a:t>, </a:t>
            </a:r>
            <a:r>
              <a:rPr lang="en-US" dirty="0" err="1"/>
              <a:t>tanto</a:t>
            </a:r>
            <a:r>
              <a:rPr lang="en-US" dirty="0"/>
              <a:t> individual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grupo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619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effectLst/>
        </p:spPr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69" b="8265"/>
          <a:stretch/>
        </p:blipFill>
        <p:spPr>
          <a:xfrm>
            <a:off x="20" y="10"/>
            <a:ext cx="12191980" cy="4571990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6045" y="4571999"/>
            <a:ext cx="11915955" cy="228600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z="2000" dirty="0" smtClean="0"/>
              <a:t/>
            </a:r>
            <a:br>
              <a:rPr lang="es-ES_tradnl" sz="2000" dirty="0" smtClean="0"/>
            </a:br>
            <a:r>
              <a:rPr lang="es-ES_tradnl" sz="2400" b="1" dirty="0"/>
              <a:t/>
            </a:r>
            <a:br>
              <a:rPr lang="es-ES_tradnl" sz="2400" b="1" dirty="0"/>
            </a:br>
            <a:r>
              <a:rPr lang="es-ES_tradnl" sz="2400" b="1" dirty="0" smtClean="0"/>
              <a:t>PROGRAMACIÓN DE ENSEMBLE FLAMENCO</a:t>
            </a:r>
            <a:br>
              <a:rPr lang="es-ES_tradnl" sz="2400" b="1" dirty="0" smtClean="0"/>
            </a:br>
            <a:r>
              <a:rPr lang="es-ES_tradnl" sz="2000" dirty="0" smtClean="0"/>
              <a:t/>
            </a:r>
            <a:br>
              <a:rPr lang="es-ES_tradnl" sz="2000" dirty="0" smtClean="0"/>
            </a:br>
            <a:r>
              <a:rPr lang="es-ES_tradnl" sz="2000" dirty="0" smtClean="0"/>
              <a:t>- Práctica </a:t>
            </a:r>
            <a:r>
              <a:rPr lang="es-ES_tradnl" sz="2000" dirty="0"/>
              <a:t>de la interpretación musical en grupo y en diferentes formaciones y repertorios </a:t>
            </a:r>
            <a:br>
              <a:rPr lang="es-ES_tradnl" sz="2000" dirty="0"/>
            </a:br>
            <a:r>
              <a:rPr lang="es-ES_tradnl" sz="2000" dirty="0" smtClean="0"/>
              <a:t>- Conocimiento </a:t>
            </a:r>
            <a:r>
              <a:rPr lang="es-ES_tradnl" sz="2000" dirty="0"/>
              <a:t>del repertorio </a:t>
            </a:r>
            <a:r>
              <a:rPr lang="es-ES_tradnl" sz="2000" dirty="0" smtClean="0"/>
              <a:t>flamenco de </a:t>
            </a:r>
            <a:r>
              <a:rPr lang="es-ES_tradnl" sz="2000" dirty="0"/>
              <a:t>conjunto y práctica interpretativa en formaciones diversas, con y sin </a:t>
            </a:r>
            <a:r>
              <a:rPr lang="es-ES_tradnl" sz="2000" dirty="0" smtClean="0"/>
              <a:t>director</a:t>
            </a:r>
            <a:r>
              <a:rPr lang="es-ES_tradnl" sz="2000" dirty="0"/>
              <a:t/>
            </a:r>
            <a:br>
              <a:rPr lang="es-ES_tradnl" sz="2000" dirty="0"/>
            </a:br>
            <a:r>
              <a:rPr lang="es-ES_tradnl" sz="2000" dirty="0" smtClean="0"/>
              <a:t>- Cooperación </a:t>
            </a:r>
            <a:r>
              <a:rPr lang="es-ES_tradnl" sz="2000" dirty="0"/>
              <a:t>en el establecimiento de criterios interpretativos, compenetración y trabajo </a:t>
            </a:r>
            <a:r>
              <a:rPr lang="es-ES_tradnl" sz="2000" dirty="0" smtClean="0"/>
              <a:t>colectivo</a:t>
            </a:r>
            <a:r>
              <a:rPr lang="es-ES_tradnl" sz="2000" dirty="0"/>
              <a:t/>
            </a:r>
            <a:br>
              <a:rPr lang="es-ES_tradnl" sz="2000" dirty="0"/>
            </a:br>
            <a:r>
              <a:rPr lang="es-ES_tradnl" sz="2000" dirty="0" smtClean="0"/>
              <a:t>- Práctica </a:t>
            </a:r>
            <a:r>
              <a:rPr lang="es-ES_tradnl" sz="2000" dirty="0"/>
              <a:t>de lectura a primera </a:t>
            </a:r>
            <a:r>
              <a:rPr lang="es-ES_tradnl" sz="2000" dirty="0" smtClean="0"/>
              <a:t>vista</a:t>
            </a:r>
            <a:br>
              <a:rPr lang="es-ES_tradnl" sz="2000" dirty="0" smtClean="0"/>
            </a:br>
            <a:r>
              <a:rPr lang="es-ES_tradnl" sz="2000" dirty="0"/>
              <a:t/>
            </a:r>
            <a:br>
              <a:rPr lang="es-ES_tradnl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4571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Down Arrow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700" y="190501"/>
            <a:ext cx="2886075" cy="2486024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70000"/>
              </a:lnSpc>
            </a:pPr>
            <a:r>
              <a:rPr lang="en-US" sz="2300" b="1">
                <a:solidFill>
                  <a:schemeClr val="bg1"/>
                </a:solidFill>
              </a:rPr>
              <a:t>Grupo de trabajo</a:t>
            </a:r>
            <a:br>
              <a:rPr lang="en-US" sz="2300" b="1">
                <a:solidFill>
                  <a:schemeClr val="bg1"/>
                </a:solidFill>
              </a:rPr>
            </a:br>
            <a:r>
              <a:rPr lang="en-US" sz="2300" b="1">
                <a:solidFill>
                  <a:schemeClr val="bg1"/>
                </a:solidFill>
              </a:rPr>
              <a:t> Inclusión del baile flamenco en la Enseñanzas Profesionales de Música. Conocimientos básicos del flamenco, metodología y casos prácticos</a:t>
            </a:r>
          </a:p>
        </p:txBody>
      </p:sp>
    </p:spTree>
    <p:extLst>
      <p:ext uri="{BB962C8B-B14F-4D97-AF65-F5344CB8AC3E}">
        <p14:creationId xmlns:p14="http://schemas.microsoft.com/office/powerpoint/2010/main" val="3433293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5445</TotalTime>
  <Words>316</Words>
  <Application>Microsoft Macintosh PowerPoint</Application>
  <PresentationFormat>Panorámica</PresentationFormat>
  <Paragraphs>24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Tema de Office</vt:lpstr>
      <vt:lpstr>Desarrollo del currículo oficial en los Conservatorios de Música a través del Flamenco</vt:lpstr>
      <vt:lpstr>Objetivos generales de las Enseñanzas Profesionales de Música de Andalucía  </vt:lpstr>
      <vt:lpstr>Desarrollo de los objetivos generales de las Enseñanzas Profesionales de Música en Andalucía a través de la aplicación del Flamenco en el aula</vt:lpstr>
      <vt:lpstr>Objetivos específicos de las Enseñanzas Profesionales de Música de Andalucía</vt:lpstr>
      <vt:lpstr>Ensemble flamenco</vt:lpstr>
      <vt:lpstr>  PROGRAMACIÓN DE ENSEMBLE FLAMENCO  - Práctica de la interpretación musical en grupo y en diferentes formaciones y repertorios  - Conocimiento del repertorio flamenco de conjunto y práctica interpretativa en formaciones diversas, con y sin director - Cooperación en el establecimiento de criterios interpretativos, compenetración y trabajo colectivo - Práctica de lectura a primera vista  </vt:lpstr>
      <vt:lpstr>Grupo de trabajo  Inclusión del baile flamenco en la Enseñanzas Profesionales de Música. Conocimientos básicos del flamenco, metodología y casos prácticos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Flamenco e instrumentos sinfónicos</dc:title>
  <dc:creator>Antonio García Godoy</dc:creator>
  <cp:lastModifiedBy>Antonio García Godoy</cp:lastModifiedBy>
  <cp:revision>16</cp:revision>
  <dcterms:created xsi:type="dcterms:W3CDTF">2017-04-14T18:54:48Z</dcterms:created>
  <dcterms:modified xsi:type="dcterms:W3CDTF">2017-04-18T13:40:07Z</dcterms:modified>
</cp:coreProperties>
</file>