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63BD1393-F136-4D52-A50D-9AF03EE33724}" type="datetimeFigureOut">
              <a:rPr lang="es-ES" smtClean="0"/>
              <a:pPr/>
              <a:t>24/04/2017</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1738CEB3-6531-45D9-84B4-639A08EB44D7}"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3BD1393-F136-4D52-A50D-9AF03EE33724}" type="datetimeFigureOut">
              <a:rPr lang="es-ES" smtClean="0"/>
              <a:pPr/>
              <a:t>24/04/2017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738CEB3-6531-45D9-84B4-639A08EB44D7}"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3BD1393-F136-4D52-A50D-9AF03EE33724}" type="datetimeFigureOut">
              <a:rPr lang="es-ES" smtClean="0"/>
              <a:pPr/>
              <a:t>24/04/2017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738CEB3-6531-45D9-84B4-639A08EB44D7}"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63BD1393-F136-4D52-A50D-9AF03EE33724}" type="datetimeFigureOut">
              <a:rPr lang="es-ES" smtClean="0"/>
              <a:pPr/>
              <a:t>24/04/2017</a:t>
            </a:fld>
            <a:endParaRPr lang="es-ES"/>
          </a:p>
        </p:txBody>
      </p:sp>
      <p:sp>
        <p:nvSpPr>
          <p:cNvPr id="9" name="8 Marcador de número de diapositiva"/>
          <p:cNvSpPr>
            <a:spLocks noGrp="1"/>
          </p:cNvSpPr>
          <p:nvPr>
            <p:ph type="sldNum" sz="quarter" idx="15"/>
          </p:nvPr>
        </p:nvSpPr>
        <p:spPr/>
        <p:txBody>
          <a:bodyPr rtlCol="0"/>
          <a:lstStyle/>
          <a:p>
            <a:fld id="{1738CEB3-6531-45D9-84B4-639A08EB44D7}"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63BD1393-F136-4D52-A50D-9AF03EE33724}" type="datetimeFigureOut">
              <a:rPr lang="es-ES" smtClean="0"/>
              <a:pPr/>
              <a:t>24/04/2017</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1738CEB3-6531-45D9-84B4-639A08EB44D7}"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63BD1393-F136-4D52-A50D-9AF03EE33724}" type="datetimeFigureOut">
              <a:rPr lang="es-ES" smtClean="0"/>
              <a:pPr/>
              <a:t>24/04/2017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738CEB3-6531-45D9-84B4-639A08EB44D7}"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63BD1393-F136-4D52-A50D-9AF03EE33724}" type="datetimeFigureOut">
              <a:rPr lang="es-ES" smtClean="0"/>
              <a:pPr/>
              <a:t>24/04/2017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738CEB3-6531-45D9-84B4-639A08EB44D7}"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63BD1393-F136-4D52-A50D-9AF03EE33724}" type="datetimeFigureOut">
              <a:rPr lang="es-ES" smtClean="0"/>
              <a:pPr/>
              <a:t>24/04/2017</a:t>
            </a:fld>
            <a:endParaRPr lang="es-ES"/>
          </a:p>
        </p:txBody>
      </p:sp>
      <p:sp>
        <p:nvSpPr>
          <p:cNvPr id="7" name="6 Marcador de número de diapositiva"/>
          <p:cNvSpPr>
            <a:spLocks noGrp="1"/>
          </p:cNvSpPr>
          <p:nvPr>
            <p:ph type="sldNum" sz="quarter" idx="11"/>
          </p:nvPr>
        </p:nvSpPr>
        <p:spPr/>
        <p:txBody>
          <a:bodyPr rtlCol="0"/>
          <a:lstStyle/>
          <a:p>
            <a:fld id="{1738CEB3-6531-45D9-84B4-639A08EB44D7}"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BD1393-F136-4D52-A50D-9AF03EE33724}" type="datetimeFigureOut">
              <a:rPr lang="es-ES" smtClean="0"/>
              <a:pPr/>
              <a:t>24/04/2017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738CEB3-6531-45D9-84B4-639A08EB44D7}"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63BD1393-F136-4D52-A50D-9AF03EE33724}" type="datetimeFigureOut">
              <a:rPr lang="es-ES" smtClean="0"/>
              <a:pPr/>
              <a:t>24/04/2017</a:t>
            </a:fld>
            <a:endParaRPr lang="es-ES"/>
          </a:p>
        </p:txBody>
      </p:sp>
      <p:sp>
        <p:nvSpPr>
          <p:cNvPr id="22" name="21 Marcador de número de diapositiva"/>
          <p:cNvSpPr>
            <a:spLocks noGrp="1"/>
          </p:cNvSpPr>
          <p:nvPr>
            <p:ph type="sldNum" sz="quarter" idx="15"/>
          </p:nvPr>
        </p:nvSpPr>
        <p:spPr/>
        <p:txBody>
          <a:bodyPr rtlCol="0"/>
          <a:lstStyle/>
          <a:p>
            <a:fld id="{1738CEB3-6531-45D9-84B4-639A08EB44D7}"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63BD1393-F136-4D52-A50D-9AF03EE33724}" type="datetimeFigureOut">
              <a:rPr lang="es-ES" smtClean="0"/>
              <a:pPr/>
              <a:t>24/04/2017</a:t>
            </a:fld>
            <a:endParaRPr lang="es-ES"/>
          </a:p>
        </p:txBody>
      </p:sp>
      <p:sp>
        <p:nvSpPr>
          <p:cNvPr id="18" name="17 Marcador de número de diapositiva"/>
          <p:cNvSpPr>
            <a:spLocks noGrp="1"/>
          </p:cNvSpPr>
          <p:nvPr>
            <p:ph type="sldNum" sz="quarter" idx="11"/>
          </p:nvPr>
        </p:nvSpPr>
        <p:spPr/>
        <p:txBody>
          <a:bodyPr rtlCol="0"/>
          <a:lstStyle/>
          <a:p>
            <a:fld id="{1738CEB3-6531-45D9-84B4-639A08EB44D7}"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3BD1393-F136-4D52-A50D-9AF03EE33724}" type="datetimeFigureOut">
              <a:rPr lang="es-ES" smtClean="0"/>
              <a:pPr/>
              <a:t>24/04/2017</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738CEB3-6531-45D9-84B4-639A08EB44D7}"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solidFill>
            <a:schemeClr val="accent1"/>
          </a:solidFill>
        </p:spPr>
        <p:style>
          <a:lnRef idx="2">
            <a:schemeClr val="accent1"/>
          </a:lnRef>
          <a:fillRef idx="1">
            <a:schemeClr val="lt1"/>
          </a:fillRef>
          <a:effectRef idx="0">
            <a:schemeClr val="accent1"/>
          </a:effectRef>
          <a:fontRef idx="minor">
            <a:schemeClr val="dk1"/>
          </a:fontRef>
        </p:style>
        <p:txBody>
          <a:bodyPr>
            <a:normAutofit/>
          </a:bodyPr>
          <a:lstStyle/>
          <a:p>
            <a:pPr algn="ctr"/>
            <a:r>
              <a:rPr lang="es-ES" sz="4000" cap="none"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LOS LIBROS </a:t>
            </a:r>
            <a:br>
              <a:rPr lang="es-ES" sz="4000" cap="none"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br>
            <a:r>
              <a:rPr lang="es-ES" sz="4000" cap="none"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MÁS IMPORTANTES</a:t>
            </a:r>
            <a:endParaRPr lang="es-ES" sz="4000" cap="none"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3" name="2 Subtítulo"/>
          <p:cNvSpPr>
            <a:spLocks noGrp="1"/>
          </p:cNvSpPr>
          <p:nvPr>
            <p:ph type="subTitle" idx="1"/>
          </p:nvPr>
        </p:nvSpPr>
        <p:spPr/>
        <p:txBody>
          <a:bodyPr/>
          <a:lstStyle/>
          <a:p>
            <a:pPr algn="ctr"/>
            <a:endParaRPr lang="es-ES" dirty="0" smtClean="0"/>
          </a:p>
          <a:p>
            <a:pPr algn="ctr"/>
            <a:r>
              <a:rPr lang="es-ES" dirty="0" smtClean="0"/>
              <a:t>DÍA DEL LIBRO</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solidFill>
                  <a:schemeClr val="accent1"/>
                </a:solidFill>
              </a:rPr>
              <a:t>Gustave</a:t>
            </a:r>
            <a:r>
              <a:rPr lang="es-ES" dirty="0" smtClean="0">
                <a:solidFill>
                  <a:schemeClr val="accent1"/>
                </a:solidFill>
              </a:rPr>
              <a:t> </a:t>
            </a:r>
            <a:r>
              <a:rPr lang="es-ES" dirty="0" err="1" smtClean="0">
                <a:solidFill>
                  <a:schemeClr val="accent1"/>
                </a:solidFill>
              </a:rPr>
              <a:t>Flaubert</a:t>
            </a:r>
            <a:r>
              <a:rPr lang="es-ES" dirty="0" smtClean="0">
                <a:solidFill>
                  <a:schemeClr val="accent1"/>
                </a:solidFill>
              </a:rPr>
              <a:t/>
            </a:r>
            <a:br>
              <a:rPr lang="es-ES" dirty="0" smtClean="0">
                <a:solidFill>
                  <a:schemeClr val="accent1"/>
                </a:solidFill>
              </a:rPr>
            </a:br>
            <a:r>
              <a:rPr lang="es-ES" i="1" dirty="0" smtClean="0">
                <a:solidFill>
                  <a:schemeClr val="accent1"/>
                </a:solidFill>
              </a:rPr>
              <a:t>Madame </a:t>
            </a:r>
            <a:r>
              <a:rPr lang="es-ES" i="1" dirty="0" err="1" smtClean="0">
                <a:solidFill>
                  <a:schemeClr val="accent1"/>
                </a:solidFill>
              </a:rPr>
              <a:t>Bovary</a:t>
            </a:r>
            <a:endParaRPr lang="es-ES" i="1" dirty="0">
              <a:solidFill>
                <a:schemeClr val="accent1"/>
              </a:solidFill>
            </a:endParaRPr>
          </a:p>
        </p:txBody>
      </p:sp>
      <p:pic>
        <p:nvPicPr>
          <p:cNvPr id="5" name="4 Marcador de contenido" descr="madame-bovary.jpg"/>
          <p:cNvPicPr>
            <a:picLocks noGrp="1" noChangeAspect="1"/>
          </p:cNvPicPr>
          <p:nvPr>
            <p:ph sz="quarter" idx="1"/>
          </p:nvPr>
        </p:nvPicPr>
        <p:blipFill>
          <a:blip r:embed="rId2"/>
          <a:stretch>
            <a:fillRect/>
          </a:stretch>
        </p:blipFill>
        <p:spPr>
          <a:xfrm>
            <a:off x="791527" y="1600200"/>
            <a:ext cx="2988945" cy="4572000"/>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a:xfrm>
            <a:off x="4071934" y="1428736"/>
            <a:ext cx="4143404" cy="5429264"/>
          </a:xfrm>
        </p:spPr>
        <p:txBody>
          <a:bodyPr>
            <a:normAutofit fontScale="47500" lnSpcReduction="20000"/>
          </a:bodyPr>
          <a:lstStyle/>
          <a:p>
            <a:pPr>
              <a:buNone/>
            </a:pPr>
            <a:r>
              <a:rPr lang="es-ES" dirty="0" smtClean="0"/>
              <a:t> 	</a:t>
            </a:r>
          </a:p>
          <a:p>
            <a:pPr>
              <a:buNone/>
            </a:pPr>
            <a:r>
              <a:rPr lang="es-ES" dirty="0" smtClean="0"/>
              <a:t>	</a:t>
            </a:r>
            <a:r>
              <a:rPr lang="es-ES" sz="2500" dirty="0" err="1" smtClean="0"/>
              <a:t>Flaubert</a:t>
            </a:r>
            <a:r>
              <a:rPr lang="es-ES" sz="2500" dirty="0" smtClean="0"/>
              <a:t> nació </a:t>
            </a:r>
            <a:r>
              <a:rPr lang="es-ES" sz="2500" dirty="0" err="1" smtClean="0"/>
              <a:t>Rouen</a:t>
            </a:r>
            <a:r>
              <a:rPr lang="es-ES" sz="2500" dirty="0" smtClean="0"/>
              <a:t> el 12 de Diciembre de 1821. En 1841 empieza a estudiar Derecho en la facultad de París. Desde 1849 hasta 1852 viaja por Grecia, Nápoles, Italia… Muere el 8 de Marzo de 1879 debido a una hemorragia cerebral.</a:t>
            </a:r>
          </a:p>
          <a:p>
            <a:pPr>
              <a:buNone/>
            </a:pPr>
            <a:r>
              <a:rPr lang="es-ES" sz="2500" dirty="0" smtClean="0"/>
              <a:t>	La novela habla de la vida de Carlos </a:t>
            </a:r>
            <a:r>
              <a:rPr lang="es-ES" sz="2500" dirty="0" err="1" smtClean="0"/>
              <a:t>Bovary</a:t>
            </a:r>
            <a:r>
              <a:rPr lang="es-ES" sz="2500" dirty="0" smtClean="0"/>
              <a:t>, un médico viudo de una mujer 33 años mayor que él. Su madre era una mujer ambiciosa y su padre un hombre borracho y fanfarrón.</a:t>
            </a:r>
          </a:p>
          <a:p>
            <a:pPr>
              <a:buNone/>
            </a:pPr>
            <a:r>
              <a:rPr lang="es-ES" sz="2500" dirty="0" smtClean="0"/>
              <a:t>	Cuando conoce a una joven amante de la lectura romántica, ambos se enamoran rápidamente y se casan, sin saber el futuro que les depara su matrimonio.</a:t>
            </a:r>
          </a:p>
          <a:p>
            <a:pPr>
              <a:buNone/>
            </a:pPr>
            <a:r>
              <a:rPr lang="es-ES" sz="2500" dirty="0" smtClean="0"/>
              <a:t>	Conforme pasa el tiempo, ella se va dando cuenta de que su amor por Carlos no era como esperaba. Tuvo </a:t>
            </a:r>
            <a:r>
              <a:rPr lang="es-ES" sz="2500" dirty="0" smtClean="0"/>
              <a:t>amantes, </a:t>
            </a:r>
            <a:r>
              <a:rPr lang="es-ES" sz="2500" dirty="0" smtClean="0"/>
              <a:t>pensando que así llevaría mejor vida, pero se dio cuenta de que pasaba todo lo contrario. Cuando comprende que no puede hacer nada por su vida ni su matrimonio, se suicida.</a:t>
            </a:r>
          </a:p>
          <a:p>
            <a:pPr>
              <a:buNone/>
            </a:pPr>
            <a:r>
              <a:rPr lang="es-ES" sz="2500" dirty="0" smtClean="0"/>
              <a:t>	Tras su muerte, Carlos se va dando cuenta de las mentiras de su esposa y repentinamente muere.</a:t>
            </a:r>
          </a:p>
          <a:p>
            <a:pPr>
              <a:buNone/>
            </a:pPr>
            <a:r>
              <a:rPr lang="es-ES" sz="2500" dirty="0" smtClean="0"/>
              <a:t>	Aparentemente es una obra de infidelidad común, pero hace un análisis de la vida monótona en la que se encuentra un matrimonio insípido, sin que la protagonista pueda vivir las sensaciones que leía en los libros románticos que tanto amaba.</a:t>
            </a:r>
          </a:p>
          <a:p>
            <a:pPr>
              <a:buNone/>
            </a:pPr>
            <a:endParaRPr lang="es-ES" sz="2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María Moliner</a:t>
            </a:r>
            <a:br>
              <a:rPr lang="es-ES" dirty="0" smtClean="0">
                <a:solidFill>
                  <a:schemeClr val="accent1"/>
                </a:solidFill>
              </a:rPr>
            </a:br>
            <a:r>
              <a:rPr lang="es-ES" i="1" dirty="0" smtClean="0">
                <a:solidFill>
                  <a:schemeClr val="accent1"/>
                </a:solidFill>
              </a:rPr>
              <a:t>Diccionario de uso del español</a:t>
            </a:r>
            <a:endParaRPr lang="es-ES" i="1" dirty="0">
              <a:solidFill>
                <a:schemeClr val="accent1"/>
              </a:solidFill>
            </a:endParaRPr>
          </a:p>
        </p:txBody>
      </p:sp>
      <p:pic>
        <p:nvPicPr>
          <p:cNvPr id="5" name="4 Marcador de contenido" descr="2d7.jpg"/>
          <p:cNvPicPr>
            <a:picLocks noGrp="1" noChangeAspect="1"/>
          </p:cNvPicPr>
          <p:nvPr>
            <p:ph sz="quarter" idx="1"/>
          </p:nvPr>
        </p:nvPicPr>
        <p:blipFill>
          <a:blip r:embed="rId2"/>
          <a:stretch>
            <a:fillRect/>
          </a:stretch>
        </p:blipFill>
        <p:spPr>
          <a:xfrm>
            <a:off x="857224" y="4071942"/>
            <a:ext cx="1400176" cy="2100264"/>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p:txBody>
          <a:bodyPr>
            <a:normAutofit fontScale="62500" lnSpcReduction="20000"/>
          </a:bodyPr>
          <a:lstStyle/>
          <a:p>
            <a:pPr>
              <a:buNone/>
            </a:pPr>
            <a:r>
              <a:rPr lang="es-ES" dirty="0" smtClean="0"/>
              <a:t>	María Moliner fue una de las valiosas mujeres de la República (bibliotecaria, filóloga y lexicógrafa) que la posguerra civil condenó al olvido. Represaliada y relegada a puestos inferiores a los que su capacidad merecía, no se rindió y elaboró el mejor diccionario de la lengua castellana casi sin ayuda, a lo largo de más de quince años de trabajo ingente, utilizando para ello su sentido común y su sabiduría. Anotó el uso real de las palabras y las agrupó por familias. Incluyó expresiones y frases hechas. En suma, su diccionario es la lengua viva, tal como en realidad se usa. El novedoso diccionario apareció en </a:t>
            </a:r>
            <a:r>
              <a:rPr lang="es-ES" dirty="0" smtClean="0"/>
              <a:t>1966-67.</a:t>
            </a:r>
            <a:endParaRPr lang="es-ES" dirty="0" smtClean="0"/>
          </a:p>
          <a:p>
            <a:pPr>
              <a:buNone/>
            </a:pPr>
            <a:r>
              <a:rPr lang="es-ES" dirty="0" smtClean="0"/>
              <a:t>	Paradójicamente, la Real Academia no aceptó su candidatura cuando fue propuesta. Hoy su diccionario es el más utilizado en castellano. </a:t>
            </a:r>
            <a:endParaRPr lang="es-ES" dirty="0"/>
          </a:p>
        </p:txBody>
      </p:sp>
      <p:pic>
        <p:nvPicPr>
          <p:cNvPr id="6" name="5 Imagen" descr="Moliner_portada.jpg"/>
          <p:cNvPicPr>
            <a:picLocks noChangeAspect="1"/>
          </p:cNvPicPr>
          <p:nvPr/>
        </p:nvPicPr>
        <p:blipFill>
          <a:blip r:embed="rId3"/>
          <a:stretch>
            <a:fillRect/>
          </a:stretch>
        </p:blipFill>
        <p:spPr>
          <a:xfrm>
            <a:off x="1857356" y="1571612"/>
            <a:ext cx="2066090" cy="264318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Leopoldo Alas, </a:t>
            </a:r>
            <a:r>
              <a:rPr lang="es-ES" i="1" dirty="0" smtClean="0">
                <a:solidFill>
                  <a:schemeClr val="accent1"/>
                </a:solidFill>
              </a:rPr>
              <a:t>Clarín</a:t>
            </a:r>
            <a:br>
              <a:rPr lang="es-ES" i="1" dirty="0" smtClean="0">
                <a:solidFill>
                  <a:schemeClr val="accent1"/>
                </a:solidFill>
              </a:rPr>
            </a:br>
            <a:r>
              <a:rPr lang="es-ES" i="1" dirty="0" smtClean="0">
                <a:solidFill>
                  <a:schemeClr val="accent1"/>
                </a:solidFill>
              </a:rPr>
              <a:t>La Regenta</a:t>
            </a:r>
            <a:endParaRPr lang="es-ES" i="1" dirty="0">
              <a:solidFill>
                <a:schemeClr val="accent1"/>
              </a:solidFill>
            </a:endParaRPr>
          </a:p>
        </p:txBody>
      </p:sp>
      <p:pic>
        <p:nvPicPr>
          <p:cNvPr id="5" name="4 Marcador de contenido" descr="11.jpg"/>
          <p:cNvPicPr>
            <a:picLocks noGrp="1" noChangeAspect="1"/>
          </p:cNvPicPr>
          <p:nvPr>
            <p:ph sz="quarter" idx="1"/>
          </p:nvPr>
        </p:nvPicPr>
        <p:blipFill>
          <a:blip r:embed="rId2"/>
          <a:stretch>
            <a:fillRect/>
          </a:stretch>
        </p:blipFill>
        <p:spPr>
          <a:xfrm>
            <a:off x="1000100" y="1714488"/>
            <a:ext cx="2643206" cy="3920755"/>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a:xfrm>
            <a:off x="4071934" y="1600200"/>
            <a:ext cx="4000528" cy="4572000"/>
          </a:xfrm>
        </p:spPr>
        <p:txBody>
          <a:bodyPr>
            <a:normAutofit fontScale="77500" lnSpcReduction="20000"/>
          </a:bodyPr>
          <a:lstStyle/>
          <a:p>
            <a:pPr>
              <a:buNone/>
            </a:pPr>
            <a:r>
              <a:rPr lang="es-ES" i="1" dirty="0" smtClean="0"/>
              <a:t>	Clarín</a:t>
            </a:r>
            <a:r>
              <a:rPr lang="es-ES" dirty="0" smtClean="0"/>
              <a:t> fue uno de los novelistas más importantes del Realismo español (segunda mitad del siglo XIX), gracias, sobre todo, a su novela </a:t>
            </a:r>
            <a:r>
              <a:rPr lang="es-ES" i="1" dirty="0" smtClean="0"/>
              <a:t>La Regenta</a:t>
            </a:r>
            <a:r>
              <a:rPr lang="es-ES" dirty="0" smtClean="0"/>
              <a:t>, en la que, con estilo magistral y descripciones admirables, retrata la vida provinciana en una ciudad del norte de España, Vetusta, trasunto de Oviedo. La Regenta es una mujer joven, bella y virtuosa que soporta una vida tediosa y a la que no satisface el amor de su anciano marido. Destaca en la obra el estudio psicológico de los personajes y la crítica a una Iglesia y a una burguesía hipócritas y mediocres.</a:t>
            </a:r>
            <a:endParaRPr lang="es-E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Miguel de Cervantes</a:t>
            </a:r>
            <a:br>
              <a:rPr lang="es-ES" dirty="0" smtClean="0">
                <a:solidFill>
                  <a:schemeClr val="accent1"/>
                </a:solidFill>
              </a:rPr>
            </a:br>
            <a:r>
              <a:rPr lang="es-ES" dirty="0" smtClean="0">
                <a:solidFill>
                  <a:schemeClr val="accent1"/>
                </a:solidFill>
              </a:rPr>
              <a:t>Don Quijote de La Mancha</a:t>
            </a:r>
            <a:endParaRPr lang="es-ES" dirty="0">
              <a:solidFill>
                <a:schemeClr val="accent1"/>
              </a:solidFill>
            </a:endParaRPr>
          </a:p>
        </p:txBody>
      </p:sp>
      <p:pic>
        <p:nvPicPr>
          <p:cNvPr id="5" name="4 Marcador de contenido" descr="c-don-quijote-mancha_0.jpg"/>
          <p:cNvPicPr>
            <a:picLocks noGrp="1" noChangeAspect="1"/>
          </p:cNvPicPr>
          <p:nvPr>
            <p:ph sz="quarter" idx="1"/>
          </p:nvPr>
        </p:nvPicPr>
        <p:blipFill>
          <a:blip r:embed="rId2"/>
          <a:stretch>
            <a:fillRect/>
          </a:stretch>
        </p:blipFill>
        <p:spPr>
          <a:xfrm>
            <a:off x="761999" y="2500306"/>
            <a:ext cx="3371859" cy="2528894"/>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a:xfrm>
            <a:off x="4270248" y="1600200"/>
            <a:ext cx="4159404" cy="4572000"/>
          </a:xfrm>
        </p:spPr>
        <p:txBody>
          <a:bodyPr>
            <a:normAutofit fontScale="62500" lnSpcReduction="20000"/>
          </a:bodyPr>
          <a:lstStyle/>
          <a:p>
            <a:pPr>
              <a:buNone/>
            </a:pPr>
            <a:r>
              <a:rPr lang="es-ES" dirty="0" smtClean="0"/>
              <a:t>	Cervantes escribió su inmortal obra al final de su vida (en 1605 apareció la primera parte y en 1615 la segunda), cuando todas sus amargas experiencias podían enriquecer lo que en principio iba a ser solo una de sus </a:t>
            </a:r>
            <a:r>
              <a:rPr lang="es-ES" i="1" dirty="0" smtClean="0"/>
              <a:t>Novelas ejemplares </a:t>
            </a:r>
            <a:r>
              <a:rPr lang="es-ES" dirty="0" smtClean="0"/>
              <a:t>y terminó siendo la obra más importante de las letras españolas. La obra es el símbolo de la vertiente idealista, encarnada en Don Quijote, y la realista, representada por Sancho Panza, que todos llevamos en nuestro interior. Don Quijote, de manera altruista, quiere mejorar el mundo en el que vive, pero la realidad una y otra vez lo golpea con su incomprensión o sus burlas. Cervantes hace gala de su conocimiento del alma humana en la enorme variedad de personajes que retrata, siempre de manera realista y comprensiva. Su estilo, magistral, elevó el castellano a sus cotas más altas. </a:t>
            </a:r>
            <a:endParaRPr lang="es-E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Federico García Lorca</a:t>
            </a:r>
            <a:br>
              <a:rPr lang="es-ES" dirty="0" smtClean="0">
                <a:solidFill>
                  <a:schemeClr val="accent1"/>
                </a:solidFill>
              </a:rPr>
            </a:br>
            <a:r>
              <a:rPr lang="es-ES" dirty="0" smtClean="0">
                <a:solidFill>
                  <a:schemeClr val="accent1"/>
                </a:solidFill>
              </a:rPr>
              <a:t>Romancero Gitano</a:t>
            </a:r>
            <a:endParaRPr lang="es-ES" dirty="0">
              <a:solidFill>
                <a:schemeClr val="accent1"/>
              </a:solidFill>
            </a:endParaRPr>
          </a:p>
        </p:txBody>
      </p:sp>
      <p:pic>
        <p:nvPicPr>
          <p:cNvPr id="5" name="4 Marcador de contenido" descr="romancero-gitano.jpg"/>
          <p:cNvPicPr>
            <a:picLocks noGrp="1" noChangeAspect="1"/>
          </p:cNvPicPr>
          <p:nvPr>
            <p:ph sz="quarter" idx="1"/>
          </p:nvPr>
        </p:nvPicPr>
        <p:blipFill>
          <a:blip r:embed="rId2"/>
          <a:stretch>
            <a:fillRect/>
          </a:stretch>
        </p:blipFill>
        <p:spPr>
          <a:xfrm>
            <a:off x="857250" y="1614487"/>
            <a:ext cx="2857500" cy="4543425"/>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a:xfrm>
            <a:off x="4270248" y="1600200"/>
            <a:ext cx="3657600" cy="4972072"/>
          </a:xfrm>
        </p:spPr>
        <p:txBody>
          <a:bodyPr>
            <a:normAutofit fontScale="70000" lnSpcReduction="20000"/>
          </a:bodyPr>
          <a:lstStyle/>
          <a:p>
            <a:pPr>
              <a:buNone/>
            </a:pPr>
            <a:r>
              <a:rPr lang="es-ES" dirty="0" smtClean="0"/>
              <a:t>	Este poemario le valió a Lorca el reconocimiento a nivel mundial. En él se une la tradición y la vanguardia, en una de las mejores y más originales síntesis a las que dio lugar la Generación del 27. Los gitanos simbolizan la fantasía, el mundo de los sueños, que terminan viéndose frustrados por la Guardia Civil. Así, el libro contiene el tema más lorquiano: la insatisfacción, la imposibilidad de conseguir los deseos. Las imágenes surrealistas, muy sugerentes, se funden con los símbolos presentes en la obra de Lorca: el caballo, el color verde, el acero, los cuchillos, el color blanco… Todos ellos conducen a la tragedia final. </a:t>
            </a:r>
            <a:endParaRPr lang="es-E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Juan Ruiz, Arcipreste de Hita</a:t>
            </a:r>
            <a:br>
              <a:rPr lang="es-ES" dirty="0" smtClean="0">
                <a:solidFill>
                  <a:schemeClr val="accent1"/>
                </a:solidFill>
              </a:rPr>
            </a:br>
            <a:r>
              <a:rPr lang="es-ES" i="1" dirty="0" smtClean="0">
                <a:solidFill>
                  <a:schemeClr val="accent1"/>
                </a:solidFill>
              </a:rPr>
              <a:t>El libro de buen amor</a:t>
            </a:r>
            <a:endParaRPr lang="es-ES" i="1" dirty="0">
              <a:solidFill>
                <a:schemeClr val="accent1"/>
              </a:solidFill>
            </a:endParaRPr>
          </a:p>
        </p:txBody>
      </p:sp>
      <p:pic>
        <p:nvPicPr>
          <p:cNvPr id="5" name="4 Marcador de contenido" descr="Buen amor.jpg"/>
          <p:cNvPicPr>
            <a:picLocks noGrp="1" noChangeAspect="1"/>
          </p:cNvPicPr>
          <p:nvPr>
            <p:ph sz="quarter" idx="1"/>
          </p:nvPr>
        </p:nvPicPr>
        <p:blipFill>
          <a:blip r:embed="rId2"/>
          <a:stretch>
            <a:fillRect/>
          </a:stretch>
        </p:blipFill>
        <p:spPr>
          <a:xfrm>
            <a:off x="457200" y="2031274"/>
            <a:ext cx="3657600" cy="3709851"/>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p:txBody>
          <a:bodyPr>
            <a:normAutofit fontScale="85000" lnSpcReduction="20000"/>
          </a:bodyPr>
          <a:lstStyle/>
          <a:p>
            <a:pPr>
              <a:buNone/>
            </a:pPr>
            <a:r>
              <a:rPr lang="es-ES" dirty="0" smtClean="0"/>
              <a:t>	En este originalísimo libro, mezcla de géneros y temas, Juan Ruiz presenta una fingida autobiografía amorosa que, en realidad, es mucho más: sátira y parodia, crítica irónica hacia la Iglesia y hacia los ideales amorosos de su época, conjunto de fábulas y relatos de tradición oral o libresca, poemas de fervor religioso y versiones alegóricas de obras latinas. Todo ello unido por el genio único de uno de los mejores escritores de la Literatura española.</a:t>
            </a:r>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Francisco de Quevedo</a:t>
            </a:r>
            <a:br>
              <a:rPr lang="es-ES" dirty="0" smtClean="0">
                <a:solidFill>
                  <a:schemeClr val="accent1"/>
                </a:solidFill>
              </a:rPr>
            </a:br>
            <a:r>
              <a:rPr lang="es-ES" i="1" dirty="0" smtClean="0">
                <a:solidFill>
                  <a:schemeClr val="accent1"/>
                </a:solidFill>
              </a:rPr>
              <a:t>El Buscón</a:t>
            </a:r>
            <a:endParaRPr lang="es-ES" i="1" dirty="0">
              <a:solidFill>
                <a:schemeClr val="accent1"/>
              </a:solidFill>
            </a:endParaRPr>
          </a:p>
        </p:txBody>
      </p:sp>
      <p:pic>
        <p:nvPicPr>
          <p:cNvPr id="5" name="4 Marcador de contenido" descr="84-7481-105-8.jpg"/>
          <p:cNvPicPr>
            <a:picLocks noGrp="1" noChangeAspect="1"/>
          </p:cNvPicPr>
          <p:nvPr>
            <p:ph sz="quarter" idx="1"/>
          </p:nvPr>
        </p:nvPicPr>
        <p:blipFill>
          <a:blip r:embed="rId2"/>
          <a:stretch>
            <a:fillRect/>
          </a:stretch>
        </p:blipFill>
        <p:spPr>
          <a:xfrm>
            <a:off x="670983" y="1600200"/>
            <a:ext cx="3230033" cy="4572000"/>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a:xfrm>
            <a:off x="4286248" y="1785926"/>
            <a:ext cx="3657600" cy="4686296"/>
          </a:xfrm>
        </p:spPr>
        <p:txBody>
          <a:bodyPr>
            <a:normAutofit fontScale="70000" lnSpcReduction="20000"/>
          </a:bodyPr>
          <a:lstStyle/>
          <a:p>
            <a:pPr>
              <a:buNone/>
            </a:pPr>
            <a:r>
              <a:rPr lang="es-ES" dirty="0" smtClean="0"/>
              <a:t> 	Quevedo es uno de los mejores escritores españoles. Su dominio del lenguaje lo hacía reducir en una expresión una gran cantidad de significado que convierte su estilo en prototipo del conceptismo. </a:t>
            </a:r>
            <a:r>
              <a:rPr lang="es-ES" i="1" dirty="0" smtClean="0"/>
              <a:t>El Buscón</a:t>
            </a:r>
            <a:r>
              <a:rPr lang="es-ES" dirty="0" smtClean="0"/>
              <a:t> es una novela picaresca en la que la historia del joven </a:t>
            </a:r>
            <a:r>
              <a:rPr lang="es-ES" dirty="0" err="1" smtClean="0"/>
              <a:t>Pablos</a:t>
            </a:r>
            <a:r>
              <a:rPr lang="es-ES" dirty="0" smtClean="0"/>
              <a:t>, criado de muchos amos, es una mera excusa para que Quevedo haga alarde de su ingenio en una </a:t>
            </a:r>
            <a:r>
              <a:rPr lang="es-ES" dirty="0" smtClean="0"/>
              <a:t>novel</a:t>
            </a:r>
            <a:r>
              <a:rPr lang="es-ES" dirty="0" smtClean="0"/>
              <a:t>a </a:t>
            </a:r>
            <a:r>
              <a:rPr lang="es-ES" dirty="0" smtClean="0"/>
              <a:t>que refleja las dificultades que significaba vivir para los que nacieron poco favorecidos por la fortuna. Una obra que refleja la decadencia del Imperio español y el desengaño barroco propio del siglo XVII.</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Charles Darwin</a:t>
            </a:r>
            <a:br>
              <a:rPr lang="es-ES" dirty="0" smtClean="0">
                <a:solidFill>
                  <a:schemeClr val="accent1"/>
                </a:solidFill>
              </a:rPr>
            </a:br>
            <a:r>
              <a:rPr lang="es-ES" i="1" dirty="0" smtClean="0">
                <a:solidFill>
                  <a:schemeClr val="accent1"/>
                </a:solidFill>
              </a:rPr>
              <a:t>El origen de las especies</a:t>
            </a:r>
            <a:endParaRPr lang="es-ES" i="1" dirty="0">
              <a:solidFill>
                <a:schemeClr val="accent1"/>
              </a:solidFill>
            </a:endParaRPr>
          </a:p>
        </p:txBody>
      </p:sp>
      <p:pic>
        <p:nvPicPr>
          <p:cNvPr id="5" name="4 Marcador de contenido" descr="darwin 24.11.jpg"/>
          <p:cNvPicPr>
            <a:picLocks noGrp="1" noChangeAspect="1"/>
          </p:cNvPicPr>
          <p:nvPr>
            <p:ph sz="quarter" idx="1"/>
          </p:nvPr>
        </p:nvPicPr>
        <p:blipFill>
          <a:blip r:embed="rId2"/>
          <a:stretch>
            <a:fillRect/>
          </a:stretch>
        </p:blipFill>
        <p:spPr>
          <a:xfrm>
            <a:off x="650081" y="1600200"/>
            <a:ext cx="3271838" cy="4572000"/>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p:txBody>
          <a:bodyPr>
            <a:normAutofit fontScale="70000" lnSpcReduction="20000"/>
          </a:bodyPr>
          <a:lstStyle/>
          <a:p>
            <a:pPr>
              <a:buNone/>
            </a:pPr>
            <a:r>
              <a:rPr lang="es-ES" dirty="0" smtClean="0"/>
              <a:t>	Publicado en 1859, este libro es el origen de la teoría de la evolución. Se basa en la selección natural, que hace que las especies se vayan adaptando a lo largo de los siglos al medio en que viven, al sobrevivir solo los individuos más idóneos. Sus investigaciones derivan de las observaciones que Darwin anotó en su viaje a bordo del </a:t>
            </a:r>
            <a:r>
              <a:rPr lang="es-ES" i="1" dirty="0" err="1" smtClean="0"/>
              <a:t>Beagle</a:t>
            </a:r>
            <a:r>
              <a:rPr lang="es-ES" dirty="0" smtClean="0"/>
              <a:t> en la década de 1830, a las que se unieron sus experimentos posteriores. </a:t>
            </a:r>
          </a:p>
          <a:p>
            <a:pPr>
              <a:buNone/>
            </a:pPr>
            <a:r>
              <a:rPr lang="es-ES" dirty="0" smtClean="0"/>
              <a:t>	Sus afirmaciones no fueron tomadas en serio hasta pasado el primer tercio del siglo XX, pues chocaban con las creencias religiosas y con la tradición científica.</a:t>
            </a:r>
            <a:endParaRPr lang="es-E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Gustavo Adolfo Bécquer</a:t>
            </a:r>
            <a:br>
              <a:rPr lang="es-ES" dirty="0" smtClean="0">
                <a:solidFill>
                  <a:schemeClr val="accent1"/>
                </a:solidFill>
              </a:rPr>
            </a:br>
            <a:r>
              <a:rPr lang="es-ES" i="1" dirty="0" smtClean="0">
                <a:solidFill>
                  <a:schemeClr val="accent1"/>
                </a:solidFill>
              </a:rPr>
              <a:t>Rimas y Leyendas</a:t>
            </a:r>
            <a:endParaRPr lang="es-ES" i="1" dirty="0">
              <a:solidFill>
                <a:schemeClr val="accent1"/>
              </a:solidFill>
            </a:endParaRPr>
          </a:p>
        </p:txBody>
      </p:sp>
      <p:pic>
        <p:nvPicPr>
          <p:cNvPr id="5" name="4 Marcador de contenido" descr="IJ00478701.jpg"/>
          <p:cNvPicPr>
            <a:picLocks noGrp="1" noChangeAspect="1"/>
          </p:cNvPicPr>
          <p:nvPr>
            <p:ph sz="quarter" idx="1"/>
          </p:nvPr>
        </p:nvPicPr>
        <p:blipFill>
          <a:blip r:embed="rId2" cstate="print"/>
          <a:stretch>
            <a:fillRect/>
          </a:stretch>
        </p:blipFill>
        <p:spPr>
          <a:xfrm>
            <a:off x="686280" y="1600200"/>
            <a:ext cx="3199440" cy="4572000"/>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p:txBody>
          <a:bodyPr>
            <a:normAutofit fontScale="70000" lnSpcReduction="20000"/>
          </a:bodyPr>
          <a:lstStyle/>
          <a:p>
            <a:pPr>
              <a:buNone/>
            </a:pPr>
            <a:r>
              <a:rPr lang="es-ES" dirty="0" smtClean="0"/>
              <a:t>	Gustavo Adolfo Bécquer, sevillano, vivió a finales del siglo XIX su corta existencia, cuando el esplendor del Romanticismo había terminado, pero su obra se quedó con la esencia de este movimiento: subjetivismo, fantasía, amor, ensoñación, naturaleza, tradiciones, sugerencias… Sus </a:t>
            </a:r>
            <a:r>
              <a:rPr lang="es-ES" i="1" dirty="0" smtClean="0"/>
              <a:t>Rimas</a:t>
            </a:r>
            <a:r>
              <a:rPr lang="es-ES" dirty="0" smtClean="0"/>
              <a:t> son breves poemas que recorren el camino desde el amor ilusionado hasta el desengaño, mientras que sus </a:t>
            </a:r>
            <a:r>
              <a:rPr lang="es-ES" i="1" dirty="0" smtClean="0"/>
              <a:t>Leyendas</a:t>
            </a:r>
            <a:r>
              <a:rPr lang="es-ES" dirty="0" smtClean="0"/>
              <a:t> recogen tradiciones populares a las que la imaginación del autor añadió su genio personal. Estas obras han influido en alguna época de la vida de la mayoría de los escritores posteriores.</a:t>
            </a: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Camilo José Cela</a:t>
            </a:r>
            <a:br>
              <a:rPr lang="es-ES" dirty="0" smtClean="0">
                <a:solidFill>
                  <a:schemeClr val="accent1"/>
                </a:solidFill>
              </a:rPr>
            </a:br>
            <a:r>
              <a:rPr lang="es-ES" i="1" dirty="0" smtClean="0">
                <a:solidFill>
                  <a:schemeClr val="accent1"/>
                </a:solidFill>
              </a:rPr>
              <a:t>La Colmena</a:t>
            </a:r>
            <a:endParaRPr lang="es-ES" i="1" dirty="0">
              <a:solidFill>
                <a:schemeClr val="accent1"/>
              </a:solidFill>
            </a:endParaRPr>
          </a:p>
        </p:txBody>
      </p:sp>
      <p:pic>
        <p:nvPicPr>
          <p:cNvPr id="5" name="4 Marcador de contenido" descr="18005777.jpg"/>
          <p:cNvPicPr>
            <a:picLocks noGrp="1" noChangeAspect="1"/>
          </p:cNvPicPr>
          <p:nvPr>
            <p:ph sz="quarter" idx="1"/>
          </p:nvPr>
        </p:nvPicPr>
        <p:blipFill>
          <a:blip r:embed="rId2"/>
          <a:stretch>
            <a:fillRect/>
          </a:stretch>
        </p:blipFill>
        <p:spPr>
          <a:xfrm>
            <a:off x="875668" y="1600200"/>
            <a:ext cx="2820663" cy="4572000"/>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p:txBody>
          <a:bodyPr>
            <a:normAutofit fontScale="85000" lnSpcReduction="20000"/>
          </a:bodyPr>
          <a:lstStyle/>
          <a:p>
            <a:pPr>
              <a:buNone/>
            </a:pPr>
            <a:r>
              <a:rPr lang="es-ES" dirty="0" smtClean="0"/>
              <a:t>	El premio Nobel Camilo José Cela escribió una de las grandes novelas del siglo XX cuando retrató el triste Madrid de la posguerra en el que se mueve un universo de personajes variados, más de trescientos, unidos por su soledad y su tristeza, sin que haya ningún protagonista destacado sobre los demás. En pequeños cuadros, como un </a:t>
            </a:r>
            <a:r>
              <a:rPr lang="es-ES" dirty="0" err="1" smtClean="0"/>
              <a:t>puzzle</a:t>
            </a:r>
            <a:r>
              <a:rPr lang="es-ES" dirty="0" smtClean="0"/>
              <a:t>, Cela nos introduce en las vidas de seres anónimos que reflejan la mediocridad de una época.</a:t>
            </a:r>
          </a:p>
          <a:p>
            <a:endParaRPr lang="es-E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Euclides</a:t>
            </a:r>
            <a:r>
              <a:rPr lang="es-ES" i="1" dirty="0" smtClean="0">
                <a:solidFill>
                  <a:schemeClr val="accent1"/>
                </a:solidFill>
              </a:rPr>
              <a:t>. Los elementos</a:t>
            </a:r>
            <a:endParaRPr lang="es-ES" i="1" dirty="0">
              <a:solidFill>
                <a:schemeClr val="accent1"/>
              </a:solidFill>
            </a:endParaRPr>
          </a:p>
        </p:txBody>
      </p:sp>
      <p:pic>
        <p:nvPicPr>
          <p:cNvPr id="5" name="4 Marcador de contenido" descr="Euklid2.jpg"/>
          <p:cNvPicPr>
            <a:picLocks noGrp="1" noChangeAspect="1"/>
          </p:cNvPicPr>
          <p:nvPr>
            <p:ph sz="quarter" idx="1"/>
          </p:nvPr>
        </p:nvPicPr>
        <p:blipFill>
          <a:blip r:embed="rId2" cstate="print"/>
          <a:stretch>
            <a:fillRect/>
          </a:stretch>
        </p:blipFill>
        <p:spPr>
          <a:xfrm>
            <a:off x="1191818" y="1600200"/>
            <a:ext cx="2318430" cy="4329130"/>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a:xfrm>
            <a:off x="3857620" y="1600200"/>
            <a:ext cx="4214842" cy="4572000"/>
          </a:xfrm>
        </p:spPr>
        <p:txBody>
          <a:bodyPr>
            <a:normAutofit fontScale="70000" lnSpcReduction="20000"/>
          </a:bodyPr>
          <a:lstStyle/>
          <a:p>
            <a:pPr>
              <a:buNone/>
            </a:pPr>
            <a:r>
              <a:rPr lang="es-ES" dirty="0" smtClean="0"/>
              <a:t>	Se sabe que vivió en Alejandría entre 330 y 252 a. C. Se le conoce como el padre de la Geometría y es el matemático más famoso de la Antigüedad. Su obra, </a:t>
            </a:r>
            <a:r>
              <a:rPr lang="es-ES" i="1" dirty="0" smtClean="0"/>
              <a:t>Elementos</a:t>
            </a:r>
            <a:r>
              <a:rPr lang="es-ES" dirty="0" smtClean="0"/>
              <a:t>, parece ser un compendio de las conclusiones de un grupo excepcional de matemáticos que Euclides sistematizó. Partiendo de cinco postulados, estudia las propiedades de líneas y planos, círculos y esferas, triángulos y conos, etc., es decir, de las formas regulares. Aún hoy se siguen enseñando sus famosos teoremas, sus axiomas y su teoría de la divisibilidad. La geometría de Euclides ha sido fundamental en la historia posterior en ámbitos como la física, la química la astronomía y la ingeniería y ha permanecido </a:t>
            </a:r>
            <a:r>
              <a:rPr lang="es-ES" dirty="0" smtClean="0"/>
              <a:t>sin cambios</a:t>
            </a:r>
            <a:r>
              <a:rPr lang="es-ES" dirty="0" smtClean="0"/>
              <a:t> </a:t>
            </a:r>
            <a:r>
              <a:rPr lang="es-ES" dirty="0" smtClean="0"/>
              <a:t>hasta el siglo XIX.</a:t>
            </a:r>
          </a:p>
          <a:p>
            <a:pPr>
              <a:buNone/>
            </a:pPr>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Luis Martín Santos</a:t>
            </a:r>
            <a:br>
              <a:rPr lang="es-ES" dirty="0" smtClean="0">
                <a:solidFill>
                  <a:schemeClr val="accent1"/>
                </a:solidFill>
              </a:rPr>
            </a:br>
            <a:r>
              <a:rPr lang="es-ES" i="1" dirty="0" smtClean="0">
                <a:solidFill>
                  <a:schemeClr val="accent1"/>
                </a:solidFill>
              </a:rPr>
              <a:t>Tiempo de silencio</a:t>
            </a:r>
            <a:endParaRPr lang="es-ES" i="1" dirty="0">
              <a:solidFill>
                <a:schemeClr val="accent1"/>
              </a:solidFill>
            </a:endParaRPr>
          </a:p>
        </p:txBody>
      </p:sp>
      <p:pic>
        <p:nvPicPr>
          <p:cNvPr id="5" name="4 Marcador de contenido" descr="Tiempo de silencio - Luis Martín Santos.jpg"/>
          <p:cNvPicPr>
            <a:picLocks noGrp="1" noChangeAspect="1"/>
          </p:cNvPicPr>
          <p:nvPr>
            <p:ph sz="quarter" idx="1"/>
          </p:nvPr>
        </p:nvPicPr>
        <p:blipFill>
          <a:blip r:embed="rId2"/>
          <a:stretch>
            <a:fillRect/>
          </a:stretch>
        </p:blipFill>
        <p:spPr>
          <a:xfrm>
            <a:off x="868993" y="1600200"/>
            <a:ext cx="2834014" cy="4572000"/>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a:xfrm>
            <a:off x="4270248" y="1600200"/>
            <a:ext cx="3873652" cy="4829196"/>
          </a:xfrm>
        </p:spPr>
        <p:txBody>
          <a:bodyPr>
            <a:normAutofit fontScale="77500" lnSpcReduction="20000"/>
          </a:bodyPr>
          <a:lstStyle/>
          <a:p>
            <a:pPr>
              <a:buNone/>
            </a:pPr>
            <a:r>
              <a:rPr lang="es-ES" dirty="0" smtClean="0"/>
              <a:t>	Martín Santos, psiquiatra de profesión, renovó el panorama de la novela en los años </a:t>
            </a:r>
            <a:r>
              <a:rPr lang="es-ES" dirty="0" smtClean="0"/>
              <a:t>60 </a:t>
            </a:r>
            <a:r>
              <a:rPr lang="es-ES" dirty="0" smtClean="0"/>
              <a:t>con esta obra, publicada antes de su prematura muerte en un accidente de tráfico. En ella, un investigador se ve envuelto en graves problemas con una clase de personajes muy diferentes a sus intereses y nivel </a:t>
            </a:r>
            <a:r>
              <a:rPr lang="es-ES" dirty="0" smtClean="0"/>
              <a:t>social, </a:t>
            </a:r>
            <a:r>
              <a:rPr lang="es-ES" dirty="0" smtClean="0"/>
              <a:t>que lo irán arrastrando en una caída a los infiernos progresiva, de la que el protagonista no es capaz de sustraerse. Obra experimental por su lenguaje y técnicas narrativas, es una referencia para entender la novela del final del siglo XX.</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Lope de Vega</a:t>
            </a:r>
            <a:br>
              <a:rPr lang="es-ES" dirty="0" smtClean="0">
                <a:solidFill>
                  <a:schemeClr val="accent1"/>
                </a:solidFill>
              </a:rPr>
            </a:br>
            <a:r>
              <a:rPr lang="es-ES" i="1" dirty="0" smtClean="0">
                <a:solidFill>
                  <a:schemeClr val="accent1"/>
                </a:solidFill>
              </a:rPr>
              <a:t>Fuenteovejuna</a:t>
            </a:r>
            <a:endParaRPr lang="es-ES" i="1" dirty="0">
              <a:solidFill>
                <a:schemeClr val="accent1"/>
              </a:solidFill>
            </a:endParaRPr>
          </a:p>
        </p:txBody>
      </p:sp>
      <p:pic>
        <p:nvPicPr>
          <p:cNvPr id="5" name="4 Marcador de contenido" descr="fuenteovejuna_1.jpg"/>
          <p:cNvPicPr>
            <a:picLocks noGrp="1" noChangeAspect="1"/>
          </p:cNvPicPr>
          <p:nvPr>
            <p:ph sz="quarter" idx="1"/>
          </p:nvPr>
        </p:nvPicPr>
        <p:blipFill>
          <a:blip r:embed="rId2"/>
          <a:stretch>
            <a:fillRect/>
          </a:stretch>
        </p:blipFill>
        <p:spPr>
          <a:xfrm>
            <a:off x="457200" y="2057400"/>
            <a:ext cx="3657600" cy="3657600"/>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a:xfrm>
            <a:off x="4270248" y="1600200"/>
            <a:ext cx="3873652" cy="4900634"/>
          </a:xfrm>
        </p:spPr>
        <p:txBody>
          <a:bodyPr>
            <a:normAutofit fontScale="55000" lnSpcReduction="20000"/>
          </a:bodyPr>
          <a:lstStyle/>
          <a:p>
            <a:pPr>
              <a:buNone/>
            </a:pPr>
            <a:r>
              <a:rPr lang="es-ES" dirty="0" smtClean="0"/>
              <a:t>	</a:t>
            </a:r>
          </a:p>
          <a:p>
            <a:pPr>
              <a:buNone/>
            </a:pPr>
            <a:r>
              <a:rPr lang="es-ES" dirty="0" smtClean="0"/>
              <a:t>	Lope de Vega es uno de los grandes poetas, narradores y dramaturgos de la Literatura del siglo XVII. </a:t>
            </a:r>
            <a:r>
              <a:rPr lang="es-ES" i="1" dirty="0" smtClean="0"/>
              <a:t>Fuenteovejuna</a:t>
            </a:r>
            <a:r>
              <a:rPr lang="es-ES" dirty="0" smtClean="0"/>
              <a:t> se basa en un hecho real sucedido en el pueblo cordobés del mismo nombre en el siglo XV. </a:t>
            </a:r>
            <a:r>
              <a:rPr lang="es-ES" dirty="0" smtClean="0"/>
              <a:t>Sus habitantes</a:t>
            </a:r>
            <a:r>
              <a:rPr lang="es-ES" dirty="0" smtClean="0"/>
              <a:t>, </a:t>
            </a:r>
            <a:r>
              <a:rPr lang="es-ES" dirty="0" smtClean="0"/>
              <a:t>enardecido, asesinó al Comendador por no cumplir </a:t>
            </a:r>
            <a:r>
              <a:rPr lang="es-ES" dirty="0" smtClean="0"/>
              <a:t>con su </a:t>
            </a:r>
            <a:r>
              <a:rPr lang="es-ES" dirty="0" smtClean="0"/>
              <a:t>deber de noble y abusar de las jóvenes de la villa. El honor, obsesión en la época, debía ser vengado con sangre. Los jueces que envían los Reyes Católicos no consiguen que nadie confiese quién mató al Comendador, sino que todos se </a:t>
            </a:r>
            <a:r>
              <a:rPr lang="es-ES" dirty="0" smtClean="0"/>
              <a:t>inculpan, hasta que, finalmente</a:t>
            </a:r>
            <a:r>
              <a:rPr lang="es-ES" dirty="0" smtClean="0"/>
              <a:t>, son perdonados. </a:t>
            </a:r>
          </a:p>
          <a:p>
            <a:pPr>
              <a:buNone/>
            </a:pPr>
            <a:r>
              <a:rPr lang="es-ES" dirty="0" smtClean="0"/>
              <a:t>	La obra, intensa y bien concebida, contiene algunas de las escenas claves del teatro español, como la arenga de </a:t>
            </a:r>
            <a:r>
              <a:rPr lang="es-ES" dirty="0" err="1" smtClean="0"/>
              <a:t>Laurencia</a:t>
            </a:r>
            <a:r>
              <a:rPr lang="es-ES" dirty="0" smtClean="0"/>
              <a:t> ante los hombres del pueblo, que no se deciden a vengar a sus mujeres. </a:t>
            </a:r>
          </a:p>
          <a:p>
            <a:pPr>
              <a:buNone/>
            </a:pPr>
            <a:r>
              <a:rPr lang="es-ES" dirty="0" smtClean="0"/>
              <a:t>	Se ha considerado una obra que refleja el poder del pueblo unido, pero en ningún momento Lope pone en duda la autoridad de la monarquía.</a:t>
            </a:r>
          </a:p>
          <a:p>
            <a:pPr>
              <a:buNone/>
            </a:pPr>
            <a:r>
              <a:rPr lang="es-ES" dirty="0" smtClean="0"/>
              <a:t>	El verso rotundo, sonoro y magistral de Lope alcanza en este drama uno de sus puntos culminantes.</a:t>
            </a:r>
            <a:endParaRPr lang="es-E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Antonio Buero Vallejo</a:t>
            </a:r>
            <a:br>
              <a:rPr lang="es-ES" dirty="0" smtClean="0">
                <a:solidFill>
                  <a:schemeClr val="accent1"/>
                </a:solidFill>
              </a:rPr>
            </a:br>
            <a:r>
              <a:rPr lang="es-ES" i="1" dirty="0" smtClean="0">
                <a:solidFill>
                  <a:schemeClr val="accent1"/>
                </a:solidFill>
              </a:rPr>
              <a:t>Historia de una escalera</a:t>
            </a:r>
            <a:endParaRPr lang="es-ES" i="1" dirty="0">
              <a:solidFill>
                <a:schemeClr val="accent1"/>
              </a:solidFill>
            </a:endParaRPr>
          </a:p>
        </p:txBody>
      </p:sp>
      <p:sp>
        <p:nvSpPr>
          <p:cNvPr id="3" name="2 Marcador de contenido"/>
          <p:cNvSpPr>
            <a:spLocks noGrp="1"/>
          </p:cNvSpPr>
          <p:nvPr>
            <p:ph sz="quarter" idx="1"/>
          </p:nvPr>
        </p:nvSpPr>
        <p:spPr/>
        <p:txBody>
          <a:bodyPr>
            <a:normAutofit fontScale="77500" lnSpcReduction="20000"/>
          </a:bodyPr>
          <a:lstStyle/>
          <a:p>
            <a:pPr>
              <a:buNone/>
            </a:pPr>
            <a:endParaRPr lang="es-ES" dirty="0" smtClean="0"/>
          </a:p>
          <a:p>
            <a:pPr>
              <a:buNone/>
            </a:pPr>
            <a:endParaRPr lang="es-ES" dirty="0"/>
          </a:p>
        </p:txBody>
      </p:sp>
      <p:sp>
        <p:nvSpPr>
          <p:cNvPr id="4" name="3 Marcador de contenido"/>
          <p:cNvSpPr>
            <a:spLocks noGrp="1"/>
          </p:cNvSpPr>
          <p:nvPr>
            <p:ph sz="quarter" idx="2"/>
          </p:nvPr>
        </p:nvSpPr>
        <p:spPr/>
        <p:txBody>
          <a:bodyPr>
            <a:normAutofit fontScale="77500" lnSpcReduction="20000"/>
          </a:bodyPr>
          <a:lstStyle/>
          <a:p>
            <a:pPr>
              <a:buNone/>
            </a:pPr>
            <a:r>
              <a:rPr lang="es-ES" dirty="0" smtClean="0"/>
              <a:t>	Buero Vallejo escribió su </a:t>
            </a:r>
            <a:r>
              <a:rPr lang="es-ES" i="1" dirty="0" smtClean="0"/>
              <a:t>Historia de una escalera </a:t>
            </a:r>
            <a:r>
              <a:rPr lang="es-ES" dirty="0" smtClean="0"/>
              <a:t>para reflejar una España en la que los jóvenes se ven atrapados por el ambiente gris en el que nacen, que no les ofrece oportunidades de salir de él. Se desarrolla en el escenario opresivo de una escalera de un bloque de vecinos, quienes, a medida que pasan los años, envejecen y siguen arrastrando una existencia sin ilusión. Los diálogos son realistas y los símbolos se suceden, haciendo de esta obra una historia triste de personajes hundidos. </a:t>
            </a:r>
            <a:endParaRPr lang="es-ES" dirty="0"/>
          </a:p>
        </p:txBody>
      </p:sp>
      <p:pic>
        <p:nvPicPr>
          <p:cNvPr id="8" name="7 Imagen" descr="9788467033281.jpg"/>
          <p:cNvPicPr>
            <a:picLocks noChangeAspect="1"/>
          </p:cNvPicPr>
          <p:nvPr/>
        </p:nvPicPr>
        <p:blipFill>
          <a:blip r:embed="rId2" cstate="print"/>
          <a:stretch>
            <a:fillRect/>
          </a:stretch>
        </p:blipFill>
        <p:spPr>
          <a:xfrm>
            <a:off x="785786" y="1643050"/>
            <a:ext cx="3139827" cy="478632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solidFill>
                  <a:schemeClr val="accent1"/>
                </a:solidFill>
              </a:rPr>
              <a:t>Sigmund</a:t>
            </a:r>
            <a:r>
              <a:rPr lang="es-ES" dirty="0" smtClean="0">
                <a:solidFill>
                  <a:schemeClr val="accent1"/>
                </a:solidFill>
              </a:rPr>
              <a:t> Freud</a:t>
            </a:r>
            <a:br>
              <a:rPr lang="es-ES" dirty="0" smtClean="0">
                <a:solidFill>
                  <a:schemeClr val="accent1"/>
                </a:solidFill>
              </a:rPr>
            </a:br>
            <a:r>
              <a:rPr lang="es-ES" i="1" dirty="0" smtClean="0">
                <a:solidFill>
                  <a:schemeClr val="accent1"/>
                </a:solidFill>
              </a:rPr>
              <a:t>La interpretación de los sueños</a:t>
            </a:r>
            <a:endParaRPr lang="es-ES" i="1" dirty="0">
              <a:solidFill>
                <a:schemeClr val="accent1"/>
              </a:solidFill>
            </a:endParaRPr>
          </a:p>
        </p:txBody>
      </p:sp>
      <p:pic>
        <p:nvPicPr>
          <p:cNvPr id="5" name="4 Marcador de contenido" descr="p1.jpg"/>
          <p:cNvPicPr>
            <a:picLocks noGrp="1" noChangeAspect="1"/>
          </p:cNvPicPr>
          <p:nvPr>
            <p:ph sz="quarter" idx="1"/>
          </p:nvPr>
        </p:nvPicPr>
        <p:blipFill>
          <a:blip r:embed="rId2"/>
          <a:stretch>
            <a:fillRect/>
          </a:stretch>
        </p:blipFill>
        <p:spPr>
          <a:xfrm>
            <a:off x="670596" y="1600200"/>
            <a:ext cx="3230808" cy="4572000"/>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p:txBody>
          <a:bodyPr>
            <a:normAutofit fontScale="70000" lnSpcReduction="20000"/>
          </a:bodyPr>
          <a:lstStyle/>
          <a:p>
            <a:pPr>
              <a:buNone/>
            </a:pPr>
            <a:r>
              <a:rPr lang="es-ES" dirty="0" smtClean="0"/>
              <a:t>	Freud se considera el padre del psicoanálisis. En su clínica vienesa escuchaba hablar a sus pacientes hasta descubrir sus más íntimos traumas, que incluso ellos mismos ignoraban. Para comprenderlos mejor, les pedía que le contasen sus sueños y a través de estos identificaba sus obsesiones y carencias y podía ayudarlos a rehacer sus vidas. </a:t>
            </a:r>
          </a:p>
          <a:p>
            <a:pPr>
              <a:buNone/>
            </a:pPr>
            <a:r>
              <a:rPr lang="es-ES" dirty="0" smtClean="0"/>
              <a:t>	En esta obra interpreta algunos de los sueños que se repiten con cierta regularidad en todas las personas. Es </a:t>
            </a:r>
            <a:r>
              <a:rPr lang="es-ES" dirty="0" smtClean="0"/>
              <a:t>un libro </a:t>
            </a:r>
            <a:r>
              <a:rPr lang="es-ES" dirty="0" smtClean="0"/>
              <a:t>de cabecera para todo el que esté interesado en conocer los fundamentos del psicoanálisis. </a:t>
            </a:r>
            <a:endParaRPr lang="es-E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Juan Ramón Jiménez</a:t>
            </a:r>
            <a:br>
              <a:rPr lang="es-ES" dirty="0" smtClean="0">
                <a:solidFill>
                  <a:schemeClr val="accent1"/>
                </a:solidFill>
              </a:rPr>
            </a:br>
            <a:r>
              <a:rPr lang="es-ES" i="1" dirty="0" smtClean="0">
                <a:solidFill>
                  <a:schemeClr val="accent1"/>
                </a:solidFill>
              </a:rPr>
              <a:t>Platero y yo</a:t>
            </a:r>
            <a:endParaRPr lang="es-ES" i="1" dirty="0">
              <a:solidFill>
                <a:schemeClr val="accent1"/>
              </a:solidFill>
            </a:endParaRPr>
          </a:p>
        </p:txBody>
      </p:sp>
      <p:pic>
        <p:nvPicPr>
          <p:cNvPr id="5" name="4 Marcador de contenido" descr="Platero_y_yo.jpg"/>
          <p:cNvPicPr>
            <a:picLocks noGrp="1" noChangeAspect="1"/>
          </p:cNvPicPr>
          <p:nvPr>
            <p:ph sz="quarter" idx="1"/>
          </p:nvPr>
        </p:nvPicPr>
        <p:blipFill>
          <a:blip r:embed="rId2"/>
          <a:stretch>
            <a:fillRect/>
          </a:stretch>
        </p:blipFill>
        <p:spPr>
          <a:xfrm>
            <a:off x="753064" y="1600200"/>
            <a:ext cx="3065872" cy="4572000"/>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p:txBody>
          <a:bodyPr>
            <a:normAutofit fontScale="77500" lnSpcReduction="20000"/>
          </a:bodyPr>
          <a:lstStyle/>
          <a:p>
            <a:pPr>
              <a:buNone/>
            </a:pPr>
            <a:r>
              <a:rPr lang="es-ES" dirty="0" smtClean="0"/>
              <a:t>	Considerado injustamente un libro infantil, </a:t>
            </a:r>
            <a:r>
              <a:rPr lang="es-ES" i="1" dirty="0" smtClean="0"/>
              <a:t>Platero y yo </a:t>
            </a:r>
            <a:r>
              <a:rPr lang="es-ES" dirty="0" smtClean="0"/>
              <a:t>es una colección de retazos de vida y sensaciones. Se trata de la mejor prosa modernista española. En ella, Juan Ramón, en primera persona, dialoga con el burrito sobre la vida, la muerte y la naturaleza, pero también sobre la injusticia social que permite que los niños pasen necesidades. Es uno de los libros de la Literatura española más conocidos en el mundo y más leído en nuestras escuelas.</a:t>
            </a:r>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José Zorrilla</a:t>
            </a:r>
            <a:br>
              <a:rPr lang="es-ES" dirty="0" smtClean="0">
                <a:solidFill>
                  <a:schemeClr val="accent1"/>
                </a:solidFill>
              </a:rPr>
            </a:br>
            <a:r>
              <a:rPr lang="es-ES" i="1" dirty="0" smtClean="0">
                <a:solidFill>
                  <a:schemeClr val="accent1"/>
                </a:solidFill>
              </a:rPr>
              <a:t>Don Juan Tenorio</a:t>
            </a:r>
            <a:endParaRPr lang="es-ES" i="1" dirty="0">
              <a:solidFill>
                <a:schemeClr val="accent1"/>
              </a:solidFill>
            </a:endParaRPr>
          </a:p>
        </p:txBody>
      </p:sp>
      <p:pic>
        <p:nvPicPr>
          <p:cNvPr id="5" name="4 Marcador de contenido" descr="IJ00420201.jpg"/>
          <p:cNvPicPr>
            <a:picLocks noGrp="1" noChangeAspect="1"/>
          </p:cNvPicPr>
          <p:nvPr>
            <p:ph sz="quarter" idx="1"/>
          </p:nvPr>
        </p:nvPicPr>
        <p:blipFill>
          <a:blip r:embed="rId2" cstate="print"/>
          <a:stretch>
            <a:fillRect/>
          </a:stretch>
        </p:blipFill>
        <p:spPr>
          <a:xfrm>
            <a:off x="671593" y="1600200"/>
            <a:ext cx="3228814" cy="4572000"/>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p:txBody>
          <a:bodyPr>
            <a:normAutofit fontScale="62500" lnSpcReduction="20000"/>
          </a:bodyPr>
          <a:lstStyle/>
          <a:p>
            <a:pPr>
              <a:buNone/>
            </a:pPr>
            <a:r>
              <a:rPr lang="es-ES" dirty="0" smtClean="0"/>
              <a:t>	Es este uno de los dramas románticos más famosos, que ha llevado a su protagonista a ser conocido en todo el mundo como el prototipo del conquistador. En él vierte Zorrilla sus experiencias personales, sus malas relaciones con su padre. En la obra, el padre del galán muere de dolor, así como Doña Inés, la novicia a la que conquista Don Juan. Pero el </a:t>
            </a:r>
            <a:r>
              <a:rPr lang="es-ES" dirty="0" smtClean="0"/>
              <a:t>conquistador</a:t>
            </a:r>
            <a:r>
              <a:rPr lang="es-ES" dirty="0" smtClean="0"/>
              <a:t> </a:t>
            </a:r>
            <a:r>
              <a:rPr lang="es-ES" dirty="0" smtClean="0"/>
              <a:t>termina atrapado por su bondad y su dulzura. Cuando todo hacía pensar que iba a ser condenado al infierno por sus múltiples conquistas y el dolor infligido a todas sus amantes y a sus familias, el amor de Doña Inés lo salva. Los </a:t>
            </a:r>
            <a:r>
              <a:rPr lang="es-ES" dirty="0" err="1" smtClean="0"/>
              <a:t>archifamosos</a:t>
            </a:r>
            <a:r>
              <a:rPr lang="es-ES" dirty="0" smtClean="0"/>
              <a:t> diálogos de algunos pasajes son muy conocidos por los españoles, que gustan aún de ver representada esta obra en la festividad de Todos los Santos. </a:t>
            </a:r>
            <a:endParaRPr lang="es-E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Gabriel García Márquez</a:t>
            </a:r>
            <a:br>
              <a:rPr lang="es-ES" dirty="0" smtClean="0">
                <a:solidFill>
                  <a:schemeClr val="accent1"/>
                </a:solidFill>
              </a:rPr>
            </a:br>
            <a:r>
              <a:rPr lang="es-ES" i="1" dirty="0" smtClean="0">
                <a:solidFill>
                  <a:schemeClr val="accent1"/>
                </a:solidFill>
              </a:rPr>
              <a:t>Cien años de soledad</a:t>
            </a:r>
            <a:endParaRPr lang="es-ES" i="1" dirty="0">
              <a:solidFill>
                <a:schemeClr val="accent1"/>
              </a:solidFill>
            </a:endParaRPr>
          </a:p>
        </p:txBody>
      </p:sp>
      <p:pic>
        <p:nvPicPr>
          <p:cNvPr id="5" name="4 Marcador de contenido" descr="9788497592208.jpg"/>
          <p:cNvPicPr>
            <a:picLocks noGrp="1" noChangeAspect="1"/>
          </p:cNvPicPr>
          <p:nvPr>
            <p:ph sz="quarter" idx="1"/>
          </p:nvPr>
        </p:nvPicPr>
        <p:blipFill>
          <a:blip r:embed="rId2"/>
          <a:stretch>
            <a:fillRect/>
          </a:stretch>
        </p:blipFill>
        <p:spPr>
          <a:xfrm>
            <a:off x="997212" y="1857364"/>
            <a:ext cx="2614928" cy="4000528"/>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a:xfrm>
            <a:off x="4270248" y="1600200"/>
            <a:ext cx="3657600" cy="4972072"/>
          </a:xfrm>
        </p:spPr>
        <p:txBody>
          <a:bodyPr>
            <a:normAutofit fontScale="85000" lnSpcReduction="20000"/>
          </a:bodyPr>
          <a:lstStyle/>
          <a:p>
            <a:pPr>
              <a:buNone/>
            </a:pPr>
            <a:r>
              <a:rPr lang="es-ES" dirty="0" smtClean="0"/>
              <a:t>	El premio Nobel colombiano consigue crear un universo propio en esta famosa novela, que supuso el arranque del llamado </a:t>
            </a:r>
            <a:r>
              <a:rPr lang="es-ES" i="1" dirty="0" smtClean="0"/>
              <a:t>Boom</a:t>
            </a:r>
            <a:r>
              <a:rPr lang="es-ES" dirty="0" smtClean="0"/>
              <a:t> de la literatura hispanoamericana. A lo largo de cien años, se teje la historia de la familia Buendía en el pueblo imaginario de Macondo. La novela reúne, como es propio del realismo mágico, la realidad más auténtica con la fantasía más desbordada, en una obra deslumbrante que refleja la maestría del gran narrador y escritor que fue García Márquez.</a:t>
            </a:r>
            <a:endParaRPr lang="es-E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Mario Vargas Llosa</a:t>
            </a:r>
            <a:br>
              <a:rPr lang="es-ES" dirty="0" smtClean="0">
                <a:solidFill>
                  <a:schemeClr val="accent1"/>
                </a:solidFill>
              </a:rPr>
            </a:br>
            <a:r>
              <a:rPr lang="es-ES" i="1" dirty="0" smtClean="0">
                <a:solidFill>
                  <a:schemeClr val="accent1"/>
                </a:solidFill>
              </a:rPr>
              <a:t>La fiesta del Chivo</a:t>
            </a:r>
            <a:endParaRPr lang="es-ES" i="1" dirty="0">
              <a:solidFill>
                <a:schemeClr val="accent1"/>
              </a:solidFill>
            </a:endParaRPr>
          </a:p>
        </p:txBody>
      </p:sp>
      <p:pic>
        <p:nvPicPr>
          <p:cNvPr id="5" name="4 Marcador de contenido" descr="LA-FIESTA-DEL-CHIVO.jpg"/>
          <p:cNvPicPr>
            <a:picLocks noGrp="1" noChangeAspect="1"/>
          </p:cNvPicPr>
          <p:nvPr>
            <p:ph sz="quarter" idx="1"/>
          </p:nvPr>
        </p:nvPicPr>
        <p:blipFill>
          <a:blip r:embed="rId2"/>
          <a:stretch>
            <a:fillRect/>
          </a:stretch>
        </p:blipFill>
        <p:spPr>
          <a:xfrm>
            <a:off x="1333500" y="1743092"/>
            <a:ext cx="2024054" cy="4048108"/>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p:txBody>
          <a:bodyPr>
            <a:normAutofit fontScale="85000" lnSpcReduction="20000"/>
          </a:bodyPr>
          <a:lstStyle/>
          <a:p>
            <a:pPr>
              <a:buNone/>
            </a:pPr>
            <a:r>
              <a:rPr lang="es-ES" dirty="0" smtClean="0"/>
              <a:t>	Vargas Llosa </a:t>
            </a:r>
            <a:r>
              <a:rPr lang="es-ES" dirty="0" smtClean="0"/>
              <a:t>es uno </a:t>
            </a:r>
            <a:r>
              <a:rPr lang="es-ES" dirty="0" smtClean="0"/>
              <a:t>de los grandes narradores hispanoamericanos. En esta novela trata el tema del dictador, tan abundante en la narrativa del continente, tomando como base a un personaje real, llamado </a:t>
            </a:r>
            <a:r>
              <a:rPr lang="es-ES" i="1" dirty="0" smtClean="0"/>
              <a:t>El Chivo</a:t>
            </a:r>
            <a:r>
              <a:rPr lang="es-ES" dirty="0" smtClean="0"/>
              <a:t>, Leónidas Trujillo, que gobernó con mano de hierro la República Dominicana entre 1930 y su asesinato en 1961. Dictador sanguinario, la novela, durísima, es un prodigio de arquitectura narrativa y de maestría. </a:t>
            </a:r>
          </a:p>
          <a:p>
            <a:endParaRPr lang="es-E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Miguel Delibes</a:t>
            </a:r>
            <a:br>
              <a:rPr lang="es-ES" dirty="0" smtClean="0">
                <a:solidFill>
                  <a:schemeClr val="accent1"/>
                </a:solidFill>
              </a:rPr>
            </a:br>
            <a:r>
              <a:rPr lang="es-ES" i="1" dirty="0" smtClean="0">
                <a:solidFill>
                  <a:schemeClr val="accent1"/>
                </a:solidFill>
              </a:rPr>
              <a:t>Cinco horas con Mario</a:t>
            </a:r>
            <a:endParaRPr lang="es-ES" i="1" dirty="0">
              <a:solidFill>
                <a:schemeClr val="accent1"/>
              </a:solidFill>
            </a:endParaRPr>
          </a:p>
        </p:txBody>
      </p:sp>
      <p:pic>
        <p:nvPicPr>
          <p:cNvPr id="5" name="4 Marcador de contenido" descr="la-actriz-lola-herrera-representando-cinco-horas-con-mario-1979.jpg"/>
          <p:cNvPicPr>
            <a:picLocks noGrp="1" noChangeAspect="1"/>
          </p:cNvPicPr>
          <p:nvPr>
            <p:ph sz="quarter" idx="1"/>
          </p:nvPr>
        </p:nvPicPr>
        <p:blipFill>
          <a:blip r:embed="rId2"/>
          <a:stretch>
            <a:fillRect/>
          </a:stretch>
        </p:blipFill>
        <p:spPr>
          <a:xfrm>
            <a:off x="457200" y="2579318"/>
            <a:ext cx="3657600" cy="2613764"/>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p:txBody>
          <a:bodyPr>
            <a:normAutofit fontScale="85000" lnSpcReduction="20000"/>
          </a:bodyPr>
          <a:lstStyle/>
          <a:p>
            <a:pPr>
              <a:buNone/>
            </a:pPr>
            <a:r>
              <a:rPr lang="es-ES" dirty="0" smtClean="0"/>
              <a:t>	Esta obra, llevada al teatro con éxito, es un largo monólogo en el que Carmen, que acaba de quedarse viuda, reprocha a Mario, su marido, la vida que ha pasado con ella sin comprenderla. Al final, los reproches se vuelven en su contra. </a:t>
            </a:r>
          </a:p>
          <a:p>
            <a:pPr>
              <a:buNone/>
            </a:pPr>
            <a:r>
              <a:rPr lang="es-ES" dirty="0" smtClean="0"/>
              <a:t>	El estilo de la novela, muy novedoso, refleja los vericuetos de la conciencia dela protagonista con una gran maestría, como ocurre en cualquiera de las novelas de Delibes.</a:t>
            </a:r>
            <a:endParaRPr lang="es-E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Rafael Alberti</a:t>
            </a:r>
            <a:br>
              <a:rPr lang="es-ES" dirty="0" smtClean="0">
                <a:solidFill>
                  <a:schemeClr val="accent1"/>
                </a:solidFill>
              </a:rPr>
            </a:br>
            <a:r>
              <a:rPr lang="es-ES" i="1" dirty="0" smtClean="0">
                <a:solidFill>
                  <a:schemeClr val="accent1"/>
                </a:solidFill>
              </a:rPr>
              <a:t>Marinero en Tierra</a:t>
            </a:r>
            <a:endParaRPr lang="es-ES" i="1" dirty="0">
              <a:solidFill>
                <a:schemeClr val="accent1"/>
              </a:solidFill>
            </a:endParaRPr>
          </a:p>
        </p:txBody>
      </p:sp>
      <p:pic>
        <p:nvPicPr>
          <p:cNvPr id="5" name="4 Marcador de contenido" descr="marinero-en-tierra.jpg"/>
          <p:cNvPicPr>
            <a:picLocks noGrp="1" noChangeAspect="1"/>
          </p:cNvPicPr>
          <p:nvPr>
            <p:ph sz="quarter" idx="1"/>
          </p:nvPr>
        </p:nvPicPr>
        <p:blipFill>
          <a:blip r:embed="rId2"/>
          <a:stretch>
            <a:fillRect/>
          </a:stretch>
        </p:blipFill>
        <p:spPr>
          <a:xfrm>
            <a:off x="1133989" y="1857364"/>
            <a:ext cx="2430017" cy="3857652"/>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a:xfrm>
            <a:off x="4270248" y="1600200"/>
            <a:ext cx="3657600" cy="4900634"/>
          </a:xfrm>
        </p:spPr>
        <p:txBody>
          <a:bodyPr>
            <a:normAutofit fontScale="85000" lnSpcReduction="20000"/>
          </a:bodyPr>
          <a:lstStyle/>
          <a:p>
            <a:pPr>
              <a:buNone/>
            </a:pPr>
            <a:r>
              <a:rPr lang="es-ES" dirty="0" smtClean="0"/>
              <a:t>	El primer libro de Alberti es también uno de los más destacados de la Generación del 27. En él añora el mar, su tierra natal (el Puerto de Santa María) desde Madrid, donde se trasladó su familia. Para Alberti el mar es vital y se convierte en </a:t>
            </a:r>
            <a:r>
              <a:rPr lang="es-ES" smtClean="0"/>
              <a:t>un </a:t>
            </a:r>
            <a:r>
              <a:rPr lang="es-ES" smtClean="0"/>
              <a:t>tema</a:t>
            </a:r>
            <a:r>
              <a:rPr lang="es-ES" smtClean="0"/>
              <a:t> </a:t>
            </a:r>
            <a:r>
              <a:rPr lang="es-ES" dirty="0" smtClean="0"/>
              <a:t>esencial </a:t>
            </a:r>
            <a:r>
              <a:rPr lang="es-ES" smtClean="0"/>
              <a:t>para comprender </a:t>
            </a:r>
            <a:r>
              <a:rPr lang="es-ES" dirty="0" smtClean="0"/>
              <a:t>su poesía. Aquí aparecen elementos tomados de la literatura popular, junto con influencias vanguardistas. Una poesía fácil de entender y, a la vez, profunda.</a:t>
            </a:r>
            <a:endParaRPr lang="es-E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Marco Polo</a:t>
            </a:r>
            <a:r>
              <a:rPr lang="es-ES" i="1" dirty="0" smtClean="0">
                <a:solidFill>
                  <a:schemeClr val="accent1"/>
                </a:solidFill>
              </a:rPr>
              <a:t/>
            </a:r>
            <a:br>
              <a:rPr lang="es-ES" i="1" dirty="0" smtClean="0">
                <a:solidFill>
                  <a:schemeClr val="accent1"/>
                </a:solidFill>
              </a:rPr>
            </a:br>
            <a:r>
              <a:rPr lang="es-ES" i="1" dirty="0" smtClean="0">
                <a:solidFill>
                  <a:schemeClr val="accent1"/>
                </a:solidFill>
              </a:rPr>
              <a:t>El libro de las maravillas</a:t>
            </a:r>
            <a:endParaRPr lang="es-ES" i="1" dirty="0">
              <a:solidFill>
                <a:schemeClr val="accent1"/>
              </a:solidFill>
            </a:endParaRPr>
          </a:p>
        </p:txBody>
      </p:sp>
      <p:pic>
        <p:nvPicPr>
          <p:cNvPr id="5" name="4 Marcador de contenido" descr="Marco_Polo,_Il_Milione,_Chapter_CXXIII_and_CXXIV.jpg"/>
          <p:cNvPicPr>
            <a:picLocks noGrp="1" noChangeAspect="1"/>
          </p:cNvPicPr>
          <p:nvPr>
            <p:ph sz="quarter" idx="1"/>
          </p:nvPr>
        </p:nvPicPr>
        <p:blipFill>
          <a:blip r:embed="rId2" cstate="print"/>
          <a:stretch>
            <a:fillRect/>
          </a:stretch>
        </p:blipFill>
        <p:spPr>
          <a:xfrm>
            <a:off x="789432" y="1723644"/>
            <a:ext cx="2993136" cy="4325112"/>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a:xfrm>
            <a:off x="3929058" y="1600200"/>
            <a:ext cx="4286280" cy="4900634"/>
          </a:xfrm>
        </p:spPr>
        <p:txBody>
          <a:bodyPr>
            <a:normAutofit fontScale="70000" lnSpcReduction="20000"/>
          </a:bodyPr>
          <a:lstStyle/>
          <a:p>
            <a:pPr>
              <a:buNone/>
            </a:pPr>
            <a:r>
              <a:rPr lang="es-ES" dirty="0" smtClean="0"/>
              <a:t>	Conocido también como </a:t>
            </a:r>
            <a:r>
              <a:rPr lang="es-ES" i="1" dirty="0" smtClean="0"/>
              <a:t>Los viajes de Marco Polo</a:t>
            </a:r>
            <a:r>
              <a:rPr lang="es-ES" dirty="0" smtClean="0"/>
              <a:t>, narra los viajes de este mercader veneciano a China, llamada por él </a:t>
            </a:r>
            <a:r>
              <a:rPr lang="es-ES" dirty="0" err="1" smtClean="0"/>
              <a:t>Catay</a:t>
            </a:r>
            <a:r>
              <a:rPr lang="es-ES" dirty="0" smtClean="0"/>
              <a:t> (Norte) y  </a:t>
            </a:r>
            <a:r>
              <a:rPr lang="es-ES" dirty="0" err="1" smtClean="0"/>
              <a:t>Mangi</a:t>
            </a:r>
            <a:r>
              <a:rPr lang="es-ES" dirty="0" smtClean="0"/>
              <a:t> (Sur). Pero en realidad Marco Polo es solo el protagonista del libro, escrito por </a:t>
            </a:r>
            <a:r>
              <a:rPr lang="es-ES" dirty="0" err="1" smtClean="0"/>
              <a:t>Rustichello</a:t>
            </a:r>
            <a:r>
              <a:rPr lang="es-ES" dirty="0" smtClean="0"/>
              <a:t> de Pisa, que es el verdadero autor de la obra. Basándose en su fantasía y en relatos de comerciantes italianos, escribió la obra mientras estaba preso en Génova. Originalmente escrita en una antigua variante del francés, el </a:t>
            </a:r>
            <a:r>
              <a:rPr lang="es-ES" dirty="0" err="1" smtClean="0"/>
              <a:t>francoitaliano</a:t>
            </a:r>
            <a:r>
              <a:rPr lang="es-ES" dirty="0" smtClean="0"/>
              <a:t>, la obra se divide en cuatro libros y alcanzó un éxito inusual en la época anterior a la imprenta, aunque los manuscritos originales se han perdido. Describe la antigua China, especialmente las relaciones cordiales de Marco Polo con </a:t>
            </a:r>
            <a:r>
              <a:rPr lang="es-ES" dirty="0" err="1" smtClean="0"/>
              <a:t>Kublai</a:t>
            </a:r>
            <a:r>
              <a:rPr lang="es-ES" dirty="0" smtClean="0"/>
              <a:t> Kan, emperador mongol. Es un curioso documento en el que la fantasía tiene un importante papel.</a:t>
            </a:r>
            <a:endParaRPr lang="es-E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1" dirty="0" smtClean="0">
                <a:solidFill>
                  <a:schemeClr val="accent1"/>
                </a:solidFill>
              </a:rPr>
              <a:t>El Cantar de </a:t>
            </a:r>
            <a:r>
              <a:rPr lang="es-ES" i="1" dirty="0" err="1" smtClean="0">
                <a:solidFill>
                  <a:schemeClr val="accent1"/>
                </a:solidFill>
              </a:rPr>
              <a:t>Mio</a:t>
            </a:r>
            <a:r>
              <a:rPr lang="es-ES" i="1" dirty="0" smtClean="0">
                <a:solidFill>
                  <a:schemeClr val="accent1"/>
                </a:solidFill>
              </a:rPr>
              <a:t> Cid</a:t>
            </a:r>
            <a:endParaRPr lang="es-ES" i="1" dirty="0">
              <a:solidFill>
                <a:schemeClr val="accent1"/>
              </a:solidFill>
            </a:endParaRPr>
          </a:p>
        </p:txBody>
      </p:sp>
      <p:pic>
        <p:nvPicPr>
          <p:cNvPr id="5" name="4 Marcador de contenido" descr="el-cid-1.jpg"/>
          <p:cNvPicPr>
            <a:picLocks noGrp="1" noChangeAspect="1"/>
          </p:cNvPicPr>
          <p:nvPr>
            <p:ph sz="quarter" idx="1"/>
          </p:nvPr>
        </p:nvPicPr>
        <p:blipFill>
          <a:blip r:embed="rId2" cstate="print"/>
          <a:stretch>
            <a:fillRect/>
          </a:stretch>
        </p:blipFill>
        <p:spPr>
          <a:xfrm>
            <a:off x="634358" y="1600200"/>
            <a:ext cx="3303283" cy="4572000"/>
          </a:xfrm>
        </p:spPr>
      </p:pic>
      <p:sp>
        <p:nvSpPr>
          <p:cNvPr id="4" name="3 Marcador de contenido"/>
          <p:cNvSpPr>
            <a:spLocks noGrp="1"/>
          </p:cNvSpPr>
          <p:nvPr>
            <p:ph sz="quarter" idx="2"/>
          </p:nvPr>
        </p:nvSpPr>
        <p:spPr>
          <a:xfrm>
            <a:off x="3929058" y="1600200"/>
            <a:ext cx="4214842" cy="4572000"/>
          </a:xfrm>
        </p:spPr>
        <p:txBody>
          <a:bodyPr>
            <a:normAutofit fontScale="70000" lnSpcReduction="20000"/>
          </a:bodyPr>
          <a:lstStyle/>
          <a:p>
            <a:pPr>
              <a:buNone/>
            </a:pPr>
            <a:r>
              <a:rPr lang="es-ES" dirty="0" smtClean="0"/>
              <a:t> 	Es el primer cantar de gesta en castellano y narra, a lo largo de tres partes o cantares, las hazañas de Rodrigo Díaz de Vivar, un caballero que existió en la realidad y sirvió al rey Alfonso VI de Castilla. El poema, anónimo, consta de más de 3.700 versos, que eran recitados por los juglares por los pueblos castellanos del siglo XIII. El Cid es un héroe valiente y humano, fiel vasallo de su rey, buen señor de sus vasallos, buen padre y esposo, que cae en desgracia y es desterrado al comienzo de la obra para recuperar la honra al final, gracias a su valentía luchando contra los musulmanes. Es la primera obra narrativa extensa de la Literatura española y el único cantar de gesta que se conserva prácticamente completo. </a:t>
            </a:r>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Fernando de rojas. </a:t>
            </a:r>
            <a:r>
              <a:rPr lang="es-ES" i="1" dirty="0" smtClean="0">
                <a:solidFill>
                  <a:schemeClr val="accent1"/>
                </a:solidFill>
              </a:rPr>
              <a:t>La celestina</a:t>
            </a:r>
            <a:r>
              <a:rPr lang="es-ES" dirty="0" smtClean="0">
                <a:solidFill>
                  <a:schemeClr val="accent1"/>
                </a:solidFill>
              </a:rPr>
              <a:t>.</a:t>
            </a:r>
            <a:endParaRPr lang="es-ES" dirty="0">
              <a:solidFill>
                <a:schemeClr val="accent1"/>
              </a:solidFill>
            </a:endParaRPr>
          </a:p>
        </p:txBody>
      </p:sp>
      <p:pic>
        <p:nvPicPr>
          <p:cNvPr id="5" name="4 Marcador de contenido" descr="1celestinapicasso.jpg"/>
          <p:cNvPicPr>
            <a:picLocks noGrp="1" noChangeAspect="1"/>
          </p:cNvPicPr>
          <p:nvPr>
            <p:ph sz="quarter" idx="1"/>
          </p:nvPr>
        </p:nvPicPr>
        <p:blipFill>
          <a:blip r:embed="rId2"/>
          <a:stretch>
            <a:fillRect/>
          </a:stretch>
        </p:blipFill>
        <p:spPr>
          <a:xfrm>
            <a:off x="586154" y="1600200"/>
            <a:ext cx="3399692" cy="4572000"/>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a:xfrm>
            <a:off x="4270248" y="1600200"/>
            <a:ext cx="3873652" cy="4572000"/>
          </a:xfrm>
        </p:spPr>
        <p:txBody>
          <a:bodyPr>
            <a:normAutofit fontScale="70000" lnSpcReduction="20000"/>
          </a:bodyPr>
          <a:lstStyle/>
          <a:p>
            <a:pPr>
              <a:buNone/>
            </a:pPr>
            <a:r>
              <a:rPr lang="es-ES" dirty="0" smtClean="0"/>
              <a:t> 	Fernando de Rojas, estudiante, tituló a su obra </a:t>
            </a:r>
            <a:r>
              <a:rPr lang="es-ES" i="1" dirty="0" smtClean="0"/>
              <a:t>Tragicomedia de Calisto y Melibea</a:t>
            </a:r>
            <a:r>
              <a:rPr lang="es-ES" dirty="0" smtClean="0"/>
              <a:t>, aunque luego el personaje de Celestina se adueñara del título. Esta mujer, que aparece aquí pintada por Picasso, actúa como mediadora de los amores ardientes de Calisto y Melibea, con la ayuda de los criados de estos. Pero un amor tan desenfrenado debía tener su castigo en la Edad Media y los personajes pagan con su vida su afán por disfrutar del amor de forma ilícita. Es una de las obras más conocidas de la Literatura española a nivel mundial, escrita en 1499, cuando los estrictos valores morales medievales daban paso a un tiempo nuevo: el Renacimiento. </a:t>
            </a:r>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Elio Antonio de Nebrija</a:t>
            </a:r>
            <a:r>
              <a:rPr lang="es-ES" i="1" dirty="0" smtClean="0">
                <a:solidFill>
                  <a:schemeClr val="accent1"/>
                </a:solidFill>
              </a:rPr>
              <a:t/>
            </a:r>
            <a:br>
              <a:rPr lang="es-ES" i="1" dirty="0" smtClean="0">
                <a:solidFill>
                  <a:schemeClr val="accent1"/>
                </a:solidFill>
              </a:rPr>
            </a:br>
            <a:r>
              <a:rPr lang="es-ES" i="1" dirty="0" smtClean="0">
                <a:solidFill>
                  <a:schemeClr val="accent1"/>
                </a:solidFill>
              </a:rPr>
              <a:t>Gramática castellana</a:t>
            </a:r>
            <a:endParaRPr lang="es-ES" i="1" dirty="0">
              <a:solidFill>
                <a:schemeClr val="accent1"/>
              </a:solidFill>
            </a:endParaRPr>
          </a:p>
        </p:txBody>
      </p:sp>
      <p:sp>
        <p:nvSpPr>
          <p:cNvPr id="4" name="3 Marcador de contenido"/>
          <p:cNvSpPr>
            <a:spLocks noGrp="1"/>
          </p:cNvSpPr>
          <p:nvPr>
            <p:ph sz="quarter" idx="2"/>
          </p:nvPr>
        </p:nvSpPr>
        <p:spPr/>
        <p:txBody>
          <a:bodyPr>
            <a:normAutofit fontScale="70000" lnSpcReduction="20000"/>
          </a:bodyPr>
          <a:lstStyle/>
          <a:p>
            <a:pPr>
              <a:buNone/>
            </a:pPr>
            <a:r>
              <a:rPr lang="es-ES" dirty="0" smtClean="0"/>
              <a:t>	El humanista español Antonio de Nebrija, nacido en el siglo XV en Lebrija (Sevilla) escribió la primera gramática en lengua romance con el objetivo de llevar el castellano del Imperio español a las recónditas regiones de América, recién </a:t>
            </a:r>
            <a:r>
              <a:rPr lang="es-ES" dirty="0" smtClean="0"/>
              <a:t>descubiertas. </a:t>
            </a:r>
            <a:r>
              <a:rPr lang="es-ES" dirty="0" smtClean="0"/>
              <a:t>Escrita en 1492, defiende la categoría de la lengua castellana, al mismo nivel que el Latín. Estudia ortografía, prosodia, etimología y sintaxis. Las ocho categorías morfológicas de palabras que estableció se siguen manteniendo hasta hoy. Es una obra cumbre del humanismo español y su originalidad la hace fundamental para nuestras letras. </a:t>
            </a:r>
            <a:endParaRPr lang="es-ES" dirty="0"/>
          </a:p>
        </p:txBody>
      </p:sp>
      <p:pic>
        <p:nvPicPr>
          <p:cNvPr id="9" name="8 Marcador de contenido" descr="Juan_de_Zúñiga_dibujo_con_orla (1).jpg"/>
          <p:cNvPicPr>
            <a:picLocks noGrp="1" noChangeAspect="1"/>
          </p:cNvPicPr>
          <p:nvPr>
            <p:ph sz="quarter" idx="1"/>
          </p:nvPr>
        </p:nvPicPr>
        <p:blipFill>
          <a:blip r:embed="rId2"/>
          <a:stretch>
            <a:fillRect/>
          </a:stretch>
        </p:blipFill>
        <p:spPr>
          <a:xfrm>
            <a:off x="1169867" y="1643050"/>
            <a:ext cx="2941189" cy="435771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i="1" dirty="0" smtClean="0">
                <a:solidFill>
                  <a:schemeClr val="accent1"/>
                </a:solidFill>
              </a:rPr>
              <a:t>El Lazarillo de Tormes</a:t>
            </a:r>
            <a:endParaRPr lang="es-ES" i="1" dirty="0">
              <a:solidFill>
                <a:schemeClr val="accent1"/>
              </a:solidFill>
            </a:endParaRPr>
          </a:p>
        </p:txBody>
      </p:sp>
      <p:pic>
        <p:nvPicPr>
          <p:cNvPr id="5" name="4 Marcador de contenido" descr="2C6.jpg"/>
          <p:cNvPicPr>
            <a:picLocks noGrp="1" noChangeAspect="1"/>
          </p:cNvPicPr>
          <p:nvPr>
            <p:ph sz="quarter" idx="1"/>
          </p:nvPr>
        </p:nvPicPr>
        <p:blipFill>
          <a:blip r:embed="rId2"/>
          <a:stretch>
            <a:fillRect/>
          </a:stretch>
        </p:blipFill>
        <p:spPr>
          <a:xfrm>
            <a:off x="457200" y="2514600"/>
            <a:ext cx="3657600" cy="2743200"/>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a:xfrm>
            <a:off x="4071934" y="1600200"/>
            <a:ext cx="4214842" cy="4757758"/>
          </a:xfrm>
        </p:spPr>
        <p:txBody>
          <a:bodyPr>
            <a:normAutofit fontScale="77500" lnSpcReduction="20000"/>
          </a:bodyPr>
          <a:lstStyle/>
          <a:p>
            <a:pPr>
              <a:buNone/>
            </a:pPr>
            <a:r>
              <a:rPr lang="es-ES" dirty="0" smtClean="0"/>
              <a:t>	Es una novela anónima, la primera del género picaresco, que triunfaría después en España y en Europa. Publicada en  1554, fue censurada y prohibida por irreverente. Se trata de la supuesta autobiografía de un niño, Lázaro de Tormes, que debe ganarse la vida sirviendo a muchos amos y aprendiendo a engañarlos por necesidad. La obra termina cuando es adulto y ha conseguido un puesto estable en la sociedad, a costa de tolerar que su esposa sea la amante de un arcipreste. Toda una crítica, emanada de un autor converso, al concepto de honra que entonces era obsesivo en nuestro país. </a:t>
            </a:r>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chemeClr val="accent1"/>
                </a:solidFill>
              </a:rPr>
              <a:t>Garcilaso de la Vega</a:t>
            </a:r>
            <a:br>
              <a:rPr lang="es-ES" dirty="0" smtClean="0">
                <a:solidFill>
                  <a:schemeClr val="accent1"/>
                </a:solidFill>
              </a:rPr>
            </a:br>
            <a:r>
              <a:rPr lang="es-ES" dirty="0" smtClean="0">
                <a:solidFill>
                  <a:schemeClr val="accent1"/>
                </a:solidFill>
              </a:rPr>
              <a:t>Églogas</a:t>
            </a:r>
            <a:endParaRPr lang="es-ES" dirty="0">
              <a:solidFill>
                <a:schemeClr val="accent1"/>
              </a:solidFill>
            </a:endParaRPr>
          </a:p>
        </p:txBody>
      </p:sp>
      <p:sp>
        <p:nvSpPr>
          <p:cNvPr id="4" name="3 Marcador de contenido"/>
          <p:cNvSpPr>
            <a:spLocks noGrp="1"/>
          </p:cNvSpPr>
          <p:nvPr>
            <p:ph sz="quarter" idx="2"/>
          </p:nvPr>
        </p:nvSpPr>
        <p:spPr>
          <a:xfrm>
            <a:off x="4000496" y="1600200"/>
            <a:ext cx="4214842" cy="4572000"/>
          </a:xfrm>
        </p:spPr>
        <p:txBody>
          <a:bodyPr>
            <a:normAutofit fontScale="70000" lnSpcReduction="20000"/>
          </a:bodyPr>
          <a:lstStyle/>
          <a:p>
            <a:pPr>
              <a:buNone/>
            </a:pPr>
            <a:r>
              <a:rPr lang="es-ES" dirty="0" smtClean="0"/>
              <a:t>	Garcilaso de la Vega vivió en el siglo XVI. Fue cortesano y soldado, poeta y hombre de armas, y el perfecto ejemplo de caballero renacentista. Luchó con las tropas del Emperador Carlos V y murió muy joven a consecuencia de una herida. Su obra, escasa pero fundamental para la historia de la Literatura española, consigue adaptar la moda italianizante uniendo sentimiento, naturaleza y mitología, con un estilo elegante que no ha dejado de ser imitado desde entonces. En sus </a:t>
            </a:r>
            <a:r>
              <a:rPr lang="es-ES" i="1" dirty="0" smtClean="0"/>
              <a:t>Églogas</a:t>
            </a:r>
            <a:r>
              <a:rPr lang="es-ES" dirty="0" smtClean="0"/>
              <a:t>, los pastores se quejan de sus cuitas amorosas en un ambiente idealizado, pastoril, más preocupados de sus penas que de sus ovejas. La poesía española no volvería a ser la misma después de Garcilaso.</a:t>
            </a:r>
            <a:endParaRPr lang="es-ES" dirty="0"/>
          </a:p>
        </p:txBody>
      </p:sp>
      <p:pic>
        <p:nvPicPr>
          <p:cNvPr id="7" name="6 Marcador de contenido" descr="Supuesto_retrato_de_Garcilaso_de_la_Vega.jpg"/>
          <p:cNvPicPr>
            <a:picLocks noGrp="1" noChangeAspect="1"/>
          </p:cNvPicPr>
          <p:nvPr>
            <p:ph sz="quarter" idx="1"/>
          </p:nvPr>
        </p:nvPicPr>
        <p:blipFill>
          <a:blip r:embed="rId2"/>
          <a:stretch>
            <a:fillRect/>
          </a:stretch>
        </p:blipFill>
        <p:spPr>
          <a:xfrm>
            <a:off x="773803" y="1785926"/>
            <a:ext cx="2883797" cy="400527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err="1" smtClean="0">
                <a:solidFill>
                  <a:schemeClr val="accent1"/>
                </a:solidFill>
              </a:rPr>
              <a:t>Antoine</a:t>
            </a:r>
            <a:r>
              <a:rPr lang="es-ES" dirty="0" smtClean="0">
                <a:solidFill>
                  <a:schemeClr val="accent1"/>
                </a:solidFill>
              </a:rPr>
              <a:t>-Laurent Lavoisier </a:t>
            </a:r>
            <a:br>
              <a:rPr lang="es-ES" dirty="0" smtClean="0">
                <a:solidFill>
                  <a:schemeClr val="accent1"/>
                </a:solidFill>
              </a:rPr>
            </a:br>
            <a:r>
              <a:rPr lang="es-ES" i="1" dirty="0" smtClean="0">
                <a:solidFill>
                  <a:schemeClr val="accent1"/>
                </a:solidFill>
              </a:rPr>
              <a:t>Tratado elemental de Química</a:t>
            </a:r>
            <a:endParaRPr lang="es-ES" i="1" dirty="0">
              <a:solidFill>
                <a:schemeClr val="accent1"/>
              </a:solidFill>
            </a:endParaRPr>
          </a:p>
        </p:txBody>
      </p:sp>
      <p:pic>
        <p:nvPicPr>
          <p:cNvPr id="5" name="4 Marcador de contenido" descr="Tratado-elemental-de-quimica-i1n1967514.jpg"/>
          <p:cNvPicPr>
            <a:picLocks noGrp="1" noChangeAspect="1"/>
          </p:cNvPicPr>
          <p:nvPr>
            <p:ph sz="quarter" idx="1"/>
          </p:nvPr>
        </p:nvPicPr>
        <p:blipFill>
          <a:blip r:embed="rId2"/>
          <a:stretch>
            <a:fillRect/>
          </a:stretch>
        </p:blipFill>
        <p:spPr>
          <a:xfrm>
            <a:off x="571472" y="2357430"/>
            <a:ext cx="2176401" cy="3071834"/>
          </a:xfrm>
          <a:prstGeom prst="rect">
            <a:avLst/>
          </a:prstGeom>
          <a:ln>
            <a:noFill/>
          </a:ln>
          <a:effectLst>
            <a:outerShdw blurRad="292100" dist="139700" dir="2700000" algn="tl" rotWithShape="0">
              <a:srgbClr val="333333">
                <a:alpha val="65000"/>
              </a:srgbClr>
            </a:outerShdw>
          </a:effectLst>
        </p:spPr>
      </p:pic>
      <p:sp>
        <p:nvSpPr>
          <p:cNvPr id="4" name="3 Marcador de contenido"/>
          <p:cNvSpPr>
            <a:spLocks noGrp="1"/>
          </p:cNvSpPr>
          <p:nvPr>
            <p:ph sz="quarter" idx="2"/>
          </p:nvPr>
        </p:nvSpPr>
        <p:spPr>
          <a:xfrm>
            <a:off x="2714612" y="1600200"/>
            <a:ext cx="5213236" cy="4900634"/>
          </a:xfrm>
        </p:spPr>
        <p:txBody>
          <a:bodyPr>
            <a:normAutofit fontScale="32500" lnSpcReduction="20000"/>
          </a:bodyPr>
          <a:lstStyle/>
          <a:p>
            <a:pPr>
              <a:buNone/>
            </a:pPr>
            <a:r>
              <a:rPr lang="es-ES" dirty="0" smtClean="0"/>
              <a:t>	</a:t>
            </a:r>
          </a:p>
          <a:p>
            <a:pPr algn="just">
              <a:buNone/>
            </a:pPr>
            <a:r>
              <a:rPr lang="es-ES" dirty="0" smtClean="0"/>
              <a:t>	</a:t>
            </a:r>
            <a:r>
              <a:rPr lang="es-ES" dirty="0" err="1" smtClean="0"/>
              <a:t>Antoine</a:t>
            </a:r>
            <a:r>
              <a:rPr lang="es-ES" dirty="0" smtClean="0"/>
              <a:t> Laurent Lavoisier es considerado el fundador de la química moderna. Gracias a una rigurosa metodología de mediciones cuantitativas que aplicó a sus experimentos, </a:t>
            </a:r>
            <a:r>
              <a:rPr lang="es-ES" dirty="0" err="1" smtClean="0"/>
              <a:t>Antoine</a:t>
            </a:r>
            <a:r>
              <a:rPr lang="es-ES" dirty="0" smtClean="0"/>
              <a:t> Lavoisier superó definitivamente las nebulosas hipótesis heredadas de la alquimia y proporcionó los conceptos y principios fundamentales de que tanta necesidad tenía la química para constituirse en una nueva ciencia. </a:t>
            </a:r>
          </a:p>
          <a:p>
            <a:pPr algn="just">
              <a:buNone/>
            </a:pPr>
            <a:r>
              <a:rPr lang="es-ES" dirty="0" smtClean="0"/>
              <a:t>	A él se debe la definitiva formulación del principio o ley de la conservación de la materia (</a:t>
            </a:r>
            <a:r>
              <a:rPr lang="es-ES" i="1" dirty="0" smtClean="0"/>
              <a:t>Ley de Lavoisier</a:t>
            </a:r>
            <a:r>
              <a:rPr lang="es-ES" dirty="0" smtClean="0"/>
              <a:t>), según la cual la cantidad de materia permanece constante en el transcurso de una reacción química.  </a:t>
            </a:r>
          </a:p>
          <a:p>
            <a:pPr algn="just">
              <a:buNone/>
            </a:pPr>
            <a:r>
              <a:rPr lang="es-ES" dirty="0" smtClean="0"/>
              <a:t>	Bajo su impulso e inspiración, además, se prescindió de la antigua terminología alquímica y se estableció una nomenclatura química racional para los elementos y compuestos (expresando en los mismos nombres la composición química) que mantendría su vigencia hasta nuestros días. </a:t>
            </a:r>
          </a:p>
          <a:p>
            <a:pPr algn="just">
              <a:buNone/>
            </a:pPr>
            <a:r>
              <a:rPr lang="es-ES" dirty="0" smtClean="0"/>
              <a:t>	Describió con exactitud la naturaleza del aire.  El aire, entendido desde la Antigüedad como uno de los cuatro elementos (tierra, aire, fuego y agua), no era en consecuencia una sustancia simple, sino una mezcla de dos gases, cuya proporción calculó con relativa precisión (73% de nitrógeno y 27% de oxígeno; en realidad, 78% y 21%). </a:t>
            </a:r>
          </a:p>
          <a:p>
            <a:pPr algn="just">
              <a:buNone/>
            </a:pPr>
            <a:r>
              <a:rPr lang="es-ES" dirty="0" smtClean="0"/>
              <a:t>	Lavoisier nace el 26 de agosto de 1743 en París en el seno de una familia acomodada. Orientado por su familia en un principio a seguir la carrera de derecho, recibió una magnífica educación en el </a:t>
            </a:r>
            <a:r>
              <a:rPr lang="es-ES" dirty="0" err="1" smtClean="0"/>
              <a:t>Collège</a:t>
            </a:r>
            <a:r>
              <a:rPr lang="es-ES" dirty="0" smtClean="0"/>
              <a:t> </a:t>
            </a:r>
            <a:r>
              <a:rPr lang="es-ES" dirty="0" err="1" smtClean="0"/>
              <a:t>Mazarino</a:t>
            </a:r>
            <a:r>
              <a:rPr lang="es-ES" dirty="0" smtClean="0"/>
              <a:t>, en donde adquirió no solo buenos fundamentos en materia científica sino también una sólida formación humanística. Lavoisier ingresó luego en la Facultad de Derecho de París, donde se graduó en 1764, pero su actividad se orientó sobre todo hacia la investigación científica; siguió cursos de matemáticas, astronomía, química y botánica.</a:t>
            </a:r>
          </a:p>
          <a:p>
            <a:pPr algn="just">
              <a:buNone/>
            </a:pPr>
            <a:r>
              <a:rPr lang="es-ES" dirty="0" smtClean="0"/>
              <a:t>	En 1766 recibió la medalla de oro de la Academia de Ciencias francesa por un ensayo sobre el mejor método de alumbrado público para grandes poblaciones. En 1768 presentó una serie de artículos sobre análisis de muestras de agua, y fue admitido en la Academia de Ciencias, de la que sería director en 1785 y tesorero en 1791.</a:t>
            </a:r>
          </a:p>
          <a:p>
            <a:pPr algn="just">
              <a:buNone/>
            </a:pPr>
            <a:r>
              <a:rPr lang="es-ES" dirty="0" smtClean="0"/>
              <a:t>	</a:t>
            </a:r>
            <a:r>
              <a:rPr lang="es-ES" dirty="0" err="1" smtClean="0"/>
              <a:t>Antoine</a:t>
            </a:r>
            <a:r>
              <a:rPr lang="es-ES" dirty="0" smtClean="0"/>
              <a:t>-Laurent de Lavoisier fue asimismo un destacado personaje de la sociedad francesa de su tiempo. De ideas moderadas, desempeñó numerosos cargos públicos en la Administración del Estado, si bien su vinculación con el impopular </a:t>
            </a:r>
            <a:r>
              <a:rPr lang="es-ES" dirty="0" err="1" smtClean="0"/>
              <a:t>Ferme</a:t>
            </a:r>
            <a:r>
              <a:rPr lang="es-ES" dirty="0" smtClean="0"/>
              <a:t> Générale (un organismo privado de recaudación de impuestos) le supuso la enemistad con el revolucionario Jean-Paul </a:t>
            </a:r>
            <a:r>
              <a:rPr lang="es-ES" dirty="0" err="1" smtClean="0"/>
              <a:t>Marat</a:t>
            </a:r>
            <a:r>
              <a:rPr lang="es-ES" dirty="0" smtClean="0"/>
              <a:t>. En mayo de 1794, durante la fase de la Revolución francesa que pasaría a la historia como «el Terror» (1793-1794), un tribunal revolucionario lo condenó a la guillotina tras un juicio de tan solo unas horas. </a:t>
            </a:r>
          </a:p>
          <a:p>
            <a:pPr algn="just">
              <a:buNone/>
            </a:pPr>
            <a:r>
              <a:rPr lang="es-ES" dirty="0" smtClean="0"/>
              <a:t>	La expansión de la doctrina defendida por Lavoisier se vio favorecida con la publicación en 1789 de su obra </a:t>
            </a:r>
            <a:r>
              <a:rPr lang="es-ES" i="1" dirty="0" smtClean="0"/>
              <a:t>Tratado elemental de Química</a:t>
            </a:r>
            <a:r>
              <a:rPr lang="es-ES" dirty="0" smtClean="0"/>
              <a:t>. De este libro, que contiene una concisa exposición de su labor, cabe destacar la formulación de un primer enunciado de la ley de la conservación de la materia. Escrito con un ejemplar desarrollo lógico y con un estilo que puede calificarse de cristalino, y ampliamente difundido a través de numerosas ediciones y traducciones, el </a:t>
            </a:r>
            <a:r>
              <a:rPr lang="es-ES" i="1" dirty="0" smtClean="0"/>
              <a:t>Tratado</a:t>
            </a:r>
            <a:r>
              <a:rPr lang="es-ES" dirty="0" smtClean="0"/>
              <a:t> ha sido considerado el texto fundacional de la química moderna. Ese mismo año, en colaboración con otros científicos, fundó los </a:t>
            </a:r>
            <a:r>
              <a:rPr lang="es-ES" i="1" dirty="0" err="1" smtClean="0"/>
              <a:t>Annales</a:t>
            </a:r>
            <a:r>
              <a:rPr lang="es-ES" i="1" dirty="0" smtClean="0"/>
              <a:t> de </a:t>
            </a:r>
            <a:r>
              <a:rPr lang="es-ES" i="1" dirty="0" err="1" smtClean="0"/>
              <a:t>Chimie</a:t>
            </a:r>
            <a:r>
              <a:rPr lang="es-ES" i="1" dirty="0" smtClean="0"/>
              <a:t> (Anales de Química</a:t>
            </a:r>
            <a:r>
              <a:rPr lang="es-ES" dirty="0" smtClean="0"/>
              <a:t>), publicación monográfica dedicada a la nueva Química. </a:t>
            </a:r>
          </a:p>
          <a:p>
            <a:pPr>
              <a:buNone/>
            </a:pPr>
            <a:endParaRPr lang="es-ES" dirty="0" smtClean="0"/>
          </a:p>
          <a:p>
            <a:pPr>
              <a:buNone/>
            </a:pPr>
            <a:endParaRPr lang="es-E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275</TotalTime>
  <Words>98</Words>
  <Application>Microsoft Office PowerPoint</Application>
  <PresentationFormat>Presentación en pantalla (4:3)</PresentationFormat>
  <Paragraphs>81</Paragraphs>
  <Slides>29</Slides>
  <Notes>0</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Mirador</vt:lpstr>
      <vt:lpstr>LOS LIBROS  MÁS IMPORTANTES</vt:lpstr>
      <vt:lpstr>Euclides. Los elementos</vt:lpstr>
      <vt:lpstr>Marco Polo El libro de las maravillas</vt:lpstr>
      <vt:lpstr>El Cantar de Mio Cid</vt:lpstr>
      <vt:lpstr>Fernando de rojas. La celestina.</vt:lpstr>
      <vt:lpstr>Elio Antonio de Nebrija Gramática castellana</vt:lpstr>
      <vt:lpstr>El Lazarillo de Tormes</vt:lpstr>
      <vt:lpstr>Garcilaso de la Vega Églogas</vt:lpstr>
      <vt:lpstr>Antoine-Laurent Lavoisier  Tratado elemental de Química</vt:lpstr>
      <vt:lpstr>Gustave Flaubert Madame Bovary</vt:lpstr>
      <vt:lpstr>María Moliner Diccionario de uso del español</vt:lpstr>
      <vt:lpstr>Leopoldo Alas, Clarín La Regenta</vt:lpstr>
      <vt:lpstr>Miguel de Cervantes Don Quijote de La Mancha</vt:lpstr>
      <vt:lpstr>Federico García Lorca Romancero Gitano</vt:lpstr>
      <vt:lpstr>Juan Ruiz, Arcipreste de Hita El libro de buen amor</vt:lpstr>
      <vt:lpstr>Francisco de Quevedo El Buscón</vt:lpstr>
      <vt:lpstr>Charles Darwin El origen de las especies</vt:lpstr>
      <vt:lpstr>Gustavo Adolfo Bécquer Rimas y Leyendas</vt:lpstr>
      <vt:lpstr>Camilo José Cela La Colmena</vt:lpstr>
      <vt:lpstr>Luis Martín Santos Tiempo de silencio</vt:lpstr>
      <vt:lpstr>Lope de Vega Fuenteovejuna</vt:lpstr>
      <vt:lpstr>Antonio Buero Vallejo Historia de una escalera</vt:lpstr>
      <vt:lpstr>Sigmund Freud La interpretación de los sueños</vt:lpstr>
      <vt:lpstr>Juan Ramón Jiménez Platero y yo</vt:lpstr>
      <vt:lpstr>José Zorrilla Don Juan Tenorio</vt:lpstr>
      <vt:lpstr>Gabriel García Márquez Cien años de soledad</vt:lpstr>
      <vt:lpstr>Mario Vargas Llosa La fiesta del Chivo</vt:lpstr>
      <vt:lpstr>Miguel Delibes Cinco horas con Mario</vt:lpstr>
      <vt:lpstr>Rafael Alberti Marinero en Tierra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LIBROS  MÁS IMPORTANTES</dc:title>
  <dc:creator>GLORIA GARCÍA RODRÍGUEZ</dc:creator>
  <cp:lastModifiedBy>GLORIA GARCÍA RODRÍGUEZ</cp:lastModifiedBy>
  <cp:revision>56</cp:revision>
  <dcterms:created xsi:type="dcterms:W3CDTF">2017-04-22T20:31:06Z</dcterms:created>
  <dcterms:modified xsi:type="dcterms:W3CDTF">2017-04-23T22:43:47Z</dcterms:modified>
</cp:coreProperties>
</file>