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9" r:id="rId4"/>
    <p:sldId id="257" r:id="rId5"/>
    <p:sldId id="258" r:id="rId6"/>
    <p:sldId id="262" r:id="rId7"/>
    <p:sldId id="263" r:id="rId8"/>
    <p:sldId id="260" r:id="rId9"/>
    <p:sldId id="269" r:id="rId10"/>
    <p:sldId id="268" r:id="rId11"/>
    <p:sldId id="273" r:id="rId12"/>
    <p:sldId id="272" r:id="rId13"/>
    <p:sldId id="274"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6600"/>
    <a:srgbClr val="FF00FF"/>
  </p:clrMru>
</p:presentationPr>
</file>

<file path=ppt/tableStyles.xml><?xml version="1.0" encoding="utf-8"?>
<a:tblStyleLst xmlns:a="http://schemas.openxmlformats.org/drawingml/2006/main" def="{5C22544A-7EE6-4342-B048-85BDC9FD1C3A}">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E91C16-E383-4A71-82FB-E8C241610DCA}" type="datetimeFigureOut">
              <a:rPr lang="es-ES" smtClean="0"/>
              <a:pPr/>
              <a:t>29/01/2017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5BCCB1A-ADEA-4DFB-AD5C-CD94764FF02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91C16-E383-4A71-82FB-E8C241610DCA}" type="datetimeFigureOut">
              <a:rPr lang="es-ES" smtClean="0"/>
              <a:pPr/>
              <a:t>29/01/2017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CCB1A-ADEA-4DFB-AD5C-CD94764FF02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7772400" cy="1470025"/>
          </a:xfrm>
        </p:spPr>
        <p:txBody>
          <a:bodyPr/>
          <a:lstStyle/>
          <a:p>
            <a:r>
              <a:rPr lang="es-ES" b="1" dirty="0" smtClean="0">
                <a:solidFill>
                  <a:srgbClr val="FF00FF"/>
                </a:solidFill>
              </a:rPr>
              <a:t>GRUPO DE TRABAJO. PSICOLOGÍA POSITIVA. </a:t>
            </a:r>
            <a:endParaRPr lang="es-ES" b="1" dirty="0">
              <a:solidFill>
                <a:srgbClr val="FF00FF"/>
              </a:solidFill>
            </a:endParaRPr>
          </a:p>
        </p:txBody>
      </p:sp>
      <p:sp>
        <p:nvSpPr>
          <p:cNvPr id="3" name="2 Subtítulo"/>
          <p:cNvSpPr>
            <a:spLocks noGrp="1"/>
          </p:cNvSpPr>
          <p:nvPr>
            <p:ph type="subTitle" idx="1"/>
          </p:nvPr>
        </p:nvSpPr>
        <p:spPr>
          <a:xfrm>
            <a:off x="1763688" y="5157192"/>
            <a:ext cx="2736304" cy="792088"/>
          </a:xfrm>
        </p:spPr>
        <p:txBody>
          <a:bodyPr/>
          <a:lstStyle/>
          <a:p>
            <a:r>
              <a:rPr lang="es-ES" dirty="0" smtClean="0">
                <a:solidFill>
                  <a:srgbClr val="FF0000"/>
                </a:solidFill>
              </a:rPr>
              <a:t>FORTIFÍCATE</a:t>
            </a:r>
            <a:endParaRPr lang="es-ES" dirty="0">
              <a:solidFill>
                <a:srgbClr val="FF0000"/>
              </a:solidFill>
            </a:endParaRPr>
          </a:p>
        </p:txBody>
      </p:sp>
      <p:pic>
        <p:nvPicPr>
          <p:cNvPr id="6145" name="Picture 1" descr="C:\Users\Aitana\Desktop\viola.jpe"/>
          <p:cNvPicPr>
            <a:picLocks noChangeAspect="1" noChangeArrowheads="1"/>
          </p:cNvPicPr>
          <p:nvPr/>
        </p:nvPicPr>
        <p:blipFill>
          <a:blip r:embed="rId2" cstate="print"/>
          <a:srcRect/>
          <a:stretch>
            <a:fillRect/>
          </a:stretch>
        </p:blipFill>
        <p:spPr bwMode="auto">
          <a:xfrm>
            <a:off x="395536" y="1844824"/>
            <a:ext cx="5171282" cy="3893436"/>
          </a:xfrm>
          <a:prstGeom prst="rect">
            <a:avLst/>
          </a:prstGeom>
          <a:noFill/>
        </p:spPr>
      </p:pic>
      <p:sp>
        <p:nvSpPr>
          <p:cNvPr id="5" name="4 CuadroTexto"/>
          <p:cNvSpPr txBox="1"/>
          <p:nvPr/>
        </p:nvSpPr>
        <p:spPr>
          <a:xfrm>
            <a:off x="3491880" y="6165304"/>
            <a:ext cx="5472608" cy="461665"/>
          </a:xfrm>
          <a:prstGeom prst="rect">
            <a:avLst/>
          </a:prstGeom>
          <a:noFill/>
        </p:spPr>
        <p:txBody>
          <a:bodyPr wrap="square" rtlCol="0">
            <a:spAutoFit/>
          </a:bodyPr>
          <a:lstStyle/>
          <a:p>
            <a:pPr algn="r"/>
            <a:r>
              <a:rPr lang="es-ES" sz="2400" b="1" dirty="0" smtClean="0">
                <a:solidFill>
                  <a:srgbClr val="006600"/>
                </a:solidFill>
                <a:latin typeface="Bookman Old Style" pitchFamily="18" charset="0"/>
              </a:rPr>
              <a:t>Begoña Aitana López García</a:t>
            </a:r>
            <a:endParaRPr lang="es-ES" sz="2400" b="1" dirty="0">
              <a:solidFill>
                <a:srgbClr val="006600"/>
              </a:solidFill>
              <a:latin typeface="Bookman Old Style" pitchFamily="18" charset="0"/>
            </a:endParaRPr>
          </a:p>
        </p:txBody>
      </p:sp>
      <p:pic>
        <p:nvPicPr>
          <p:cNvPr id="16386" name="Picture 2" descr="Resultado de imagen de ies santisima trinidad baeza"/>
          <p:cNvPicPr>
            <a:picLocks noChangeAspect="1" noChangeArrowheads="1"/>
          </p:cNvPicPr>
          <p:nvPr/>
        </p:nvPicPr>
        <p:blipFill>
          <a:blip r:embed="rId3" cstate="print"/>
          <a:srcRect/>
          <a:stretch>
            <a:fillRect/>
          </a:stretch>
        </p:blipFill>
        <p:spPr bwMode="auto">
          <a:xfrm>
            <a:off x="179512" y="5877272"/>
            <a:ext cx="3528392" cy="71020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graphicFrame>
        <p:nvGraphicFramePr>
          <p:cNvPr id="7" name="6 Tabla"/>
          <p:cNvGraphicFramePr>
            <a:graphicFrameLocks noGrp="1"/>
          </p:cNvGraphicFramePr>
          <p:nvPr/>
        </p:nvGraphicFramePr>
        <p:xfrm>
          <a:off x="683568" y="2492896"/>
          <a:ext cx="7488832" cy="3640455"/>
        </p:xfrm>
        <a:graphic>
          <a:graphicData uri="http://schemas.openxmlformats.org/drawingml/2006/table">
            <a:tbl>
              <a:tblPr>
                <a:tableStyleId>{18603FDC-E32A-4AB5-989C-0864C3EAD2B8}</a:tableStyleId>
              </a:tblPr>
              <a:tblGrid>
                <a:gridCol w="7488832"/>
              </a:tblGrid>
              <a:tr h="0">
                <a:tc>
                  <a:txBody>
                    <a:bodyPr/>
                    <a:lstStyle/>
                    <a:p>
                      <a:pPr marL="342900" lvl="0" indent="-342900" algn="just">
                        <a:lnSpc>
                          <a:spcPct val="115000"/>
                        </a:lnSpc>
                        <a:spcAft>
                          <a:spcPts val="1000"/>
                        </a:spcAft>
                        <a:buFont typeface="+mj-lt"/>
                        <a:buAutoNum type="arabicPeriod"/>
                      </a:pPr>
                      <a:r>
                        <a:rPr lang="es-ES" sz="2000" dirty="0"/>
                        <a:t>Potenciar aprendizajes y  felicidad en nuestros alumnos/as.</a:t>
                      </a:r>
                    </a:p>
                    <a:p>
                      <a:pPr marL="342900" lvl="0" indent="-342900" algn="just">
                        <a:lnSpc>
                          <a:spcPct val="115000"/>
                        </a:lnSpc>
                        <a:spcAft>
                          <a:spcPts val="1000"/>
                        </a:spcAft>
                        <a:buFont typeface="+mj-lt"/>
                        <a:buAutoNum type="arabicPeriod"/>
                      </a:pPr>
                      <a:r>
                        <a:rPr lang="es-ES" sz="2000" dirty="0"/>
                        <a:t>Ayudar a vivir conscientemente y a gobernar su vida mediante atención plena.</a:t>
                      </a:r>
                    </a:p>
                    <a:p>
                      <a:pPr marL="342900" lvl="0" indent="-342900" algn="just">
                        <a:lnSpc>
                          <a:spcPct val="115000"/>
                        </a:lnSpc>
                        <a:spcAft>
                          <a:spcPts val="1000"/>
                        </a:spcAft>
                        <a:buFont typeface="+mj-lt"/>
                        <a:buAutoNum type="arabicPeriod"/>
                      </a:pPr>
                      <a:r>
                        <a:rPr lang="es-ES" sz="2000" dirty="0"/>
                        <a:t>Cultivar su vida interior para que la felicidad dependa de ellos mismos y no tanto del exterior  mediante el desarrollo de las fortalezas personales.</a:t>
                      </a:r>
                    </a:p>
                    <a:p>
                      <a:pPr marL="342900" lvl="0" indent="-342900" algn="just">
                        <a:lnSpc>
                          <a:spcPct val="115000"/>
                        </a:lnSpc>
                        <a:spcAft>
                          <a:spcPts val="1000"/>
                        </a:spcAft>
                        <a:buFont typeface="+mj-lt"/>
                        <a:buAutoNum type="arabicPeriod"/>
                      </a:pPr>
                      <a:r>
                        <a:rPr lang="es-ES" sz="2000" dirty="0"/>
                        <a:t>Potenciar los cinco componentes básicos de la felicidad: emociones positivas, compromiso,  significado, logro y relaciones.</a:t>
                      </a:r>
                    </a:p>
                    <a:p>
                      <a:pPr marL="342900" lvl="0" indent="-342900" algn="just">
                        <a:lnSpc>
                          <a:spcPct val="115000"/>
                        </a:lnSpc>
                        <a:spcAft>
                          <a:spcPts val="1000"/>
                        </a:spcAft>
                        <a:buFont typeface="+mj-lt"/>
                        <a:buAutoNum type="arabicPeriod"/>
                      </a:pPr>
                      <a:r>
                        <a:rPr lang="es-ES" sz="2000" dirty="0"/>
                        <a:t>Favorecer el bienestar y los aprendizajes.</a:t>
                      </a:r>
                      <a:endParaRPr lang="es-ES" sz="2000" b="1" dirty="0">
                        <a:latin typeface="Times New Roman"/>
                        <a:ea typeface="Times New Roman"/>
                      </a:endParaRPr>
                    </a:p>
                  </a:txBody>
                  <a:tcPr marL="68580" marR="68580" marT="0" marB="0"/>
                </a:tc>
              </a:tr>
            </a:tbl>
          </a:graphicData>
        </a:graphic>
      </p:graphicFrame>
      <p:sp>
        <p:nvSpPr>
          <p:cNvPr id="11" name="10 CuadroTexto"/>
          <p:cNvSpPr txBox="1"/>
          <p:nvPr/>
        </p:nvSpPr>
        <p:spPr>
          <a:xfrm>
            <a:off x="683568" y="1412776"/>
            <a:ext cx="7488832"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2400" b="1" dirty="0" smtClean="0">
                <a:solidFill>
                  <a:schemeClr val="accent2">
                    <a:lumMod val="75000"/>
                  </a:schemeClr>
                </a:solidFill>
              </a:rPr>
              <a:t>OBJETIVOS DE NUESTRO TRABAJO EN FORTALEZAS CON EL ALUMNADO</a:t>
            </a:r>
            <a:endParaRPr lang="es-ES" sz="24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graphicFrame>
        <p:nvGraphicFramePr>
          <p:cNvPr id="7" name="6 Tabla"/>
          <p:cNvGraphicFramePr>
            <a:graphicFrameLocks noGrp="1"/>
          </p:cNvGraphicFramePr>
          <p:nvPr/>
        </p:nvGraphicFramePr>
        <p:xfrm>
          <a:off x="1524000" y="1397000"/>
          <a:ext cx="6096000" cy="2860040"/>
        </p:xfrm>
        <a:graphic>
          <a:graphicData uri="http://schemas.openxmlformats.org/drawingml/2006/table">
            <a:tbl>
              <a:tblPr firstRow="1" bandRow="1">
                <a:tableStyleId>{72833802-FEF1-4C79-8D5D-14CF1EAF98D9}</a:tableStyleId>
              </a:tblPr>
              <a:tblGrid>
                <a:gridCol w="3048000"/>
                <a:gridCol w="3048000"/>
              </a:tblGrid>
              <a:tr h="370840">
                <a:tc>
                  <a:txBody>
                    <a:bodyPr/>
                    <a:lstStyle/>
                    <a:p>
                      <a:pPr algn="ctr"/>
                      <a:r>
                        <a:rPr lang="es-ES" dirty="0" smtClean="0"/>
                        <a:t>MES</a:t>
                      </a:r>
                      <a:endParaRPr lang="es-ES" dirty="0"/>
                    </a:p>
                  </a:txBody>
                  <a:tcPr/>
                </a:tc>
                <a:tc>
                  <a:txBody>
                    <a:bodyPr/>
                    <a:lstStyle/>
                    <a:p>
                      <a:pPr algn="ctr"/>
                      <a:r>
                        <a:rPr lang="es-ES" dirty="0" smtClean="0"/>
                        <a:t>FORTALEZA A TRABAJAR</a:t>
                      </a:r>
                      <a:endParaRPr lang="es-ES" dirty="0"/>
                    </a:p>
                  </a:txBody>
                  <a:tcPr/>
                </a:tc>
              </a:tr>
              <a:tr h="293008">
                <a:tc>
                  <a:txBody>
                    <a:bodyPr/>
                    <a:lstStyle/>
                    <a:p>
                      <a:r>
                        <a:rPr lang="es-ES" dirty="0" smtClean="0">
                          <a:solidFill>
                            <a:schemeClr val="accent2">
                              <a:lumMod val="75000"/>
                            </a:schemeClr>
                          </a:solidFill>
                          <a:latin typeface="Bookman Old Style" pitchFamily="18" charset="0"/>
                        </a:rPr>
                        <a:t>FEBRERO</a:t>
                      </a:r>
                      <a:endParaRPr lang="es-ES" dirty="0">
                        <a:solidFill>
                          <a:schemeClr val="accent2">
                            <a:lumMod val="75000"/>
                          </a:schemeClr>
                        </a:solidFill>
                        <a:latin typeface="Bookman Old Style" pitchFamily="18" charset="0"/>
                      </a:endParaRPr>
                    </a:p>
                  </a:txBody>
                  <a:tcPr/>
                </a:tc>
                <a:tc>
                  <a:txBody>
                    <a:bodyPr/>
                    <a:lstStyle/>
                    <a:p>
                      <a:r>
                        <a:rPr lang="es-ES" dirty="0" smtClean="0">
                          <a:solidFill>
                            <a:schemeClr val="accent2">
                              <a:lumMod val="75000"/>
                            </a:schemeClr>
                          </a:solidFill>
                          <a:latin typeface="Bookman Old Style" pitchFamily="18" charset="0"/>
                        </a:rPr>
                        <a:t>PERDÓN</a:t>
                      </a:r>
                      <a:endParaRPr lang="es-ES" dirty="0">
                        <a:solidFill>
                          <a:schemeClr val="accent2">
                            <a:lumMod val="75000"/>
                          </a:schemeClr>
                        </a:solidFill>
                        <a:latin typeface="Bookman Old Style" pitchFamily="18" charset="0"/>
                      </a:endParaRPr>
                    </a:p>
                  </a:txBody>
                  <a:tcPr/>
                </a:tc>
              </a:tr>
              <a:tr h="370840">
                <a:tc>
                  <a:txBody>
                    <a:bodyPr/>
                    <a:lstStyle/>
                    <a:p>
                      <a:r>
                        <a:rPr lang="es-ES" dirty="0" smtClean="0">
                          <a:solidFill>
                            <a:schemeClr val="accent2">
                              <a:lumMod val="75000"/>
                            </a:schemeClr>
                          </a:solidFill>
                          <a:latin typeface="Bookman Old Style" pitchFamily="18" charset="0"/>
                        </a:rPr>
                        <a:t>MARZO</a:t>
                      </a:r>
                      <a:endParaRPr lang="es-ES" dirty="0">
                        <a:solidFill>
                          <a:schemeClr val="accent2">
                            <a:lumMod val="75000"/>
                          </a:schemeClr>
                        </a:solidFill>
                        <a:latin typeface="Bookman Old Style" pitchFamily="18" charset="0"/>
                      </a:endParaRPr>
                    </a:p>
                  </a:txBody>
                  <a:tcPr/>
                </a:tc>
                <a:tc>
                  <a:txBody>
                    <a:bodyPr/>
                    <a:lstStyle/>
                    <a:p>
                      <a:r>
                        <a:rPr lang="es-ES" dirty="0" smtClean="0">
                          <a:solidFill>
                            <a:schemeClr val="accent2">
                              <a:lumMod val="75000"/>
                            </a:schemeClr>
                          </a:solidFill>
                          <a:latin typeface="Bookman Old Style" pitchFamily="18" charset="0"/>
                        </a:rPr>
                        <a:t>CIVISMO</a:t>
                      </a:r>
                      <a:endParaRPr lang="es-ES" dirty="0">
                        <a:solidFill>
                          <a:schemeClr val="accent2">
                            <a:lumMod val="75000"/>
                          </a:schemeClr>
                        </a:solidFill>
                        <a:latin typeface="Bookman Old Style" pitchFamily="18" charset="0"/>
                      </a:endParaRPr>
                    </a:p>
                  </a:txBody>
                  <a:tcPr/>
                </a:tc>
              </a:tr>
              <a:tr h="370840">
                <a:tc>
                  <a:txBody>
                    <a:bodyPr/>
                    <a:lstStyle/>
                    <a:p>
                      <a:r>
                        <a:rPr lang="es-ES" dirty="0" smtClean="0">
                          <a:solidFill>
                            <a:schemeClr val="accent2">
                              <a:lumMod val="75000"/>
                            </a:schemeClr>
                          </a:solidFill>
                          <a:latin typeface="Bookman Old Style" pitchFamily="18" charset="0"/>
                        </a:rPr>
                        <a:t>ABRIL</a:t>
                      </a:r>
                      <a:endParaRPr lang="es-ES" dirty="0">
                        <a:solidFill>
                          <a:schemeClr val="accent2">
                            <a:lumMod val="75000"/>
                          </a:schemeClr>
                        </a:solidFill>
                        <a:latin typeface="Bookman Old Style" pitchFamily="18" charset="0"/>
                      </a:endParaRPr>
                    </a:p>
                  </a:txBody>
                  <a:tcPr/>
                </a:tc>
                <a:tc>
                  <a:txBody>
                    <a:bodyPr/>
                    <a:lstStyle/>
                    <a:p>
                      <a:r>
                        <a:rPr lang="es-ES" dirty="0" smtClean="0">
                          <a:solidFill>
                            <a:schemeClr val="accent2">
                              <a:lumMod val="75000"/>
                            </a:schemeClr>
                          </a:solidFill>
                          <a:latin typeface="Bookman Old Style" pitchFamily="18" charset="0"/>
                        </a:rPr>
                        <a:t>GENEROSIDAD</a:t>
                      </a:r>
                      <a:endParaRPr lang="es-ES" dirty="0">
                        <a:solidFill>
                          <a:schemeClr val="accent2">
                            <a:lumMod val="75000"/>
                          </a:schemeClr>
                        </a:solidFill>
                        <a:latin typeface="Bookman Old Style" pitchFamily="18" charset="0"/>
                      </a:endParaRPr>
                    </a:p>
                  </a:txBody>
                  <a:tcPr/>
                </a:tc>
              </a:tr>
              <a:tr h="370840">
                <a:tc>
                  <a:txBody>
                    <a:bodyPr/>
                    <a:lstStyle/>
                    <a:p>
                      <a:r>
                        <a:rPr lang="es-ES" dirty="0" smtClean="0">
                          <a:solidFill>
                            <a:schemeClr val="accent2">
                              <a:lumMod val="75000"/>
                            </a:schemeClr>
                          </a:solidFill>
                          <a:latin typeface="Bookman Old Style" pitchFamily="18" charset="0"/>
                        </a:rPr>
                        <a:t>MAYO</a:t>
                      </a:r>
                      <a:endParaRPr lang="es-ES" dirty="0">
                        <a:solidFill>
                          <a:schemeClr val="accent2">
                            <a:lumMod val="75000"/>
                          </a:schemeClr>
                        </a:solidFill>
                        <a:latin typeface="Bookman Old Styl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accent2">
                              <a:lumMod val="75000"/>
                            </a:schemeClr>
                          </a:solidFill>
                          <a:latin typeface="Bookman Old Style" pitchFamily="18" charset="0"/>
                        </a:rPr>
                        <a:t>APRECIACIÓN</a:t>
                      </a:r>
                      <a:r>
                        <a:rPr lang="es-ES" baseline="0" dirty="0" smtClean="0">
                          <a:solidFill>
                            <a:schemeClr val="accent2">
                              <a:lumMod val="75000"/>
                            </a:schemeClr>
                          </a:solidFill>
                          <a:latin typeface="Bookman Old Style" pitchFamily="18" charset="0"/>
                        </a:rPr>
                        <a:t> DE LA BELLEZA</a:t>
                      </a:r>
                      <a:endParaRPr lang="es-ES" dirty="0" smtClean="0">
                        <a:solidFill>
                          <a:schemeClr val="accent2">
                            <a:lumMod val="75000"/>
                          </a:schemeClr>
                        </a:solidFill>
                        <a:latin typeface="Bookman Old Style" pitchFamily="18" charset="0"/>
                      </a:endParaRPr>
                    </a:p>
                  </a:txBody>
                  <a:tcPr/>
                </a:tc>
              </a:tr>
              <a:tr h="370840">
                <a:tc>
                  <a:txBody>
                    <a:bodyPr/>
                    <a:lstStyle/>
                    <a:p>
                      <a:r>
                        <a:rPr lang="es-ES" dirty="0" smtClean="0">
                          <a:solidFill>
                            <a:schemeClr val="accent2">
                              <a:lumMod val="75000"/>
                            </a:schemeClr>
                          </a:solidFill>
                          <a:latin typeface="Bookman Old Style" pitchFamily="18" charset="0"/>
                        </a:rPr>
                        <a:t>JUNIO</a:t>
                      </a:r>
                      <a:endParaRPr lang="es-ES" dirty="0">
                        <a:solidFill>
                          <a:schemeClr val="accent2">
                            <a:lumMod val="75000"/>
                          </a:schemeClr>
                        </a:solidFill>
                        <a:latin typeface="Bookman Old Style" pitchFamily="18" charset="0"/>
                      </a:endParaRPr>
                    </a:p>
                  </a:txBody>
                  <a:tcPr/>
                </a:tc>
                <a:tc>
                  <a:txBody>
                    <a:bodyPr/>
                    <a:lstStyle/>
                    <a:p>
                      <a:r>
                        <a:rPr lang="es-ES" dirty="0" smtClean="0">
                          <a:solidFill>
                            <a:schemeClr val="accent2">
                              <a:lumMod val="75000"/>
                            </a:schemeClr>
                          </a:solidFill>
                          <a:latin typeface="Bookman Old Style" pitchFamily="18" charset="0"/>
                        </a:rPr>
                        <a:t>PERSISTENCIA</a:t>
                      </a:r>
                      <a:endParaRPr lang="es-ES" dirty="0">
                        <a:solidFill>
                          <a:schemeClr val="accent2">
                            <a:lumMod val="75000"/>
                          </a:schemeClr>
                        </a:solidFill>
                        <a:latin typeface="Bookman Old Style" pitchFamily="18" charset="0"/>
                      </a:endParaRPr>
                    </a:p>
                  </a:txBody>
                  <a:tcPr/>
                </a:tc>
              </a:tr>
              <a:tr h="370840">
                <a:tc>
                  <a:txBody>
                    <a:bodyPr/>
                    <a:lstStyle/>
                    <a:p>
                      <a:endParaRPr lang="es-ES">
                        <a:solidFill>
                          <a:schemeClr val="accent2">
                            <a:lumMod val="75000"/>
                          </a:schemeClr>
                        </a:solidFill>
                        <a:latin typeface="Bookman Old Style" pitchFamily="18" charset="0"/>
                      </a:endParaRPr>
                    </a:p>
                  </a:txBody>
                  <a:tcPr/>
                </a:tc>
                <a:tc>
                  <a:txBody>
                    <a:bodyPr/>
                    <a:lstStyle/>
                    <a:p>
                      <a:r>
                        <a:rPr lang="es-ES" dirty="0" smtClean="0">
                          <a:solidFill>
                            <a:schemeClr val="accent2">
                              <a:lumMod val="75000"/>
                            </a:schemeClr>
                          </a:solidFill>
                          <a:latin typeface="Bookman Old Style" pitchFamily="18" charset="0"/>
                        </a:rPr>
                        <a:t>CREATIVIDAD</a:t>
                      </a:r>
                      <a:endParaRPr lang="es-ES" dirty="0">
                        <a:solidFill>
                          <a:schemeClr val="accent2">
                            <a:lumMod val="75000"/>
                          </a:schemeClr>
                        </a:solidFill>
                        <a:latin typeface="Bookman Old Style"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pic>
        <p:nvPicPr>
          <p:cNvPr id="30722" name="Picture 2" descr="Resultado de imagen de QUE PIENSAS"/>
          <p:cNvPicPr>
            <a:picLocks noChangeAspect="1" noChangeArrowheads="1"/>
          </p:cNvPicPr>
          <p:nvPr/>
        </p:nvPicPr>
        <p:blipFill>
          <a:blip r:embed="rId4" cstate="print"/>
          <a:srcRect/>
          <a:stretch>
            <a:fillRect/>
          </a:stretch>
        </p:blipFill>
        <p:spPr bwMode="auto">
          <a:xfrm>
            <a:off x="1115616" y="1268760"/>
            <a:ext cx="6038850" cy="46767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descr="Resultado de imagen de gracias por vuestra atenc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1748" name="AutoShape 4" descr="Resultado de imagen de gracias por vuestra atenc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1750" name="Picture 6" descr="Resultado de imagen de gracias por vuestra atencion"/>
          <p:cNvPicPr>
            <a:picLocks noChangeAspect="1" noChangeArrowheads="1"/>
          </p:cNvPicPr>
          <p:nvPr/>
        </p:nvPicPr>
        <p:blipFill>
          <a:blip r:embed="rId2" cstate="print"/>
          <a:srcRect/>
          <a:stretch>
            <a:fillRect/>
          </a:stretch>
        </p:blipFill>
        <p:spPr bwMode="auto">
          <a:xfrm>
            <a:off x="1547664" y="620688"/>
            <a:ext cx="5970240" cy="597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23529" y="1412776"/>
          <a:ext cx="8640959" cy="3226278"/>
        </p:xfrm>
        <a:graphic>
          <a:graphicData uri="http://schemas.openxmlformats.org/drawingml/2006/table">
            <a:tbl>
              <a:tblPr/>
              <a:tblGrid>
                <a:gridCol w="3586009"/>
                <a:gridCol w="1698635"/>
                <a:gridCol w="3356315"/>
              </a:tblGrid>
              <a:tr h="293298">
                <a:tc>
                  <a:txBody>
                    <a:bodyPr/>
                    <a:lstStyle/>
                    <a:p>
                      <a:pPr algn="ctr">
                        <a:spcAft>
                          <a:spcPts val="0"/>
                        </a:spcAft>
                      </a:pPr>
                      <a:r>
                        <a:rPr lang="es-ES" sz="1800" b="1" kern="150">
                          <a:latin typeface="Calibri"/>
                          <a:ea typeface="Arial"/>
                          <a:cs typeface="Times New Roman"/>
                        </a:rPr>
                        <a:t>NOMBRE Y APELLIDOS</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D9D9D9"/>
                    </a:solidFill>
                  </a:tcPr>
                </a:tc>
                <a:tc>
                  <a:txBody>
                    <a:bodyPr/>
                    <a:lstStyle/>
                    <a:p>
                      <a:pPr algn="ctr">
                        <a:spcAft>
                          <a:spcPts val="0"/>
                        </a:spcAft>
                      </a:pPr>
                      <a:r>
                        <a:rPr lang="es-ES" sz="1800" b="1" kern="150" dirty="0">
                          <a:latin typeface="Calibri"/>
                          <a:ea typeface="Arial"/>
                          <a:cs typeface="Times New Roman"/>
                        </a:rPr>
                        <a:t>MÓVIL</a:t>
                      </a:r>
                      <a:endParaRPr lang="es-ES" sz="1800" kern="150" dirty="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D9D9D9"/>
                    </a:solidFill>
                  </a:tcPr>
                </a:tc>
                <a:tc>
                  <a:txBody>
                    <a:bodyPr/>
                    <a:lstStyle/>
                    <a:p>
                      <a:pPr algn="ctr">
                        <a:spcAft>
                          <a:spcPts val="0"/>
                        </a:spcAft>
                      </a:pPr>
                      <a:r>
                        <a:rPr lang="es-ES" sz="1800" b="1" kern="150">
                          <a:latin typeface="Calibri"/>
                          <a:ea typeface="Arial"/>
                          <a:cs typeface="Times New Roman"/>
                        </a:rPr>
                        <a:t>CORREO ELECTRÓNICO</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D9D9D9"/>
                    </a:solidFill>
                  </a:tcPr>
                </a:tc>
              </a:tr>
              <a:tr h="293298">
                <a:tc>
                  <a:txBody>
                    <a:bodyPr/>
                    <a:lstStyle/>
                    <a:p>
                      <a:pPr algn="just">
                        <a:spcAft>
                          <a:spcPts val="0"/>
                        </a:spcAft>
                      </a:pPr>
                      <a:r>
                        <a:rPr lang="es-ES" sz="1800" kern="150">
                          <a:latin typeface="Calibri"/>
                          <a:ea typeface="Arial"/>
                          <a:cs typeface="Times New Roman"/>
                        </a:rPr>
                        <a:t>Cabrero Carrasco, Francisca</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637863598</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paquicabrerocarrasco@gmail.com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293298">
                <a:tc>
                  <a:txBody>
                    <a:bodyPr/>
                    <a:lstStyle/>
                    <a:p>
                      <a:pPr algn="just">
                        <a:spcAft>
                          <a:spcPts val="0"/>
                        </a:spcAft>
                      </a:pPr>
                      <a:r>
                        <a:rPr lang="es-ES" sz="1800" kern="150">
                          <a:latin typeface="Calibri"/>
                          <a:ea typeface="Arial"/>
                          <a:cs typeface="Times New Roman"/>
                        </a:rPr>
                        <a:t>Checa Jódar, Trinidad</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627735700</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baezafrances@gmail.com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293298">
                <a:tc>
                  <a:txBody>
                    <a:bodyPr/>
                    <a:lstStyle/>
                    <a:p>
                      <a:pPr algn="just">
                        <a:spcAft>
                          <a:spcPts val="0"/>
                        </a:spcAft>
                      </a:pPr>
                      <a:r>
                        <a:rPr lang="es-ES" sz="1800" kern="150">
                          <a:latin typeface="Calibri"/>
                          <a:ea typeface="Arial"/>
                          <a:cs typeface="Times New Roman"/>
                        </a:rPr>
                        <a:t>Doncel Cruz, Maria Luisa</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650968227</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marisitadc@hotmail.com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586596">
                <a:tc>
                  <a:txBody>
                    <a:bodyPr/>
                    <a:lstStyle/>
                    <a:p>
                      <a:pPr algn="just">
                        <a:spcAft>
                          <a:spcPts val="0"/>
                        </a:spcAft>
                      </a:pPr>
                      <a:r>
                        <a:rPr lang="es-ES" sz="1800" kern="150">
                          <a:latin typeface="Calibri"/>
                          <a:ea typeface="Arial"/>
                          <a:cs typeface="Times New Roman"/>
                        </a:rPr>
                        <a:t>López García, Begoña Aitana (Coordinadora)</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699134317</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aitanalg@gmail.com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293298">
                <a:tc>
                  <a:txBody>
                    <a:bodyPr/>
                    <a:lstStyle/>
                    <a:p>
                      <a:pPr algn="just">
                        <a:spcAft>
                          <a:spcPts val="0"/>
                        </a:spcAft>
                      </a:pPr>
                      <a:r>
                        <a:rPr lang="es-ES" sz="1800" kern="150">
                          <a:latin typeface="Calibri"/>
                          <a:ea typeface="Arial"/>
                          <a:cs typeface="Times New Roman"/>
                        </a:rPr>
                        <a:t>Marín Torres, Ascensión</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687089984</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asunmarin@yahoo.es</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293298">
                <a:tc>
                  <a:txBody>
                    <a:bodyPr/>
                    <a:lstStyle/>
                    <a:p>
                      <a:pPr algn="just">
                        <a:spcAft>
                          <a:spcPts val="0"/>
                        </a:spcAft>
                      </a:pPr>
                      <a:r>
                        <a:rPr lang="es-ES" sz="1800" kern="150">
                          <a:latin typeface="Calibri"/>
                          <a:ea typeface="Arial"/>
                          <a:cs typeface="Times New Roman"/>
                        </a:rPr>
                        <a:t>Montoro Rus, Ana</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669345447</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montoruana@gmail.com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586596">
                <a:tc>
                  <a:txBody>
                    <a:bodyPr/>
                    <a:lstStyle/>
                    <a:p>
                      <a:pPr algn="just">
                        <a:spcAft>
                          <a:spcPts val="0"/>
                        </a:spcAft>
                      </a:pPr>
                      <a:r>
                        <a:rPr lang="es-ES" sz="1800" kern="150">
                          <a:latin typeface="Calibri"/>
                          <a:ea typeface="Arial"/>
                          <a:cs typeface="Times New Roman"/>
                        </a:rPr>
                        <a:t>Pérez Arco, Francisco Manuel.</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639245612</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francisperezarco@gmail.com</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r h="293298">
                <a:tc>
                  <a:txBody>
                    <a:bodyPr/>
                    <a:lstStyle/>
                    <a:p>
                      <a:pPr algn="just">
                        <a:spcAft>
                          <a:spcPts val="0"/>
                        </a:spcAft>
                      </a:pPr>
                      <a:r>
                        <a:rPr lang="es-ES" sz="1800" kern="150">
                          <a:latin typeface="Calibri"/>
                          <a:ea typeface="Arial"/>
                          <a:cs typeface="Times New Roman"/>
                        </a:rPr>
                        <a:t>Ruiz Juan, Francisco</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a:latin typeface="Calibri"/>
                          <a:ea typeface="Arial"/>
                          <a:cs typeface="Times New Roman"/>
                        </a:rPr>
                        <a:t>638103309</a:t>
                      </a:r>
                      <a:endParaRPr lang="es-ES" sz="1800" kern="15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just">
                        <a:spcAft>
                          <a:spcPts val="0"/>
                        </a:spcAft>
                      </a:pPr>
                      <a:r>
                        <a:rPr lang="es-ES" sz="1800" kern="150" dirty="0">
                          <a:latin typeface="Calibri"/>
                          <a:ea typeface="Arial"/>
                          <a:cs typeface="Times New Roman"/>
                        </a:rPr>
                        <a:t>fjfranc@gmail.com</a:t>
                      </a:r>
                      <a:endParaRPr lang="es-ES" sz="1800" kern="150" dirty="0">
                        <a:latin typeface="Times New Roman"/>
                        <a:ea typeface="Times New Roman"/>
                        <a:cs typeface="Times New Roman"/>
                      </a:endParaRPr>
                    </a:p>
                  </a:txBody>
                  <a:tcPr marL="68580" marR="6858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r>
            </a:tbl>
          </a:graphicData>
        </a:graphic>
      </p:graphicFrame>
      <p:sp>
        <p:nvSpPr>
          <p:cNvPr id="3" name="2 CuadroTexto"/>
          <p:cNvSpPr txBox="1"/>
          <p:nvPr/>
        </p:nvSpPr>
        <p:spPr>
          <a:xfrm>
            <a:off x="971600" y="404664"/>
            <a:ext cx="6624736" cy="523220"/>
          </a:xfrm>
          <a:prstGeom prst="rect">
            <a:avLst/>
          </a:prstGeom>
          <a:noFill/>
        </p:spPr>
        <p:txBody>
          <a:bodyPr wrap="square" rtlCol="0">
            <a:spAutoFit/>
          </a:bodyPr>
          <a:lstStyle/>
          <a:p>
            <a:pPr algn="ctr"/>
            <a:r>
              <a:rPr lang="es-ES" sz="2800" b="1" dirty="0" smtClean="0">
                <a:solidFill>
                  <a:srgbClr val="FF0000"/>
                </a:solidFill>
              </a:rPr>
              <a:t>COMPONENTES DEL GRUPO DE TRABAJO</a:t>
            </a:r>
            <a:endParaRPr lang="es-ES"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1556792"/>
            <a:ext cx="8676456" cy="707886"/>
          </a:xfrm>
          <a:prstGeom prst="rect">
            <a:avLst/>
          </a:prstGeom>
          <a:noFill/>
        </p:spPr>
        <p:txBody>
          <a:bodyPr wrap="square" rtlCol="0">
            <a:spAutoFit/>
          </a:bodyPr>
          <a:lstStyle/>
          <a:p>
            <a:pPr algn="ctr"/>
            <a:r>
              <a:rPr lang="es-ES" sz="4000" b="1" dirty="0" smtClean="0">
                <a:solidFill>
                  <a:srgbClr val="006600"/>
                </a:solidFill>
              </a:rPr>
              <a:t>¿QUÉ ES LA PSICOLOGÍA POSITIVA?</a:t>
            </a:r>
            <a:endParaRPr lang="es-ES" sz="4000" b="1" dirty="0">
              <a:solidFill>
                <a:srgbClr val="006600"/>
              </a:solidFill>
            </a:endParaRPr>
          </a:p>
        </p:txBody>
      </p:sp>
      <p:pic>
        <p:nvPicPr>
          <p:cNvPr id="3"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sp>
        <p:nvSpPr>
          <p:cNvPr id="5122" name="AutoShape 2"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4"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7"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8" name="7 Rectángulo"/>
          <p:cNvSpPr/>
          <p:nvPr/>
        </p:nvSpPr>
        <p:spPr>
          <a:xfrm>
            <a:off x="755576" y="2420888"/>
            <a:ext cx="7776864" cy="1354217"/>
          </a:xfrm>
          <a:prstGeom prst="rect">
            <a:avLst/>
          </a:prstGeom>
        </p:spPr>
        <p:txBody>
          <a:bodyPr wrap="square">
            <a:spAutoFit/>
          </a:bodyPr>
          <a:lstStyle/>
          <a:p>
            <a:pPr algn="ctr"/>
            <a:r>
              <a:rPr lang="es-ES" sz="3200" b="1" dirty="0">
                <a:solidFill>
                  <a:srgbClr val="FF00FF"/>
                </a:solidFill>
              </a:rPr>
              <a:t>La psicología positiva ha sido definida </a:t>
            </a:r>
            <a:r>
              <a:rPr lang="es-ES" sz="3200" b="1" dirty="0" smtClean="0">
                <a:solidFill>
                  <a:srgbClr val="FF00FF"/>
                </a:solidFill>
              </a:rPr>
              <a:t>por </a:t>
            </a:r>
            <a:r>
              <a:rPr lang="es-ES" sz="3200" b="1" dirty="0" err="1" smtClean="0">
                <a:solidFill>
                  <a:srgbClr val="FF00FF"/>
                </a:solidFill>
              </a:rPr>
              <a:t>Seligman</a:t>
            </a:r>
            <a:r>
              <a:rPr lang="es-ES" sz="3200" b="1" dirty="0" smtClean="0">
                <a:solidFill>
                  <a:srgbClr val="FF00FF"/>
                </a:solidFill>
              </a:rPr>
              <a:t> </a:t>
            </a:r>
            <a:r>
              <a:rPr lang="es-ES" sz="3200" b="1" dirty="0">
                <a:solidFill>
                  <a:srgbClr val="FF00FF"/>
                </a:solidFill>
              </a:rPr>
              <a:t>y </a:t>
            </a:r>
            <a:r>
              <a:rPr lang="es-ES" sz="3200" b="1" dirty="0" err="1">
                <a:solidFill>
                  <a:srgbClr val="FF00FF"/>
                </a:solidFill>
              </a:rPr>
              <a:t>Csikszentmihalyi</a:t>
            </a:r>
            <a:r>
              <a:rPr lang="es-ES" sz="3200" b="1" dirty="0">
                <a:solidFill>
                  <a:srgbClr val="FF00FF"/>
                </a:solidFill>
              </a:rPr>
              <a:t> </a:t>
            </a:r>
            <a:r>
              <a:rPr lang="es-ES" sz="3200" b="1" dirty="0" smtClean="0">
                <a:solidFill>
                  <a:srgbClr val="FF00FF"/>
                </a:solidFill>
              </a:rPr>
              <a:t> (</a:t>
            </a:r>
            <a:r>
              <a:rPr lang="es-ES" sz="3200" b="1" dirty="0">
                <a:solidFill>
                  <a:srgbClr val="FF00FF"/>
                </a:solidFill>
              </a:rPr>
              <a:t>2000) como</a:t>
            </a:r>
            <a:r>
              <a:rPr lang="es-ES" sz="3200" b="1" dirty="0" smtClean="0">
                <a:solidFill>
                  <a:srgbClr val="FF00FF"/>
                </a:solidFill>
              </a:rPr>
              <a:t>:</a:t>
            </a:r>
          </a:p>
          <a:p>
            <a:pPr algn="just"/>
            <a:endParaRPr lang="es-ES" b="1" dirty="0">
              <a:solidFill>
                <a:srgbClr val="FF00FF"/>
              </a:solidFill>
            </a:endParaRPr>
          </a:p>
        </p:txBody>
      </p:sp>
      <p:sp>
        <p:nvSpPr>
          <p:cNvPr id="10" name="9 Rectángulo"/>
          <p:cNvSpPr/>
          <p:nvPr/>
        </p:nvSpPr>
        <p:spPr>
          <a:xfrm>
            <a:off x="1331640" y="4005064"/>
            <a:ext cx="6408712" cy="1477328"/>
          </a:xfrm>
          <a:prstGeom prst="rect">
            <a:avLst/>
          </a:prstGeom>
          <a:ln>
            <a:solidFill>
              <a:srgbClr val="FF00FF"/>
            </a:solidFill>
          </a:ln>
        </p:spPr>
        <p:txBody>
          <a:bodyPr wrap="square">
            <a:spAutoFit/>
          </a:bodyPr>
          <a:lstStyle/>
          <a:p>
            <a:pPr algn="just"/>
            <a:r>
              <a:rPr lang="es-ES" b="1" i="1" dirty="0" smtClean="0">
                <a:solidFill>
                  <a:srgbClr val="006600"/>
                </a:solidFill>
              </a:rPr>
              <a:t>“El estudio científico de las experiencias positivas, de los rasgos individuales positivos, de las instituciones que facilitan su desarrollo y de los programas que ayudan a mejorar la calidad de vida de los individuos y previenen o reducen la incidencia de la psicopatología.</a:t>
            </a:r>
            <a:endParaRPr lang="es-ES" dirty="0">
              <a:solidFill>
                <a:srgbClr val="0066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6"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7" name="6 Rectángulo"/>
          <p:cNvSpPr/>
          <p:nvPr/>
        </p:nvSpPr>
        <p:spPr>
          <a:xfrm>
            <a:off x="251520" y="1412776"/>
            <a:ext cx="6912768" cy="923330"/>
          </a:xfrm>
          <a:prstGeom prst="rect">
            <a:avLst/>
          </a:prstGeom>
        </p:spPr>
        <p:txBody>
          <a:bodyPr wrap="square">
            <a:spAutoFit/>
          </a:bodyPr>
          <a:lstStyle/>
          <a:p>
            <a:pPr algn="just"/>
            <a:r>
              <a:rPr lang="es-ES" b="1" dirty="0" smtClean="0">
                <a:solidFill>
                  <a:srgbClr val="006600"/>
                </a:solidFill>
              </a:rPr>
              <a:t>En el momento en que comienza a desarrollarse la Psicología como tal, el pensamiento de la mayoría de los autores está más orientado al sufrimiento que a la felicidad.</a:t>
            </a:r>
            <a:endParaRPr lang="es-ES" dirty="0">
              <a:solidFill>
                <a:srgbClr val="006600"/>
              </a:solidFill>
            </a:endParaRPr>
          </a:p>
        </p:txBody>
      </p:sp>
      <p:pic>
        <p:nvPicPr>
          <p:cNvPr id="4098" name="Picture 2" descr="Resultat d'imatges de TRISTE"/>
          <p:cNvPicPr>
            <a:picLocks noChangeAspect="1" noChangeArrowheads="1"/>
          </p:cNvPicPr>
          <p:nvPr/>
        </p:nvPicPr>
        <p:blipFill>
          <a:blip r:embed="rId4" cstate="print"/>
          <a:srcRect/>
          <a:stretch>
            <a:fillRect/>
          </a:stretch>
        </p:blipFill>
        <p:spPr bwMode="auto">
          <a:xfrm>
            <a:off x="3995936" y="2996952"/>
            <a:ext cx="4402264" cy="267498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11" name="10 Rectángulo"/>
          <p:cNvSpPr/>
          <p:nvPr/>
        </p:nvSpPr>
        <p:spPr>
          <a:xfrm>
            <a:off x="539552" y="1340768"/>
            <a:ext cx="7848872" cy="2308324"/>
          </a:xfrm>
          <a:prstGeom prst="rect">
            <a:avLst/>
          </a:prstGeom>
        </p:spPr>
        <p:txBody>
          <a:bodyPr wrap="square">
            <a:spAutoFit/>
          </a:bodyPr>
          <a:lstStyle/>
          <a:p>
            <a:pPr algn="just"/>
            <a:r>
              <a:rPr lang="es-ES" sz="2400" b="1" dirty="0" smtClean="0">
                <a:solidFill>
                  <a:srgbClr val="FF6600"/>
                </a:solidFill>
              </a:rPr>
              <a:t>Cuando nos preguntamos qué ha aportado hasta ahora la psicología al conocimiento de las capacidades humanas como el amor, la amabilidad, el valor, la esperanza, la generosidad, la cooperación, la capacidad de sacrificio, la espiritualidad, la amistad y la intimidad, la respuesta es: ……..</a:t>
            </a:r>
            <a:endParaRPr lang="es-ES" sz="2400" dirty="0">
              <a:solidFill>
                <a:srgbClr val="FF6600"/>
              </a:solidFill>
            </a:endParaRPr>
          </a:p>
        </p:txBody>
      </p:sp>
      <p:sp>
        <p:nvSpPr>
          <p:cNvPr id="12" name="11 Rectángulo"/>
          <p:cNvSpPr/>
          <p:nvPr/>
        </p:nvSpPr>
        <p:spPr>
          <a:xfrm>
            <a:off x="3059832" y="4293096"/>
            <a:ext cx="3147593"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POCO</a:t>
            </a:r>
            <a:endParaRPr lang="es-E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6"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4" name="3 Rectángulo"/>
          <p:cNvSpPr/>
          <p:nvPr/>
        </p:nvSpPr>
        <p:spPr>
          <a:xfrm>
            <a:off x="827584" y="1628800"/>
            <a:ext cx="7056784" cy="4708981"/>
          </a:xfrm>
          <a:prstGeom prst="rect">
            <a:avLst/>
          </a:prstGeom>
        </p:spPr>
        <p:txBody>
          <a:bodyPr wrap="square">
            <a:spAutoFit/>
          </a:bodyPr>
          <a:lstStyle/>
          <a:p>
            <a:pPr algn="just"/>
            <a:r>
              <a:rPr lang="es-ES" sz="2000" b="1" dirty="0" smtClean="0">
                <a:solidFill>
                  <a:schemeClr val="accent2">
                    <a:lumMod val="75000"/>
                  </a:schemeClr>
                </a:solidFill>
              </a:rPr>
              <a:t>La Psicología Positiva quiere centrarse en nuevos aspectos. </a:t>
            </a:r>
          </a:p>
          <a:p>
            <a:pPr algn="just"/>
            <a:endParaRPr lang="es-ES" sz="2000" b="1" dirty="0" smtClean="0">
              <a:solidFill>
                <a:schemeClr val="accent2">
                  <a:lumMod val="75000"/>
                </a:schemeClr>
              </a:solidFill>
            </a:endParaRPr>
          </a:p>
          <a:p>
            <a:pPr algn="just"/>
            <a:r>
              <a:rPr lang="es-ES" sz="2000" b="1" dirty="0" smtClean="0">
                <a:solidFill>
                  <a:schemeClr val="accent2">
                    <a:lumMod val="75000"/>
                  </a:schemeClr>
                </a:solidFill>
              </a:rPr>
              <a:t>Plantea cuestiones filosóficas como:</a:t>
            </a:r>
          </a:p>
          <a:p>
            <a:pPr algn="just"/>
            <a:endParaRPr lang="es-ES" sz="2000" dirty="0" smtClean="0">
              <a:solidFill>
                <a:schemeClr val="accent2">
                  <a:lumMod val="75000"/>
                </a:schemeClr>
              </a:solidFill>
            </a:endParaRPr>
          </a:p>
          <a:p>
            <a:pPr lvl="1" algn="just">
              <a:buFont typeface="Wingdings" pitchFamily="2" charset="2"/>
              <a:buChar char="v"/>
            </a:pPr>
            <a:r>
              <a:rPr lang="es-ES" sz="2000" dirty="0" smtClean="0">
                <a:solidFill>
                  <a:schemeClr val="accent2">
                    <a:lumMod val="75000"/>
                  </a:schemeClr>
                </a:solidFill>
              </a:rPr>
              <a:t>¿</a:t>
            </a:r>
            <a:r>
              <a:rPr lang="es-ES" sz="2000" b="1" dirty="0" smtClean="0">
                <a:solidFill>
                  <a:schemeClr val="accent2">
                    <a:lumMod val="75000"/>
                  </a:schemeClr>
                </a:solidFill>
              </a:rPr>
              <a:t>Cuáles son las condiciones necesarias para alcanzar la felicidad?</a:t>
            </a:r>
          </a:p>
          <a:p>
            <a:pPr lvl="1" algn="just">
              <a:buFont typeface="Wingdings" pitchFamily="2" charset="2"/>
              <a:buChar char="v"/>
            </a:pPr>
            <a:endParaRPr lang="es-ES" sz="2000" b="1" dirty="0" smtClean="0">
              <a:solidFill>
                <a:schemeClr val="accent2">
                  <a:lumMod val="75000"/>
                </a:schemeClr>
              </a:solidFill>
            </a:endParaRPr>
          </a:p>
          <a:p>
            <a:pPr lvl="1" algn="just">
              <a:buFont typeface="Wingdings" pitchFamily="2" charset="2"/>
              <a:buChar char="v"/>
            </a:pPr>
            <a:r>
              <a:rPr lang="es-ES" sz="2000" b="1" dirty="0" smtClean="0">
                <a:solidFill>
                  <a:schemeClr val="accent2">
                    <a:lumMod val="75000"/>
                  </a:schemeClr>
                </a:solidFill>
              </a:rPr>
              <a:t>¿Qué significa llevar una buena vida?</a:t>
            </a:r>
          </a:p>
          <a:p>
            <a:pPr lvl="1" algn="just">
              <a:buFont typeface="Wingdings" pitchFamily="2" charset="2"/>
              <a:buChar char="v"/>
            </a:pPr>
            <a:endParaRPr lang="es-ES" sz="2000" b="1" dirty="0" smtClean="0">
              <a:solidFill>
                <a:schemeClr val="accent2">
                  <a:lumMod val="75000"/>
                </a:schemeClr>
              </a:solidFill>
            </a:endParaRPr>
          </a:p>
          <a:p>
            <a:pPr lvl="1" algn="just">
              <a:buFont typeface="Wingdings" pitchFamily="2" charset="2"/>
              <a:buChar char="v"/>
            </a:pPr>
            <a:r>
              <a:rPr lang="es-ES" sz="2000" b="1" dirty="0" smtClean="0">
                <a:solidFill>
                  <a:schemeClr val="accent2">
                    <a:lumMod val="75000"/>
                  </a:schemeClr>
                </a:solidFill>
              </a:rPr>
              <a:t>¿Qué efectos tienen las emociones positivas?</a:t>
            </a:r>
          </a:p>
          <a:p>
            <a:pPr algn="just"/>
            <a:endParaRPr lang="es-ES" sz="2000" b="1" dirty="0" smtClean="0">
              <a:solidFill>
                <a:schemeClr val="accent2">
                  <a:lumMod val="75000"/>
                </a:schemeClr>
              </a:solidFill>
            </a:endParaRPr>
          </a:p>
          <a:p>
            <a:pPr algn="just"/>
            <a:r>
              <a:rPr lang="es-ES" sz="2000" b="1" dirty="0" smtClean="0">
                <a:solidFill>
                  <a:schemeClr val="accent2">
                    <a:lumMod val="75000"/>
                  </a:schemeClr>
                </a:solidFill>
              </a:rPr>
              <a:t>Y también preguntas prácticas como:</a:t>
            </a:r>
          </a:p>
          <a:p>
            <a:pPr algn="just"/>
            <a:endParaRPr lang="es-ES" sz="2000" b="1" dirty="0" smtClean="0">
              <a:solidFill>
                <a:schemeClr val="accent2">
                  <a:lumMod val="75000"/>
                </a:schemeClr>
              </a:solidFill>
            </a:endParaRPr>
          </a:p>
          <a:p>
            <a:pPr algn="just"/>
            <a:r>
              <a:rPr lang="es-ES" sz="2000" b="1" dirty="0" smtClean="0">
                <a:solidFill>
                  <a:schemeClr val="accent2">
                    <a:lumMod val="75000"/>
                  </a:schemeClr>
                </a:solidFill>
              </a:rPr>
              <a:t>	¿</a:t>
            </a:r>
            <a:r>
              <a:rPr lang="es-ES" sz="2000" b="1" dirty="0" smtClean="0">
                <a:solidFill>
                  <a:schemeClr val="accent2">
                    <a:lumMod val="75000"/>
                  </a:schemeClr>
                </a:solidFill>
              </a:rPr>
              <a:t>Qué proceso es necesario para que podamos perdonar?</a:t>
            </a:r>
            <a:endParaRPr lang="es-ES" sz="2000"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6"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4" name="3 Rectángulo"/>
          <p:cNvSpPr/>
          <p:nvPr/>
        </p:nvSpPr>
        <p:spPr>
          <a:xfrm>
            <a:off x="755576" y="1268760"/>
            <a:ext cx="7560840"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2800" b="1" dirty="0" smtClean="0"/>
              <a:t>De acuerdo con </a:t>
            </a:r>
            <a:r>
              <a:rPr lang="es-ES" sz="2800" b="1" dirty="0" err="1" smtClean="0"/>
              <a:t>Seligman</a:t>
            </a:r>
            <a:r>
              <a:rPr lang="es-ES" sz="2800" b="1" dirty="0" smtClean="0"/>
              <a:t> (2002), los tres pilares básicos de estudio de la Psicología Positiva son:</a:t>
            </a:r>
          </a:p>
        </p:txBody>
      </p:sp>
      <p:sp>
        <p:nvSpPr>
          <p:cNvPr id="9218" name="AutoShape 2"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20" name="AutoShape 4"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22" name="AutoShape 6"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24" name="AutoShape 8"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26" name="AutoShape 10"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28" name="AutoShape 12"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30" name="AutoShape 14"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32" name="AutoShape 16"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34" name="AutoShape 18" descr="Resultado de imagen de emociones positiv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235" name="Picture 19" descr="C:\Users\Aitana\Desktop\descarga.jpe"/>
          <p:cNvPicPr>
            <a:picLocks noChangeAspect="1" noChangeArrowheads="1"/>
          </p:cNvPicPr>
          <p:nvPr/>
        </p:nvPicPr>
        <p:blipFill>
          <a:blip r:embed="rId4" cstate="print"/>
          <a:srcRect/>
          <a:stretch>
            <a:fillRect/>
          </a:stretch>
        </p:blipFill>
        <p:spPr bwMode="auto">
          <a:xfrm>
            <a:off x="251520" y="2708920"/>
            <a:ext cx="2466975" cy="1847850"/>
          </a:xfrm>
          <a:prstGeom prst="rect">
            <a:avLst/>
          </a:prstGeom>
          <a:noFill/>
        </p:spPr>
      </p:pic>
      <p:sp>
        <p:nvSpPr>
          <p:cNvPr id="9237" name="AutoShape 21" descr="Resultado de imagen de arbol fortalezas psicologia positiv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238" name="Picture 22" descr="C:\Users\Aitana\Desktop\arbo, fortalezas.jpe"/>
          <p:cNvPicPr>
            <a:picLocks noChangeAspect="1" noChangeArrowheads="1"/>
          </p:cNvPicPr>
          <p:nvPr/>
        </p:nvPicPr>
        <p:blipFill>
          <a:blip r:embed="rId5" cstate="print"/>
          <a:srcRect/>
          <a:stretch>
            <a:fillRect/>
          </a:stretch>
        </p:blipFill>
        <p:spPr bwMode="auto">
          <a:xfrm>
            <a:off x="3203848" y="2708920"/>
            <a:ext cx="2466975" cy="1847850"/>
          </a:xfrm>
          <a:prstGeom prst="rect">
            <a:avLst/>
          </a:prstGeom>
          <a:noFill/>
        </p:spPr>
      </p:pic>
      <p:pic>
        <p:nvPicPr>
          <p:cNvPr id="9239" name="Picture 23" descr="C:\Users\Aitana\Desktop\instituciones positivias.jpe"/>
          <p:cNvPicPr>
            <a:picLocks noChangeAspect="1" noChangeArrowheads="1"/>
          </p:cNvPicPr>
          <p:nvPr/>
        </p:nvPicPr>
        <p:blipFill>
          <a:blip r:embed="rId6" cstate="print"/>
          <a:srcRect/>
          <a:stretch>
            <a:fillRect/>
          </a:stretch>
        </p:blipFill>
        <p:spPr bwMode="auto">
          <a:xfrm>
            <a:off x="6228184" y="2564904"/>
            <a:ext cx="2190750" cy="2085975"/>
          </a:xfrm>
          <a:prstGeom prst="rect">
            <a:avLst/>
          </a:prstGeom>
          <a:noFill/>
        </p:spPr>
      </p:pic>
      <p:sp>
        <p:nvSpPr>
          <p:cNvPr id="18" name="17 CuadroTexto"/>
          <p:cNvSpPr txBox="1"/>
          <p:nvPr/>
        </p:nvSpPr>
        <p:spPr>
          <a:xfrm>
            <a:off x="251520" y="4797152"/>
            <a:ext cx="2520280" cy="369332"/>
          </a:xfrm>
          <a:prstGeom prst="rect">
            <a:avLst/>
          </a:prstGeom>
          <a:noFill/>
        </p:spPr>
        <p:txBody>
          <a:bodyPr wrap="square" rtlCol="0">
            <a:spAutoFit/>
          </a:bodyPr>
          <a:lstStyle/>
          <a:p>
            <a:r>
              <a:rPr lang="es-ES" b="1" dirty="0" smtClean="0"/>
              <a:t>EMOCIONES POSITIVAS</a:t>
            </a:r>
            <a:endParaRPr lang="es-ES" b="1" dirty="0"/>
          </a:p>
        </p:txBody>
      </p:sp>
      <p:sp>
        <p:nvSpPr>
          <p:cNvPr id="19" name="18 CuadroTexto"/>
          <p:cNvSpPr txBox="1"/>
          <p:nvPr/>
        </p:nvSpPr>
        <p:spPr>
          <a:xfrm>
            <a:off x="3059832" y="4869160"/>
            <a:ext cx="2736304" cy="923330"/>
          </a:xfrm>
          <a:prstGeom prst="rect">
            <a:avLst/>
          </a:prstGeom>
          <a:noFill/>
        </p:spPr>
        <p:txBody>
          <a:bodyPr wrap="square" rtlCol="0">
            <a:spAutoFit/>
          </a:bodyPr>
          <a:lstStyle/>
          <a:p>
            <a:pPr algn="ctr"/>
            <a:r>
              <a:rPr lang="es-ES" b="1" dirty="0" smtClean="0"/>
              <a:t>RASGOS POSITIVOS (virtudes y fortalezas personales)</a:t>
            </a:r>
            <a:endParaRPr lang="es-ES" dirty="0"/>
          </a:p>
        </p:txBody>
      </p:sp>
      <p:sp>
        <p:nvSpPr>
          <p:cNvPr id="20" name="19 CuadroTexto"/>
          <p:cNvSpPr txBox="1"/>
          <p:nvPr/>
        </p:nvSpPr>
        <p:spPr>
          <a:xfrm>
            <a:off x="6444208" y="4869160"/>
            <a:ext cx="2016224" cy="1754326"/>
          </a:xfrm>
          <a:prstGeom prst="rect">
            <a:avLst/>
          </a:prstGeom>
          <a:noFill/>
        </p:spPr>
        <p:txBody>
          <a:bodyPr wrap="square" rtlCol="0">
            <a:spAutoFit/>
          </a:bodyPr>
          <a:lstStyle/>
          <a:p>
            <a:pPr algn="ctr"/>
            <a:r>
              <a:rPr lang="es-ES" b="1" dirty="0" smtClean="0"/>
              <a:t>INSTITUCIONES POSITIVAS que facilitan el desarrollo de dichas emociones y rasgos.</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sp>
        <p:nvSpPr>
          <p:cNvPr id="7" name="6 Rectángulo"/>
          <p:cNvSpPr/>
          <p:nvPr/>
        </p:nvSpPr>
        <p:spPr>
          <a:xfrm>
            <a:off x="251520" y="1102578"/>
            <a:ext cx="4536504" cy="5755422"/>
          </a:xfrm>
          <a:prstGeom prst="rect">
            <a:avLst/>
          </a:prstGeom>
        </p:spPr>
        <p:txBody>
          <a:bodyPr wrap="square">
            <a:spAutoFit/>
          </a:bodyPr>
          <a:lstStyle/>
          <a:p>
            <a:pPr algn="just"/>
            <a:r>
              <a:rPr lang="es-ES" sz="1600" b="1" dirty="0" smtClean="0">
                <a:solidFill>
                  <a:schemeClr val="accent2">
                    <a:lumMod val="75000"/>
                  </a:schemeClr>
                </a:solidFill>
              </a:rPr>
              <a:t>El segundo punto básico de la Psicología Positiva lo integran nuestras capacidades y virtudes.</a:t>
            </a:r>
          </a:p>
          <a:p>
            <a:pPr algn="just"/>
            <a:endParaRPr lang="es-ES" sz="1600" b="1" dirty="0" smtClean="0">
              <a:solidFill>
                <a:schemeClr val="accent2">
                  <a:lumMod val="75000"/>
                </a:schemeClr>
              </a:solidFill>
            </a:endParaRPr>
          </a:p>
          <a:p>
            <a:pPr algn="just"/>
            <a:r>
              <a:rPr lang="es-ES" sz="1600" b="1" u="sng" dirty="0" smtClean="0">
                <a:solidFill>
                  <a:schemeClr val="accent2">
                    <a:lumMod val="75000"/>
                  </a:schemeClr>
                </a:solidFill>
              </a:rPr>
              <a:t>Una </a:t>
            </a:r>
            <a:r>
              <a:rPr lang="es-ES" sz="1600" b="1" u="sng" dirty="0" smtClean="0">
                <a:solidFill>
                  <a:schemeClr val="accent2">
                    <a:lumMod val="75000"/>
                  </a:schemeClr>
                </a:solidFill>
              </a:rPr>
              <a:t>fortaleza es un rasgo, una característica psicológica que se presenta en situaciones distintas y a lo largo del tiempo. Las fortalezas son mesurables y adquiribles.</a:t>
            </a:r>
            <a:r>
              <a:rPr lang="es-ES" sz="1600" b="1" dirty="0" smtClean="0">
                <a:solidFill>
                  <a:schemeClr val="accent2">
                    <a:lumMod val="75000"/>
                  </a:schemeClr>
                </a:solidFill>
              </a:rPr>
              <a:t> </a:t>
            </a:r>
            <a:endParaRPr lang="es-ES" sz="1600" b="1" dirty="0" smtClean="0">
              <a:solidFill>
                <a:schemeClr val="accent2">
                  <a:lumMod val="75000"/>
                </a:schemeClr>
              </a:solidFill>
            </a:endParaRPr>
          </a:p>
          <a:p>
            <a:pPr algn="just"/>
            <a:endParaRPr lang="es-ES" sz="1600" b="1" dirty="0" smtClean="0">
              <a:solidFill>
                <a:schemeClr val="accent2">
                  <a:lumMod val="75000"/>
                </a:schemeClr>
              </a:solidFill>
            </a:endParaRPr>
          </a:p>
          <a:p>
            <a:pPr algn="just"/>
            <a:r>
              <a:rPr lang="es-ES" sz="1600" b="1" dirty="0" smtClean="0">
                <a:solidFill>
                  <a:schemeClr val="accent2">
                    <a:lumMod val="75000"/>
                  </a:schemeClr>
                </a:solidFill>
              </a:rPr>
              <a:t>Las </a:t>
            </a:r>
            <a:r>
              <a:rPr lang="es-ES" sz="1600" b="1" dirty="0" smtClean="0">
                <a:solidFill>
                  <a:schemeClr val="accent2">
                    <a:lumMod val="75000"/>
                  </a:schemeClr>
                </a:solidFill>
              </a:rPr>
              <a:t>fortalezas son rasgos morales y pueden entrenarse y mejorarse. Las capacidades o el talento, como por ejemplo, correr muy rápido, o cantar bien, no son rasgos morales y no son fácilmente adquiribles, aunque se pueden desarrollar y mejorar, pero tiene que existir una base, que es innata. Por el contrario, fortalezas como el valor, la justicia o la amabilidad, pueden forjarse incluso a partir de unos cimientos frágiles</a:t>
            </a:r>
            <a:r>
              <a:rPr lang="es-ES" sz="1600" b="1" dirty="0" smtClean="0">
                <a:solidFill>
                  <a:schemeClr val="accent2">
                    <a:lumMod val="75000"/>
                  </a:schemeClr>
                </a:solidFill>
              </a:rPr>
              <a:t>.</a:t>
            </a:r>
          </a:p>
          <a:p>
            <a:pPr algn="just"/>
            <a:endParaRPr lang="es-ES" sz="1600" b="1" dirty="0" smtClean="0">
              <a:solidFill>
                <a:schemeClr val="accent2">
                  <a:lumMod val="75000"/>
                </a:schemeClr>
              </a:solidFill>
            </a:endParaRPr>
          </a:p>
          <a:p>
            <a:pPr algn="just"/>
            <a:r>
              <a:rPr lang="es-ES" sz="1600" b="1" dirty="0" smtClean="0">
                <a:solidFill>
                  <a:schemeClr val="accent2">
                    <a:lumMod val="75000"/>
                  </a:schemeClr>
                </a:solidFill>
              </a:rPr>
              <a:t>Clifton y Peterson realizaron trabajos pioneros en este sentido. Identificaron 24 capacidades o fortalezas que se han valorado en la mayoría de las culturas y en todos los tiempos.</a:t>
            </a:r>
          </a:p>
          <a:p>
            <a:pPr algn="just"/>
            <a:endParaRPr lang="es-ES" sz="1600" b="1" dirty="0">
              <a:solidFill>
                <a:schemeClr val="accent2">
                  <a:lumMod val="75000"/>
                </a:schemeClr>
              </a:solidFill>
            </a:endParaRPr>
          </a:p>
        </p:txBody>
      </p:sp>
      <p:sp>
        <p:nvSpPr>
          <p:cNvPr id="8196" name="AutoShape 4" descr="Resultado de imagen de arbol fortalezas psicologia positiv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8197" name="Picture 5" descr="C:\Users\Aitana\Desktop\descarga (1).jpe"/>
          <p:cNvPicPr>
            <a:picLocks noChangeAspect="1" noChangeArrowheads="1"/>
          </p:cNvPicPr>
          <p:nvPr/>
        </p:nvPicPr>
        <p:blipFill>
          <a:blip r:embed="rId4" cstate="print"/>
          <a:srcRect/>
          <a:stretch>
            <a:fillRect/>
          </a:stretch>
        </p:blipFill>
        <p:spPr bwMode="auto">
          <a:xfrm>
            <a:off x="4967536" y="1916832"/>
            <a:ext cx="4176464" cy="348038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Resultat d'imatges de viola cazorlens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Picture 2"/>
          <p:cNvPicPr>
            <a:picLocks noChangeAspect="1" noChangeArrowheads="1"/>
          </p:cNvPicPr>
          <p:nvPr/>
        </p:nvPicPr>
        <p:blipFill>
          <a:blip r:embed="rId2" cstate="print"/>
          <a:srcRect/>
          <a:stretch>
            <a:fillRect/>
          </a:stretch>
        </p:blipFill>
        <p:spPr bwMode="auto">
          <a:xfrm>
            <a:off x="179512" y="260648"/>
            <a:ext cx="1380397" cy="582680"/>
          </a:xfrm>
          <a:prstGeom prst="rect">
            <a:avLst/>
          </a:prstGeom>
          <a:noFill/>
          <a:ln w="9525">
            <a:noFill/>
            <a:miter lim="800000"/>
            <a:headEnd/>
            <a:tailEnd/>
          </a:ln>
        </p:spPr>
      </p:pic>
      <p:pic>
        <p:nvPicPr>
          <p:cNvPr id="10" name="Picture 1" descr="C:\Users\Aitana\Desktop\viola.jpe"/>
          <p:cNvPicPr>
            <a:picLocks noChangeAspect="1" noChangeArrowheads="1"/>
          </p:cNvPicPr>
          <p:nvPr/>
        </p:nvPicPr>
        <p:blipFill>
          <a:blip r:embed="rId3" cstate="print"/>
          <a:srcRect/>
          <a:stretch>
            <a:fillRect/>
          </a:stretch>
        </p:blipFill>
        <p:spPr bwMode="auto">
          <a:xfrm>
            <a:off x="7308304" y="260648"/>
            <a:ext cx="1536909" cy="869100"/>
          </a:xfrm>
          <a:prstGeom prst="rect">
            <a:avLst/>
          </a:prstGeom>
          <a:noFill/>
        </p:spPr>
      </p:pic>
      <p:pic>
        <p:nvPicPr>
          <p:cNvPr id="7170" name="Picture 2" descr="24 fortalezas psicológicas. Psicologos Coruña | Hodgson &amp; Burque"/>
          <p:cNvPicPr>
            <a:picLocks noChangeAspect="1" noChangeArrowheads="1"/>
          </p:cNvPicPr>
          <p:nvPr/>
        </p:nvPicPr>
        <p:blipFill>
          <a:blip r:embed="rId4" cstate="print"/>
          <a:srcRect/>
          <a:stretch>
            <a:fillRect/>
          </a:stretch>
        </p:blipFill>
        <p:spPr bwMode="auto">
          <a:xfrm>
            <a:off x="0" y="0"/>
            <a:ext cx="9144000" cy="6857999"/>
          </a:xfrm>
          <a:prstGeom prst="rect">
            <a:avLst/>
          </a:prstGeom>
          <a:noFill/>
        </p:spPr>
      </p:pic>
      <p:sp>
        <p:nvSpPr>
          <p:cNvPr id="8" name="7 Elipse"/>
          <p:cNvSpPr/>
          <p:nvPr/>
        </p:nvSpPr>
        <p:spPr>
          <a:xfrm>
            <a:off x="3131840" y="0"/>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7380312" y="1484784"/>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7524328" y="3212976"/>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1403648" y="5517232"/>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395536" y="3789040"/>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p:nvSpPr>
        <p:spPr>
          <a:xfrm>
            <a:off x="1043608" y="620688"/>
            <a:ext cx="1368152" cy="8367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465</Words>
  <Application>Microsoft Office PowerPoint</Application>
  <PresentationFormat>Presentación en pantalla (4:3)</PresentationFormat>
  <Paragraphs>80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GRUPO DE TRABAJO. PSICOLOGÍA POSITIVA.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Aitana</dc:creator>
  <cp:lastModifiedBy>Aitana</cp:lastModifiedBy>
  <cp:revision>21</cp:revision>
  <dcterms:created xsi:type="dcterms:W3CDTF">2017-01-15T11:28:05Z</dcterms:created>
  <dcterms:modified xsi:type="dcterms:W3CDTF">2017-01-29T17:51:16Z</dcterms:modified>
</cp:coreProperties>
</file>