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6164E-9838-4FC8-8302-FD91534A6FBE}" type="datetimeFigureOut">
              <a:rPr lang="es-ES" smtClean="0"/>
              <a:t>15/12/2016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F9E7E-7DEA-47D8-A289-04B2832C350B}" type="slidenum">
              <a:rPr lang="es-ES" smtClean="0"/>
              <a:t>‹Nº›</a:t>
            </a:fld>
            <a:endParaRPr lang="es-ES"/>
          </a:p>
        </p:txBody>
      </p:sp>
    </p:spTree>
    <p:extLst>
      <p:ext uri="{BB962C8B-B14F-4D97-AF65-F5344CB8AC3E}">
        <p14:creationId xmlns:p14="http://schemas.microsoft.com/office/powerpoint/2010/main" val="2709344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Marcador de imagen de diapositiva"/>
          <p:cNvSpPr>
            <a:spLocks noGrp="1" noRot="1" noChangeAspect="1" noTextEdit="1"/>
          </p:cNvSpPr>
          <p:nvPr>
            <p:ph type="sldImg"/>
          </p:nvPr>
        </p:nvSpPr>
        <p:spPr>
          <a:xfrm>
            <a:off x="1371600" y="1143000"/>
            <a:ext cx="4114800" cy="3086100"/>
          </a:xfrm>
          <a:ln/>
        </p:spPr>
      </p:sp>
      <p:sp>
        <p:nvSpPr>
          <p:cNvPr id="218115" name="2 Marcador de notas"/>
          <p:cNvSpPr>
            <a:spLocks noGrp="1"/>
          </p:cNvSpPr>
          <p:nvPr>
            <p:ph type="body" idx="1"/>
          </p:nvPr>
        </p:nvSpPr>
        <p:spPr>
          <a:noFill/>
          <a:ln/>
        </p:spPr>
        <p:txBody>
          <a:bodyPr/>
          <a:lstStyle/>
          <a:p>
            <a:endParaRPr lang="es-ES">
              <a:latin typeface="Times" pitchFamily="18" charset="0"/>
            </a:endParaRPr>
          </a:p>
        </p:txBody>
      </p:sp>
      <p:sp>
        <p:nvSpPr>
          <p:cNvPr id="218116" name="3 Marcador de número de diapositiva"/>
          <p:cNvSpPr>
            <a:spLocks noGrp="1"/>
          </p:cNvSpPr>
          <p:nvPr>
            <p:ph type="sldNum" sz="quarter" idx="5"/>
          </p:nvPr>
        </p:nvSpPr>
        <p:spPr>
          <a:noFill/>
        </p:spPr>
        <p:txBody>
          <a:bodyPr/>
          <a:lstStyle/>
          <a:p>
            <a:fld id="{7816725B-3299-4FB2-A28E-191C7DB851E7}" type="slidenum">
              <a:rPr lang="es-ES_tradnl" smtClean="0">
                <a:latin typeface="Times" pitchFamily="18" charset="0"/>
              </a:rPr>
              <a:pPr/>
              <a:t>3</a:t>
            </a:fld>
            <a:endParaRPr lang="es-ES_tradnl">
              <a:latin typeface="Times" pitchFamily="18" charset="0"/>
            </a:endParaRPr>
          </a:p>
        </p:txBody>
      </p:sp>
    </p:spTree>
    <p:extLst>
      <p:ext uri="{BB962C8B-B14F-4D97-AF65-F5344CB8AC3E}">
        <p14:creationId xmlns:p14="http://schemas.microsoft.com/office/powerpoint/2010/main" val="2206309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Marcador de imagen de diapositiva"/>
          <p:cNvSpPr>
            <a:spLocks noGrp="1" noRot="1" noChangeAspect="1" noTextEdit="1"/>
          </p:cNvSpPr>
          <p:nvPr>
            <p:ph type="sldImg"/>
          </p:nvPr>
        </p:nvSpPr>
        <p:spPr>
          <a:xfrm>
            <a:off x="1371600" y="1143000"/>
            <a:ext cx="4114800" cy="3086100"/>
          </a:xfrm>
          <a:ln/>
        </p:spPr>
      </p:sp>
      <p:sp>
        <p:nvSpPr>
          <p:cNvPr id="218115" name="2 Marcador de notas"/>
          <p:cNvSpPr>
            <a:spLocks noGrp="1"/>
          </p:cNvSpPr>
          <p:nvPr>
            <p:ph type="body" idx="1"/>
          </p:nvPr>
        </p:nvSpPr>
        <p:spPr>
          <a:noFill/>
          <a:ln/>
        </p:spPr>
        <p:txBody>
          <a:bodyPr/>
          <a:lstStyle/>
          <a:p>
            <a:endParaRPr lang="es-ES">
              <a:latin typeface="Times" pitchFamily="18" charset="0"/>
            </a:endParaRPr>
          </a:p>
        </p:txBody>
      </p:sp>
      <p:sp>
        <p:nvSpPr>
          <p:cNvPr id="218116" name="3 Marcador de número de diapositiva"/>
          <p:cNvSpPr>
            <a:spLocks noGrp="1"/>
          </p:cNvSpPr>
          <p:nvPr>
            <p:ph type="sldNum" sz="quarter" idx="5"/>
          </p:nvPr>
        </p:nvSpPr>
        <p:spPr>
          <a:noFill/>
        </p:spPr>
        <p:txBody>
          <a:bodyPr/>
          <a:lstStyle/>
          <a:p>
            <a:fld id="{7816725B-3299-4FB2-A28E-191C7DB851E7}" type="slidenum">
              <a:rPr lang="es-ES_tradnl" smtClean="0">
                <a:latin typeface="Times" pitchFamily="18" charset="0"/>
              </a:rPr>
              <a:pPr/>
              <a:t>4</a:t>
            </a:fld>
            <a:endParaRPr lang="es-ES_tradnl">
              <a:latin typeface="Times" pitchFamily="18" charset="0"/>
            </a:endParaRPr>
          </a:p>
        </p:txBody>
      </p:sp>
    </p:spTree>
    <p:extLst>
      <p:ext uri="{BB962C8B-B14F-4D97-AF65-F5344CB8AC3E}">
        <p14:creationId xmlns:p14="http://schemas.microsoft.com/office/powerpoint/2010/main" val="152423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Marcador de imagen de diapositiva"/>
          <p:cNvSpPr>
            <a:spLocks noGrp="1" noRot="1" noChangeAspect="1" noTextEdit="1"/>
          </p:cNvSpPr>
          <p:nvPr>
            <p:ph type="sldImg"/>
          </p:nvPr>
        </p:nvSpPr>
        <p:spPr>
          <a:xfrm>
            <a:off x="1371600" y="1143000"/>
            <a:ext cx="4114800" cy="3086100"/>
          </a:xfrm>
          <a:ln/>
        </p:spPr>
      </p:sp>
      <p:sp>
        <p:nvSpPr>
          <p:cNvPr id="218115" name="2 Marcador de notas"/>
          <p:cNvSpPr>
            <a:spLocks noGrp="1"/>
          </p:cNvSpPr>
          <p:nvPr>
            <p:ph type="body" idx="1"/>
          </p:nvPr>
        </p:nvSpPr>
        <p:spPr>
          <a:noFill/>
          <a:ln/>
        </p:spPr>
        <p:txBody>
          <a:bodyPr/>
          <a:lstStyle/>
          <a:p>
            <a:endParaRPr lang="es-ES">
              <a:latin typeface="Times" pitchFamily="18" charset="0"/>
            </a:endParaRPr>
          </a:p>
        </p:txBody>
      </p:sp>
      <p:sp>
        <p:nvSpPr>
          <p:cNvPr id="218116" name="3 Marcador de número de diapositiva"/>
          <p:cNvSpPr>
            <a:spLocks noGrp="1"/>
          </p:cNvSpPr>
          <p:nvPr>
            <p:ph type="sldNum" sz="quarter" idx="5"/>
          </p:nvPr>
        </p:nvSpPr>
        <p:spPr>
          <a:noFill/>
        </p:spPr>
        <p:txBody>
          <a:bodyPr/>
          <a:lstStyle/>
          <a:p>
            <a:fld id="{7816725B-3299-4FB2-A28E-191C7DB851E7}" type="slidenum">
              <a:rPr lang="es-ES_tradnl" smtClean="0">
                <a:latin typeface="Times" pitchFamily="18" charset="0"/>
              </a:rPr>
              <a:pPr/>
              <a:t>5</a:t>
            </a:fld>
            <a:endParaRPr lang="es-ES_tradnl">
              <a:latin typeface="Times" pitchFamily="18" charset="0"/>
            </a:endParaRPr>
          </a:p>
        </p:txBody>
      </p:sp>
    </p:spTree>
    <p:extLst>
      <p:ext uri="{BB962C8B-B14F-4D97-AF65-F5344CB8AC3E}">
        <p14:creationId xmlns:p14="http://schemas.microsoft.com/office/powerpoint/2010/main" val="167558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Marcador de imagen de diapositiva"/>
          <p:cNvSpPr>
            <a:spLocks noGrp="1" noRot="1" noChangeAspect="1" noTextEdit="1"/>
          </p:cNvSpPr>
          <p:nvPr>
            <p:ph type="sldImg"/>
          </p:nvPr>
        </p:nvSpPr>
        <p:spPr>
          <a:xfrm>
            <a:off x="1371600" y="1143000"/>
            <a:ext cx="4114800" cy="3086100"/>
          </a:xfrm>
          <a:ln/>
        </p:spPr>
      </p:sp>
      <p:sp>
        <p:nvSpPr>
          <p:cNvPr id="218115" name="2 Marcador de notas"/>
          <p:cNvSpPr>
            <a:spLocks noGrp="1"/>
          </p:cNvSpPr>
          <p:nvPr>
            <p:ph type="body" idx="1"/>
          </p:nvPr>
        </p:nvSpPr>
        <p:spPr>
          <a:noFill/>
          <a:ln/>
        </p:spPr>
        <p:txBody>
          <a:bodyPr/>
          <a:lstStyle/>
          <a:p>
            <a:endParaRPr lang="es-ES">
              <a:latin typeface="Times" pitchFamily="18" charset="0"/>
            </a:endParaRPr>
          </a:p>
        </p:txBody>
      </p:sp>
      <p:sp>
        <p:nvSpPr>
          <p:cNvPr id="218116" name="3 Marcador de número de diapositiva"/>
          <p:cNvSpPr>
            <a:spLocks noGrp="1"/>
          </p:cNvSpPr>
          <p:nvPr>
            <p:ph type="sldNum" sz="quarter" idx="5"/>
          </p:nvPr>
        </p:nvSpPr>
        <p:spPr>
          <a:noFill/>
        </p:spPr>
        <p:txBody>
          <a:bodyPr/>
          <a:lstStyle/>
          <a:p>
            <a:fld id="{7816725B-3299-4FB2-A28E-191C7DB851E7}" type="slidenum">
              <a:rPr lang="es-ES_tradnl" smtClean="0">
                <a:latin typeface="Times" pitchFamily="18" charset="0"/>
              </a:rPr>
              <a:pPr/>
              <a:t>6</a:t>
            </a:fld>
            <a:endParaRPr lang="es-ES_tradnl">
              <a:latin typeface="Times" pitchFamily="18" charset="0"/>
            </a:endParaRPr>
          </a:p>
        </p:txBody>
      </p:sp>
    </p:spTree>
    <p:extLst>
      <p:ext uri="{BB962C8B-B14F-4D97-AF65-F5344CB8AC3E}">
        <p14:creationId xmlns:p14="http://schemas.microsoft.com/office/powerpoint/2010/main" val="57378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1 Marcador de imagen de diapositiva"/>
          <p:cNvSpPr>
            <a:spLocks noGrp="1" noRot="1" noChangeAspect="1" noTextEdit="1"/>
          </p:cNvSpPr>
          <p:nvPr>
            <p:ph type="sldImg"/>
          </p:nvPr>
        </p:nvSpPr>
        <p:spPr>
          <a:xfrm>
            <a:off x="1371600" y="1143000"/>
            <a:ext cx="4114800" cy="3086100"/>
          </a:xfrm>
          <a:ln/>
        </p:spPr>
      </p:sp>
      <p:sp>
        <p:nvSpPr>
          <p:cNvPr id="218115" name="2 Marcador de notas"/>
          <p:cNvSpPr>
            <a:spLocks noGrp="1"/>
          </p:cNvSpPr>
          <p:nvPr>
            <p:ph type="body" idx="1"/>
          </p:nvPr>
        </p:nvSpPr>
        <p:spPr>
          <a:noFill/>
          <a:ln/>
        </p:spPr>
        <p:txBody>
          <a:bodyPr/>
          <a:lstStyle/>
          <a:p>
            <a:endParaRPr lang="es-ES">
              <a:latin typeface="Times" pitchFamily="18" charset="0"/>
            </a:endParaRPr>
          </a:p>
        </p:txBody>
      </p:sp>
      <p:sp>
        <p:nvSpPr>
          <p:cNvPr id="218116" name="3 Marcador de número de diapositiva"/>
          <p:cNvSpPr>
            <a:spLocks noGrp="1"/>
          </p:cNvSpPr>
          <p:nvPr>
            <p:ph type="sldNum" sz="quarter" idx="5"/>
          </p:nvPr>
        </p:nvSpPr>
        <p:spPr>
          <a:noFill/>
        </p:spPr>
        <p:txBody>
          <a:bodyPr/>
          <a:lstStyle/>
          <a:p>
            <a:fld id="{7816725B-3299-4FB2-A28E-191C7DB851E7}" type="slidenum">
              <a:rPr lang="es-ES_tradnl" smtClean="0">
                <a:latin typeface="Times" pitchFamily="18" charset="0"/>
              </a:rPr>
              <a:pPr/>
              <a:t>7</a:t>
            </a:fld>
            <a:endParaRPr lang="es-ES_tradnl">
              <a:latin typeface="Times" pitchFamily="18" charset="0"/>
            </a:endParaRPr>
          </a:p>
        </p:txBody>
      </p:sp>
    </p:spTree>
    <p:extLst>
      <p:ext uri="{BB962C8B-B14F-4D97-AF65-F5344CB8AC3E}">
        <p14:creationId xmlns:p14="http://schemas.microsoft.com/office/powerpoint/2010/main" val="1970524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B7C6818-032D-4671-A909-B4DF083761ED}" type="datetimeFigureOut">
              <a:rPr lang="es-ES" smtClean="0"/>
              <a:t>15/12/2016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3871552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7C6818-032D-4671-A909-B4DF083761ED}" type="datetimeFigureOut">
              <a:rPr lang="es-ES" smtClean="0"/>
              <a:t>15/12/2016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148477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7C6818-032D-4671-A909-B4DF083761ED}" type="datetimeFigureOut">
              <a:rPr lang="es-ES" smtClean="0"/>
              <a:t>15/12/2016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238794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7C6818-032D-4671-A909-B4DF083761ED}" type="datetimeFigureOut">
              <a:rPr lang="es-ES" smtClean="0"/>
              <a:t>15/12/2016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198868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B7C6818-032D-4671-A909-B4DF083761ED}" type="datetimeFigureOut">
              <a:rPr lang="es-ES" smtClean="0"/>
              <a:t>15/12/2016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405304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B7C6818-032D-4671-A909-B4DF083761ED}" type="datetimeFigureOut">
              <a:rPr lang="es-ES" smtClean="0"/>
              <a:t>15/12/2016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359283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B7C6818-032D-4671-A909-B4DF083761ED}" type="datetimeFigureOut">
              <a:rPr lang="es-ES" smtClean="0"/>
              <a:t>15/12/2016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287127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B7C6818-032D-4671-A909-B4DF083761ED}" type="datetimeFigureOut">
              <a:rPr lang="es-ES" smtClean="0"/>
              <a:t>15/12/2016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383088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C6818-032D-4671-A909-B4DF083761ED}" type="datetimeFigureOut">
              <a:rPr lang="es-ES" smtClean="0"/>
              <a:t>15/12/2016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316117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7B7C6818-032D-4671-A909-B4DF083761ED}" type="datetimeFigureOut">
              <a:rPr lang="es-ES" smtClean="0"/>
              <a:t>15/12/2016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110793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7B7C6818-032D-4671-A909-B4DF083761ED}" type="datetimeFigureOut">
              <a:rPr lang="es-ES" smtClean="0"/>
              <a:t>15/12/2016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69316C1-BA28-40EA-AEE3-DEC863563471}" type="slidenum">
              <a:rPr lang="es-ES" smtClean="0"/>
              <a:t>‹Nº›</a:t>
            </a:fld>
            <a:endParaRPr lang="es-ES"/>
          </a:p>
        </p:txBody>
      </p:sp>
    </p:spTree>
    <p:extLst>
      <p:ext uri="{BB962C8B-B14F-4D97-AF65-F5344CB8AC3E}">
        <p14:creationId xmlns:p14="http://schemas.microsoft.com/office/powerpoint/2010/main" val="301472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C6818-032D-4671-A909-B4DF083761ED}" type="datetimeFigureOut">
              <a:rPr lang="es-ES" smtClean="0"/>
              <a:t>15/12/2016</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316C1-BA28-40EA-AEE3-DEC863563471}" type="slidenum">
              <a:rPr lang="es-ES" smtClean="0"/>
              <a:t>‹Nº›</a:t>
            </a:fld>
            <a:endParaRPr lang="es-ES"/>
          </a:p>
        </p:txBody>
      </p:sp>
    </p:spTree>
    <p:extLst>
      <p:ext uri="{BB962C8B-B14F-4D97-AF65-F5344CB8AC3E}">
        <p14:creationId xmlns:p14="http://schemas.microsoft.com/office/powerpoint/2010/main" val="3009784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PROYECTOS DE GRADUACIÓN</a:t>
            </a:r>
          </a:p>
        </p:txBody>
      </p:sp>
      <p:sp>
        <p:nvSpPr>
          <p:cNvPr id="3" name="Subtítulo 2"/>
          <p:cNvSpPr>
            <a:spLocks noGrp="1"/>
          </p:cNvSpPr>
          <p:nvPr>
            <p:ph type="subTitle" idx="1"/>
          </p:nvPr>
        </p:nvSpPr>
        <p:spPr>
          <a:xfrm>
            <a:off x="1143000" y="4353909"/>
            <a:ext cx="6858000" cy="1241822"/>
          </a:xfrm>
        </p:spPr>
        <p:txBody>
          <a:bodyPr/>
          <a:lstStyle/>
          <a:p>
            <a:r>
              <a:rPr lang="es-ES" dirty="0"/>
              <a:t>ESCUELA DE ARTES Y OFICIOS LEÓN ORTEGA. HUELVA.</a:t>
            </a:r>
          </a:p>
          <a:p>
            <a:r>
              <a:rPr lang="es-ES" dirty="0"/>
              <a:t>GRADO DE DISEÑO DE PRODUCTO</a:t>
            </a:r>
          </a:p>
        </p:txBody>
      </p:sp>
    </p:spTree>
    <p:extLst>
      <p:ext uri="{BB962C8B-B14F-4D97-AF65-F5344CB8AC3E}">
        <p14:creationId xmlns:p14="http://schemas.microsoft.com/office/powerpoint/2010/main" val="228574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09330" y="2057400"/>
            <a:ext cx="3148220" cy="3943350"/>
          </a:xfrm>
        </p:spPr>
        <p:txBody>
          <a:bodyPr>
            <a:normAutofit/>
          </a:bodyPr>
          <a:lstStyle/>
          <a:p>
            <a:r>
              <a:rPr lang="es-ES_tradnl" b="1" u="sng" dirty="0">
                <a:solidFill>
                  <a:schemeClr val="accent1"/>
                </a:solidFill>
                <a:latin typeface="Arial" charset="0"/>
              </a:rPr>
              <a:t>TERCER PASO:</a:t>
            </a:r>
          </a:p>
          <a:p>
            <a:r>
              <a:rPr lang="es-ES_tradnl" dirty="0">
                <a:latin typeface="Arial" charset="0"/>
              </a:rPr>
              <a:t>Determinar el medio en el que desarrollará el tema. Aquí, se busca que se ubique un entorno real si es que el tema lo permite.</a:t>
            </a:r>
            <a:r>
              <a:rPr lang="es-ES" dirty="0">
                <a:latin typeface="Arial" charset="0"/>
              </a:rPr>
              <a:t> Marcos referenciales, determinación del campo de investigación…</a:t>
            </a:r>
          </a:p>
        </p:txBody>
      </p:sp>
      <p:grpSp>
        <p:nvGrpSpPr>
          <p:cNvPr id="3" name="4 Marcador de contenido"/>
          <p:cNvGrpSpPr>
            <a:grpSpLocks noGrp="1"/>
          </p:cNvGrpSpPr>
          <p:nvPr/>
        </p:nvGrpSpPr>
        <p:grpSpPr>
          <a:xfrm>
            <a:off x="3767183" y="1600200"/>
            <a:ext cx="4328238" cy="3371850"/>
            <a:chOff x="1075819" y="1524000"/>
            <a:chExt cx="6925181"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2"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solidFill>
              <a:schemeClr val="accent1">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Medio </a:t>
              </a:r>
            </a:p>
            <a:p>
              <a:pPr algn="ctr" eaLnBrk="1" hangingPunct="1"/>
              <a:r>
                <a:rPr lang="es-ES_tradnl" sz="1200" dirty="0">
                  <a:latin typeface="Arial" charset="0"/>
                </a:rPr>
                <a:t>Ambiente</a:t>
              </a:r>
            </a:p>
            <a:p>
              <a:pPr algn="ctr" eaLnBrk="1" hangingPunct="1"/>
              <a:r>
                <a:rPr lang="es-ES_tradnl" sz="1200" dirty="0">
                  <a:latin typeface="Arial" charset="0"/>
                </a:rPr>
                <a:t>de trabajo</a:t>
              </a:r>
              <a:endParaRPr lang="es-ES" sz="1200" dirty="0">
                <a:latin typeface="Arial" charset="0"/>
              </a:endParaRPr>
            </a:p>
          </p:txBody>
        </p:sp>
        <p:sp>
          <p:nvSpPr>
            <p:cNvPr id="11" name="Oval 8"/>
            <p:cNvSpPr>
              <a:spLocks noChangeArrowheads="1"/>
            </p:cNvSpPr>
            <p:nvPr/>
          </p:nvSpPr>
          <p:spPr bwMode="auto">
            <a:xfrm>
              <a:off x="54102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Demostración</a:t>
              </a:r>
            </a:p>
            <a:p>
              <a:pPr algn="ctr" eaLnBrk="1" hangingPunct="1"/>
              <a:r>
                <a:rPr lang="es-ES_tradnl" sz="1200">
                  <a:latin typeface="Arial" charset="0"/>
                </a:rPr>
                <a:t> del Tema</a:t>
              </a:r>
              <a:endParaRPr lang="es-ES" sz="1200">
                <a:latin typeface="Arial" charset="0"/>
              </a:endParaRPr>
            </a:p>
          </p:txBody>
        </p:sp>
        <p:sp>
          <p:nvSpPr>
            <p:cNvPr id="12" name="Oval 9"/>
            <p:cNvSpPr>
              <a:spLocks noChangeArrowheads="1"/>
            </p:cNvSpPr>
            <p:nvPr/>
          </p:nvSpPr>
          <p:spPr bwMode="auto">
            <a:xfrm>
              <a:off x="3805238" y="1524000"/>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Aportación </a:t>
              </a:r>
            </a:p>
            <a:p>
              <a:pPr algn="ctr" eaLnBrk="1" hangingPunct="1"/>
              <a:r>
                <a:rPr lang="es-ES_tradnl" sz="1200">
                  <a:latin typeface="Arial" charset="0"/>
                </a:rPr>
                <a:t>sobre el </a:t>
              </a:r>
            </a:p>
            <a:p>
              <a:pPr algn="ctr" eaLnBrk="1" hangingPunct="1"/>
              <a:r>
                <a:rPr lang="es-ES_tradnl" sz="1200">
                  <a:latin typeface="Arial" charset="0"/>
                </a:rPr>
                <a:t>tema</a:t>
              </a:r>
              <a:endParaRPr lang="es-ES" sz="1200">
                <a:latin typeface="Arial" charset="0"/>
              </a:endParaRPr>
            </a:p>
          </p:txBody>
        </p:sp>
        <p:sp>
          <p:nvSpPr>
            <p:cNvPr id="14" name="Oval 11"/>
            <p:cNvSpPr>
              <a:spLocks noChangeArrowheads="1"/>
            </p:cNvSpPr>
            <p:nvPr/>
          </p:nvSpPr>
          <p:spPr bwMode="auto">
            <a:xfrm>
              <a:off x="1143000" y="3505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08002"/>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flipV="1">
              <a:off x="2819400" y="4179603"/>
              <a:ext cx="668338" cy="11397"/>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487737" y="4876800"/>
              <a:ext cx="474662" cy="452724"/>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34480706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331270" y="1643855"/>
            <a:ext cx="3342793" cy="3943350"/>
          </a:xfrm>
        </p:spPr>
        <p:txBody>
          <a:bodyPr>
            <a:normAutofit/>
          </a:bodyPr>
          <a:lstStyle/>
          <a:p>
            <a:r>
              <a:rPr lang="es-ES_tradnl" b="1" u="sng" dirty="0">
                <a:solidFill>
                  <a:schemeClr val="accent1"/>
                </a:solidFill>
                <a:latin typeface="Arial" charset="0"/>
              </a:rPr>
              <a:t>CUARTO PASO</a:t>
            </a:r>
            <a:endParaRPr lang="es-ES_tradnl" b="1" dirty="0">
              <a:latin typeface="Arial" charset="0"/>
            </a:endParaRPr>
          </a:p>
          <a:p>
            <a:r>
              <a:rPr lang="es-ES_tradnl" dirty="0">
                <a:latin typeface="Arial" charset="0"/>
              </a:rPr>
              <a:t>Centrar el tema sobre una </a:t>
            </a:r>
            <a:r>
              <a:rPr lang="es-ES_tradnl" u="sng" dirty="0">
                <a:latin typeface="Arial" charset="0"/>
              </a:rPr>
              <a:t>proposición concreta</a:t>
            </a:r>
            <a:r>
              <a:rPr lang="es-ES_tradnl" dirty="0">
                <a:latin typeface="Arial" charset="0"/>
              </a:rPr>
              <a:t>. Buscar una proposición especifica, lo más clara posible y el aspecto sobresaliente que buscará satisfacer con su trabajo.</a:t>
            </a:r>
            <a:r>
              <a:rPr lang="es-ES" dirty="0">
                <a:latin typeface="Arial" charset="0"/>
              </a:rPr>
              <a:t> Es el establecimiento de la propuesta de investigación, las metodologías de la investigación, métodos de recopilación y análisis de datos…</a:t>
            </a:r>
          </a:p>
          <a:p>
            <a:endParaRPr lang="es-ES_tradnl" dirty="0">
              <a:latin typeface="Arial" charset="0"/>
            </a:endParaRPr>
          </a:p>
          <a:p>
            <a:endParaRPr lang="es-ES_tradnl" dirty="0">
              <a:latin typeface="Arial" charset="0"/>
            </a:endParaRPr>
          </a:p>
        </p:txBody>
      </p:sp>
      <p:grpSp>
        <p:nvGrpSpPr>
          <p:cNvPr id="3" name="4 Marcador de contenido"/>
          <p:cNvGrpSpPr>
            <a:grpSpLocks noGrp="1"/>
          </p:cNvGrpSpPr>
          <p:nvPr/>
        </p:nvGrpSpPr>
        <p:grpSpPr>
          <a:xfrm>
            <a:off x="3980622" y="1490870"/>
            <a:ext cx="4286250" cy="3314700"/>
            <a:chOff x="1075819" y="1524000"/>
            <a:chExt cx="6925181"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5" y="3403598"/>
              <a:ext cx="1636711" cy="1207223"/>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solidFill>
              <a:srgbClr val="FFFF00"/>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solidFill>
              <a:schemeClr val="accent1">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Medio </a:t>
              </a:r>
            </a:p>
            <a:p>
              <a:pPr algn="ctr" eaLnBrk="1" hangingPunct="1"/>
              <a:r>
                <a:rPr lang="es-ES_tradnl" sz="1200" dirty="0">
                  <a:latin typeface="Arial" charset="0"/>
                </a:rPr>
                <a:t>Ambiente</a:t>
              </a:r>
            </a:p>
            <a:p>
              <a:pPr algn="ctr" eaLnBrk="1" hangingPunct="1"/>
              <a:r>
                <a:rPr lang="es-ES_tradnl" sz="1200" dirty="0">
                  <a:latin typeface="Arial" charset="0"/>
                </a:rPr>
                <a:t>de trabajo</a:t>
              </a:r>
              <a:endParaRPr lang="es-ES" sz="1200" dirty="0">
                <a:latin typeface="Arial" charset="0"/>
              </a:endParaRPr>
            </a:p>
          </p:txBody>
        </p:sp>
        <p:sp>
          <p:nvSpPr>
            <p:cNvPr id="11" name="Oval 8"/>
            <p:cNvSpPr>
              <a:spLocks noChangeArrowheads="1"/>
            </p:cNvSpPr>
            <p:nvPr/>
          </p:nvSpPr>
          <p:spPr bwMode="auto">
            <a:xfrm>
              <a:off x="54102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Demostración</a:t>
              </a:r>
            </a:p>
            <a:p>
              <a:pPr algn="ctr" eaLnBrk="1" hangingPunct="1"/>
              <a:r>
                <a:rPr lang="es-ES_tradnl" sz="1200">
                  <a:latin typeface="Arial" charset="0"/>
                </a:rPr>
                <a:t> del Tema</a:t>
              </a:r>
              <a:endParaRPr lang="es-ES" sz="1200">
                <a:latin typeface="Arial" charset="0"/>
              </a:endParaRPr>
            </a:p>
          </p:txBody>
        </p:sp>
        <p:sp>
          <p:nvSpPr>
            <p:cNvPr id="12" name="Oval 9"/>
            <p:cNvSpPr>
              <a:spLocks noChangeArrowheads="1"/>
            </p:cNvSpPr>
            <p:nvPr/>
          </p:nvSpPr>
          <p:spPr bwMode="auto">
            <a:xfrm>
              <a:off x="3805238" y="1524000"/>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Aportación </a:t>
              </a:r>
            </a:p>
            <a:p>
              <a:pPr algn="ctr" eaLnBrk="1" hangingPunct="1"/>
              <a:r>
                <a:rPr lang="es-ES_tradnl" sz="1200">
                  <a:latin typeface="Arial" charset="0"/>
                </a:rPr>
                <a:t>sobre el </a:t>
              </a:r>
            </a:p>
            <a:p>
              <a:pPr algn="ctr" eaLnBrk="1" hangingPunct="1"/>
              <a:r>
                <a:rPr lang="es-ES_tradnl" sz="1200">
                  <a:latin typeface="Arial" charset="0"/>
                </a:rPr>
                <a:t>tema</a:t>
              </a:r>
              <a:endParaRPr lang="es-ES" sz="1200">
                <a:latin typeface="Arial" charset="0"/>
              </a:endParaRPr>
            </a:p>
          </p:txBody>
        </p:sp>
        <p:sp>
          <p:nvSpPr>
            <p:cNvPr id="14" name="Oval 11"/>
            <p:cNvSpPr>
              <a:spLocks noChangeArrowheads="1"/>
            </p:cNvSpPr>
            <p:nvPr/>
          </p:nvSpPr>
          <p:spPr bwMode="auto">
            <a:xfrm>
              <a:off x="1143000" y="3505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06491"/>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flipV="1">
              <a:off x="2819399" y="4178091"/>
              <a:ext cx="668338" cy="12909"/>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438896" y="4800600"/>
              <a:ext cx="388569" cy="433790"/>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14351578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88844" y="2057400"/>
            <a:ext cx="3141019" cy="3943350"/>
          </a:xfrm>
        </p:spPr>
        <p:txBody>
          <a:bodyPr>
            <a:normAutofit/>
          </a:bodyPr>
          <a:lstStyle/>
          <a:p>
            <a:r>
              <a:rPr lang="es-ES_tradnl" b="1" u="sng" dirty="0">
                <a:solidFill>
                  <a:schemeClr val="accent1"/>
                </a:solidFill>
                <a:latin typeface="Arial" charset="0"/>
              </a:rPr>
              <a:t>QUINTO PASO</a:t>
            </a:r>
            <a:endParaRPr lang="es-ES_tradnl" b="1" dirty="0">
              <a:latin typeface="Arial" charset="0"/>
            </a:endParaRPr>
          </a:p>
          <a:p>
            <a:r>
              <a:rPr lang="es-ES_tradnl" dirty="0">
                <a:latin typeface="Arial" charset="0"/>
              </a:rPr>
              <a:t>Plantear la demostración que hará del tema (si éste lo permite). El fin de esta parte es que se tome conciencia de que es necesario demostrar científicamente la teoría que sostiene con su tesis.</a:t>
            </a:r>
            <a:r>
              <a:rPr lang="es-ES" dirty="0">
                <a:latin typeface="Arial" charset="0"/>
              </a:rPr>
              <a:t> Hipótesis, teorías y conceptos, desarrollo de propuestas, elaboración de aplicaciones, aplicación teórica.</a:t>
            </a:r>
          </a:p>
          <a:p>
            <a:endParaRPr lang="es-ES_tradnl" sz="1500" dirty="0">
              <a:latin typeface="Arial" charset="0"/>
            </a:endParaRPr>
          </a:p>
          <a:p>
            <a:endParaRPr lang="es-ES_tradnl" dirty="0">
              <a:latin typeface="Arial" charset="0"/>
            </a:endParaRPr>
          </a:p>
        </p:txBody>
      </p:sp>
      <p:grpSp>
        <p:nvGrpSpPr>
          <p:cNvPr id="3" name="4 Marcador de contenido"/>
          <p:cNvGrpSpPr>
            <a:grpSpLocks noGrp="1"/>
          </p:cNvGrpSpPr>
          <p:nvPr/>
        </p:nvGrpSpPr>
        <p:grpSpPr>
          <a:xfrm>
            <a:off x="3777123" y="1600200"/>
            <a:ext cx="4328238" cy="3371850"/>
            <a:chOff x="1075819" y="1524000"/>
            <a:chExt cx="6925181"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2"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solidFill>
              <a:srgbClr val="FFFF00"/>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solidFill>
              <a:schemeClr val="accent1">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Medio </a:t>
              </a:r>
            </a:p>
            <a:p>
              <a:pPr algn="ctr" eaLnBrk="1" hangingPunct="1"/>
              <a:r>
                <a:rPr lang="es-ES_tradnl" sz="1200" dirty="0">
                  <a:latin typeface="Arial" charset="0"/>
                </a:rPr>
                <a:t>Ambiente</a:t>
              </a:r>
            </a:p>
            <a:p>
              <a:pPr algn="ctr" eaLnBrk="1" hangingPunct="1"/>
              <a:r>
                <a:rPr lang="es-ES_tradnl" sz="1200" dirty="0">
                  <a:latin typeface="Arial" charset="0"/>
                </a:rPr>
                <a:t>de trabajo</a:t>
              </a:r>
              <a:endParaRPr lang="es-ES" sz="1200" dirty="0">
                <a:latin typeface="Arial" charset="0"/>
              </a:endParaRPr>
            </a:p>
          </p:txBody>
        </p:sp>
        <p:sp>
          <p:nvSpPr>
            <p:cNvPr id="11" name="Oval 8"/>
            <p:cNvSpPr>
              <a:spLocks noChangeArrowheads="1"/>
            </p:cNvSpPr>
            <p:nvPr/>
          </p:nvSpPr>
          <p:spPr bwMode="auto">
            <a:xfrm>
              <a:off x="5410200" y="5105400"/>
              <a:ext cx="1676400" cy="1371600"/>
            </a:xfrm>
            <a:prstGeom prst="ellipse">
              <a:avLst/>
            </a:prstGeom>
            <a:solidFill>
              <a:schemeClr val="accent4">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Demostración</a:t>
              </a:r>
            </a:p>
            <a:p>
              <a:pPr algn="ctr" eaLnBrk="1" hangingPunct="1"/>
              <a:r>
                <a:rPr lang="es-ES_tradnl" sz="1200" dirty="0">
                  <a:latin typeface="Arial" charset="0"/>
                </a:rPr>
                <a:t> del Tema</a:t>
              </a:r>
              <a:endParaRPr lang="es-ES" sz="1200" dirty="0">
                <a:latin typeface="Arial" charset="0"/>
              </a:endParaRPr>
            </a:p>
          </p:txBody>
        </p:sp>
        <p:sp>
          <p:nvSpPr>
            <p:cNvPr id="12" name="Oval 9"/>
            <p:cNvSpPr>
              <a:spLocks noChangeArrowheads="1"/>
            </p:cNvSpPr>
            <p:nvPr/>
          </p:nvSpPr>
          <p:spPr bwMode="auto">
            <a:xfrm>
              <a:off x="3805238" y="1524000"/>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Aportación </a:t>
              </a:r>
            </a:p>
            <a:p>
              <a:pPr algn="ctr" eaLnBrk="1" hangingPunct="1"/>
              <a:r>
                <a:rPr lang="es-ES_tradnl" sz="1200">
                  <a:latin typeface="Arial" charset="0"/>
                </a:rPr>
                <a:t>sobre el </a:t>
              </a:r>
            </a:p>
            <a:p>
              <a:pPr algn="ctr" eaLnBrk="1" hangingPunct="1"/>
              <a:r>
                <a:rPr lang="es-ES_tradnl" sz="1200">
                  <a:latin typeface="Arial" charset="0"/>
                </a:rPr>
                <a:t>tema</a:t>
              </a:r>
              <a:endParaRPr lang="es-ES" sz="1200">
                <a:latin typeface="Arial" charset="0"/>
              </a:endParaRPr>
            </a:p>
          </p:txBody>
        </p:sp>
        <p:sp>
          <p:nvSpPr>
            <p:cNvPr id="14" name="Oval 11"/>
            <p:cNvSpPr>
              <a:spLocks noChangeArrowheads="1"/>
            </p:cNvSpPr>
            <p:nvPr/>
          </p:nvSpPr>
          <p:spPr bwMode="auto">
            <a:xfrm>
              <a:off x="1143000" y="3505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19400"/>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a:off x="2819399" y="4190998"/>
              <a:ext cx="698502" cy="1"/>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581400" y="4876800"/>
              <a:ext cx="381000" cy="381000"/>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09160" y="2895600"/>
              <a:ext cx="0" cy="228599"/>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5784194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327991" y="2057400"/>
            <a:ext cx="3001871" cy="3371850"/>
          </a:xfrm>
        </p:spPr>
        <p:txBody>
          <a:bodyPr>
            <a:normAutofit/>
          </a:bodyPr>
          <a:lstStyle/>
          <a:p>
            <a:r>
              <a:rPr lang="es-ES_tradnl" b="1" u="sng" dirty="0">
                <a:solidFill>
                  <a:schemeClr val="accent1"/>
                </a:solidFill>
                <a:latin typeface="Arial" charset="0"/>
              </a:rPr>
              <a:t>SEXTO PASO</a:t>
            </a:r>
            <a:endParaRPr lang="es-ES_tradnl" b="1" dirty="0">
              <a:latin typeface="Arial" charset="0"/>
            </a:endParaRPr>
          </a:p>
          <a:p>
            <a:pPr>
              <a:spcBef>
                <a:spcPct val="50000"/>
              </a:spcBef>
            </a:pPr>
            <a:r>
              <a:rPr lang="es-ES_tradnl" dirty="0">
                <a:latin typeface="Arial" charset="0"/>
              </a:rPr>
              <a:t>Determinar la existencia de aportaciones. Teóricas o prácticas. El propósito de ubicar esta fase es hacer que las aportaciones del investigador adquieren fuerza y validez mediante la conclusión que previamente se buscará satisfacer con los trabajos de investigación.</a:t>
            </a:r>
          </a:p>
        </p:txBody>
      </p:sp>
      <p:grpSp>
        <p:nvGrpSpPr>
          <p:cNvPr id="3" name="4 Marcador de contenido"/>
          <p:cNvGrpSpPr>
            <a:grpSpLocks noGrp="1"/>
          </p:cNvGrpSpPr>
          <p:nvPr/>
        </p:nvGrpSpPr>
        <p:grpSpPr>
          <a:xfrm>
            <a:off x="3757244" y="1599333"/>
            <a:ext cx="4328238" cy="3382657"/>
            <a:chOff x="1075819" y="1508126"/>
            <a:chExt cx="6925181" cy="4968874"/>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2"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solidFill>
              <a:srgbClr val="FFFF00"/>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solidFill>
              <a:schemeClr val="accent1">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Medio </a:t>
              </a:r>
            </a:p>
            <a:p>
              <a:pPr algn="ctr" eaLnBrk="1" hangingPunct="1"/>
              <a:r>
                <a:rPr lang="es-ES_tradnl" sz="1200" dirty="0">
                  <a:latin typeface="Arial" charset="0"/>
                </a:rPr>
                <a:t>Ambiente</a:t>
              </a:r>
            </a:p>
            <a:p>
              <a:pPr algn="ctr" eaLnBrk="1" hangingPunct="1"/>
              <a:r>
                <a:rPr lang="es-ES_tradnl" sz="1200" dirty="0">
                  <a:latin typeface="Arial" charset="0"/>
                </a:rPr>
                <a:t>de trabajo</a:t>
              </a:r>
              <a:endParaRPr lang="es-ES" sz="1200" dirty="0">
                <a:latin typeface="Arial" charset="0"/>
              </a:endParaRPr>
            </a:p>
          </p:txBody>
        </p:sp>
        <p:sp>
          <p:nvSpPr>
            <p:cNvPr id="11" name="Oval 8"/>
            <p:cNvSpPr>
              <a:spLocks noChangeArrowheads="1"/>
            </p:cNvSpPr>
            <p:nvPr/>
          </p:nvSpPr>
          <p:spPr bwMode="auto">
            <a:xfrm>
              <a:off x="5410200" y="5105400"/>
              <a:ext cx="1676400" cy="1371600"/>
            </a:xfrm>
            <a:prstGeom prst="ellipse">
              <a:avLst/>
            </a:prstGeom>
            <a:solidFill>
              <a:schemeClr val="accent4">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Demostración</a:t>
              </a:r>
            </a:p>
            <a:p>
              <a:pPr algn="ctr" eaLnBrk="1" hangingPunct="1"/>
              <a:r>
                <a:rPr lang="es-ES_tradnl" sz="1200" dirty="0">
                  <a:latin typeface="Arial" charset="0"/>
                </a:rPr>
                <a:t> del Tema</a:t>
              </a:r>
              <a:endParaRPr lang="es-ES" sz="1200" dirty="0">
                <a:latin typeface="Arial" charset="0"/>
              </a:endParaRPr>
            </a:p>
          </p:txBody>
        </p:sp>
        <p:sp>
          <p:nvSpPr>
            <p:cNvPr id="12" name="Oval 9"/>
            <p:cNvSpPr>
              <a:spLocks noChangeArrowheads="1"/>
            </p:cNvSpPr>
            <p:nvPr/>
          </p:nvSpPr>
          <p:spPr bwMode="auto">
            <a:xfrm>
              <a:off x="3886200" y="1508126"/>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solidFill>
              <a:schemeClr val="accent2">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Aportación </a:t>
              </a:r>
            </a:p>
            <a:p>
              <a:pPr algn="ctr" eaLnBrk="1" hangingPunct="1"/>
              <a:r>
                <a:rPr lang="es-ES_tradnl" sz="1200" dirty="0">
                  <a:latin typeface="Arial" charset="0"/>
                </a:rPr>
                <a:t>sobre el </a:t>
              </a:r>
            </a:p>
            <a:p>
              <a:pPr algn="ctr" eaLnBrk="1" hangingPunct="1"/>
              <a:r>
                <a:rPr lang="es-ES_tradnl" sz="1200" dirty="0">
                  <a:latin typeface="Arial" charset="0"/>
                </a:rPr>
                <a:t>tema</a:t>
              </a:r>
              <a:endParaRPr lang="es-ES" sz="1200" dirty="0">
                <a:latin typeface="Arial" charset="0"/>
              </a:endParaRPr>
            </a:p>
          </p:txBody>
        </p:sp>
        <p:sp>
          <p:nvSpPr>
            <p:cNvPr id="14" name="Oval 11"/>
            <p:cNvSpPr>
              <a:spLocks noChangeArrowheads="1"/>
            </p:cNvSpPr>
            <p:nvPr/>
          </p:nvSpPr>
          <p:spPr bwMode="auto">
            <a:xfrm>
              <a:off x="1143000" y="3505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37202"/>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a:off x="2819399" y="4190998"/>
              <a:ext cx="698502" cy="17802"/>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581400" y="4876800"/>
              <a:ext cx="381000" cy="381000"/>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708182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268357" y="2057400"/>
            <a:ext cx="3061505" cy="3693858"/>
          </a:xfrm>
        </p:spPr>
        <p:txBody>
          <a:bodyPr>
            <a:normAutofit/>
          </a:bodyPr>
          <a:lstStyle/>
          <a:p>
            <a:r>
              <a:rPr lang="es-ES_tradnl" b="1" u="sng" dirty="0">
                <a:solidFill>
                  <a:schemeClr val="accent1"/>
                </a:solidFill>
                <a:latin typeface="Arial" charset="0"/>
              </a:rPr>
              <a:t>SEPTIMO PASO</a:t>
            </a:r>
            <a:endParaRPr lang="es-ES_tradnl" b="1" dirty="0">
              <a:latin typeface="Arial" charset="0"/>
            </a:endParaRPr>
          </a:p>
          <a:p>
            <a:pPr>
              <a:spcBef>
                <a:spcPct val="50000"/>
              </a:spcBef>
            </a:pPr>
            <a:r>
              <a:rPr lang="es-ES_tradnl" dirty="0">
                <a:latin typeface="Arial" charset="0"/>
              </a:rPr>
              <a:t>Se trata del planteamiento que se hace para presentar un caso objetivo; debe contener elementos reales que otorguen validez a la investigación. </a:t>
            </a:r>
            <a:r>
              <a:rPr lang="es-ES" dirty="0">
                <a:latin typeface="Arial" charset="0"/>
              </a:rPr>
              <a:t>Propuestas, teorías, modelos, sistemas y conceptos, aplicaciones básicas y concretas, métodos, instrumentos y técnicas.</a:t>
            </a:r>
          </a:p>
        </p:txBody>
      </p:sp>
      <p:grpSp>
        <p:nvGrpSpPr>
          <p:cNvPr id="3" name="4 Marcador de contenido"/>
          <p:cNvGrpSpPr>
            <a:grpSpLocks noGrp="1"/>
          </p:cNvGrpSpPr>
          <p:nvPr/>
        </p:nvGrpSpPr>
        <p:grpSpPr>
          <a:xfrm>
            <a:off x="3926210" y="1689652"/>
            <a:ext cx="4314347" cy="3371850"/>
            <a:chOff x="1075819" y="1524000"/>
            <a:chExt cx="6902956"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4"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02375" y="3352799"/>
              <a:ext cx="1676400" cy="1371600"/>
            </a:xfrm>
            <a:prstGeom prst="ellipse">
              <a:avLst/>
            </a:prstGeom>
            <a:solidFill>
              <a:srgbClr val="FFFF00"/>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solidFill>
              <a:schemeClr val="accent1">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Medio </a:t>
              </a:r>
            </a:p>
            <a:p>
              <a:pPr algn="ctr" eaLnBrk="1" hangingPunct="1"/>
              <a:r>
                <a:rPr lang="es-ES_tradnl" sz="1200" dirty="0">
                  <a:latin typeface="Arial" charset="0"/>
                </a:rPr>
                <a:t>Ambiente</a:t>
              </a:r>
            </a:p>
            <a:p>
              <a:pPr algn="ctr" eaLnBrk="1" hangingPunct="1"/>
              <a:r>
                <a:rPr lang="es-ES_tradnl" sz="1200" dirty="0">
                  <a:latin typeface="Arial" charset="0"/>
                </a:rPr>
                <a:t>de trabajo</a:t>
              </a:r>
              <a:endParaRPr lang="es-ES" sz="1200" dirty="0">
                <a:latin typeface="Arial" charset="0"/>
              </a:endParaRPr>
            </a:p>
          </p:txBody>
        </p:sp>
        <p:sp>
          <p:nvSpPr>
            <p:cNvPr id="11" name="Oval 8"/>
            <p:cNvSpPr>
              <a:spLocks noChangeArrowheads="1"/>
            </p:cNvSpPr>
            <p:nvPr/>
          </p:nvSpPr>
          <p:spPr bwMode="auto">
            <a:xfrm>
              <a:off x="5410200" y="5105400"/>
              <a:ext cx="1676400" cy="1371600"/>
            </a:xfrm>
            <a:prstGeom prst="ellipse">
              <a:avLst/>
            </a:prstGeom>
            <a:solidFill>
              <a:schemeClr val="accent4">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Demostración</a:t>
              </a:r>
            </a:p>
            <a:p>
              <a:pPr algn="ctr" eaLnBrk="1" hangingPunct="1"/>
              <a:r>
                <a:rPr lang="es-ES_tradnl" sz="1200" dirty="0">
                  <a:latin typeface="Arial" charset="0"/>
                </a:rPr>
                <a:t> del Tema</a:t>
              </a:r>
              <a:endParaRPr lang="es-ES" sz="1200" dirty="0">
                <a:latin typeface="Arial" charset="0"/>
              </a:endParaRPr>
            </a:p>
          </p:txBody>
        </p:sp>
        <p:sp>
          <p:nvSpPr>
            <p:cNvPr id="12" name="Oval 9"/>
            <p:cNvSpPr>
              <a:spLocks noChangeArrowheads="1"/>
            </p:cNvSpPr>
            <p:nvPr/>
          </p:nvSpPr>
          <p:spPr bwMode="auto">
            <a:xfrm>
              <a:off x="3805238" y="1524000"/>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solidFill>
              <a:schemeClr val="accent2">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Aportación </a:t>
              </a:r>
            </a:p>
            <a:p>
              <a:pPr algn="ctr" eaLnBrk="1" hangingPunct="1"/>
              <a:r>
                <a:rPr lang="es-ES_tradnl" sz="1200" dirty="0">
                  <a:latin typeface="Arial" charset="0"/>
                </a:rPr>
                <a:t>sobre el </a:t>
              </a:r>
            </a:p>
            <a:p>
              <a:pPr algn="ctr" eaLnBrk="1" hangingPunct="1"/>
              <a:r>
                <a:rPr lang="es-ES_tradnl" sz="1200" dirty="0">
                  <a:latin typeface="Arial" charset="0"/>
                </a:rPr>
                <a:t>tema</a:t>
              </a:r>
              <a:endParaRPr lang="es-ES" sz="1200" dirty="0">
                <a:latin typeface="Arial" charset="0"/>
              </a:endParaRPr>
            </a:p>
          </p:txBody>
        </p:sp>
        <p:sp>
          <p:nvSpPr>
            <p:cNvPr id="14" name="Oval 11"/>
            <p:cNvSpPr>
              <a:spLocks noChangeArrowheads="1"/>
            </p:cNvSpPr>
            <p:nvPr/>
          </p:nvSpPr>
          <p:spPr bwMode="auto">
            <a:xfrm>
              <a:off x="1143000" y="3505200"/>
              <a:ext cx="1676400" cy="1371600"/>
            </a:xfrm>
            <a:prstGeom prst="ellipse">
              <a:avLst/>
            </a:prstGeom>
            <a:solidFill>
              <a:schemeClr val="bg2">
                <a:lumMod val="5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37202"/>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a:off x="2819400" y="4190998"/>
              <a:ext cx="650875" cy="17802"/>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581400" y="4876800"/>
              <a:ext cx="381000" cy="381000"/>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37200397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258418" y="2057400"/>
            <a:ext cx="2909426" cy="3371850"/>
          </a:xfrm>
        </p:spPr>
        <p:txBody>
          <a:bodyPr>
            <a:normAutofit/>
          </a:bodyPr>
          <a:lstStyle/>
          <a:p>
            <a:r>
              <a:rPr lang="es-ES_tradnl" b="1" u="sng" dirty="0">
                <a:solidFill>
                  <a:schemeClr val="accent1"/>
                </a:solidFill>
                <a:latin typeface="Arial" charset="0"/>
              </a:rPr>
              <a:t>OCTAVO PASO</a:t>
            </a:r>
            <a:endParaRPr lang="es-ES_tradnl" b="1" dirty="0">
              <a:latin typeface="Arial" charset="0"/>
            </a:endParaRPr>
          </a:p>
          <a:p>
            <a:pPr>
              <a:spcBef>
                <a:spcPct val="50000"/>
              </a:spcBef>
            </a:pPr>
            <a:r>
              <a:rPr lang="es-ES_tradnl" dirty="0">
                <a:latin typeface="Arial" charset="0"/>
              </a:rPr>
              <a:t>En esta parte  se toman previsiones para presentar los aspectos complementarios del tema central que serán susceptibles de englobarse en este apartado. Bibliografía, anexos, otros puntos.</a:t>
            </a:r>
          </a:p>
          <a:p>
            <a:endParaRPr lang="es-ES_tradnl" sz="1500" dirty="0">
              <a:latin typeface="Arial" charset="0"/>
            </a:endParaRPr>
          </a:p>
        </p:txBody>
      </p:sp>
      <p:grpSp>
        <p:nvGrpSpPr>
          <p:cNvPr id="3" name="4 Marcador de contenido"/>
          <p:cNvGrpSpPr>
            <a:grpSpLocks noGrp="1"/>
          </p:cNvGrpSpPr>
          <p:nvPr/>
        </p:nvGrpSpPr>
        <p:grpSpPr>
          <a:xfrm>
            <a:off x="4025601" y="1669774"/>
            <a:ext cx="4328238" cy="3371850"/>
            <a:chOff x="1075819" y="1524000"/>
            <a:chExt cx="6925181"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2"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solidFill>
              <a:srgbClr val="FF603B"/>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solidFill>
              <a:srgbClr val="FFFF00"/>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solidFill>
              <a:schemeClr val="accent1">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Medio </a:t>
              </a:r>
            </a:p>
            <a:p>
              <a:pPr algn="ctr" eaLnBrk="1" hangingPunct="1"/>
              <a:r>
                <a:rPr lang="es-ES_tradnl" sz="1200" dirty="0">
                  <a:latin typeface="Arial" charset="0"/>
                </a:rPr>
                <a:t>Ambiente</a:t>
              </a:r>
            </a:p>
            <a:p>
              <a:pPr algn="ctr" eaLnBrk="1" hangingPunct="1"/>
              <a:r>
                <a:rPr lang="es-ES_tradnl" sz="1200" dirty="0">
                  <a:latin typeface="Arial" charset="0"/>
                </a:rPr>
                <a:t>de trabajo</a:t>
              </a:r>
              <a:endParaRPr lang="es-ES" sz="1200" dirty="0">
                <a:latin typeface="Arial" charset="0"/>
              </a:endParaRPr>
            </a:p>
          </p:txBody>
        </p:sp>
        <p:sp>
          <p:nvSpPr>
            <p:cNvPr id="11" name="Oval 8"/>
            <p:cNvSpPr>
              <a:spLocks noChangeArrowheads="1"/>
            </p:cNvSpPr>
            <p:nvPr/>
          </p:nvSpPr>
          <p:spPr bwMode="auto">
            <a:xfrm>
              <a:off x="5410200" y="5105400"/>
              <a:ext cx="1676400" cy="1371600"/>
            </a:xfrm>
            <a:prstGeom prst="ellipse">
              <a:avLst/>
            </a:prstGeom>
            <a:solidFill>
              <a:schemeClr val="accent4">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Demostración</a:t>
              </a:r>
            </a:p>
            <a:p>
              <a:pPr algn="ctr" eaLnBrk="1" hangingPunct="1"/>
              <a:r>
                <a:rPr lang="es-ES_tradnl" sz="1200" dirty="0">
                  <a:latin typeface="Arial" charset="0"/>
                </a:rPr>
                <a:t> del Tema</a:t>
              </a:r>
              <a:endParaRPr lang="es-ES" sz="1200" dirty="0">
                <a:latin typeface="Arial" charset="0"/>
              </a:endParaRPr>
            </a:p>
          </p:txBody>
        </p:sp>
        <p:sp>
          <p:nvSpPr>
            <p:cNvPr id="12" name="Oval 9"/>
            <p:cNvSpPr>
              <a:spLocks noChangeArrowheads="1"/>
            </p:cNvSpPr>
            <p:nvPr/>
          </p:nvSpPr>
          <p:spPr bwMode="auto">
            <a:xfrm>
              <a:off x="3805238" y="1524000"/>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solidFill>
              <a:schemeClr val="accent2">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Aportación </a:t>
              </a:r>
            </a:p>
            <a:p>
              <a:pPr algn="ctr" eaLnBrk="1" hangingPunct="1"/>
              <a:r>
                <a:rPr lang="es-ES_tradnl" sz="1200" dirty="0">
                  <a:latin typeface="Arial" charset="0"/>
                </a:rPr>
                <a:t>sobre el </a:t>
              </a:r>
            </a:p>
            <a:p>
              <a:pPr algn="ctr" eaLnBrk="1" hangingPunct="1"/>
              <a:r>
                <a:rPr lang="es-ES_tradnl" sz="1200" dirty="0">
                  <a:latin typeface="Arial" charset="0"/>
                </a:rPr>
                <a:t>tema</a:t>
              </a:r>
              <a:endParaRPr lang="es-ES" sz="1200" dirty="0">
                <a:latin typeface="Arial" charset="0"/>
              </a:endParaRPr>
            </a:p>
          </p:txBody>
        </p:sp>
        <p:sp>
          <p:nvSpPr>
            <p:cNvPr id="14" name="Oval 11"/>
            <p:cNvSpPr>
              <a:spLocks noChangeArrowheads="1"/>
            </p:cNvSpPr>
            <p:nvPr/>
          </p:nvSpPr>
          <p:spPr bwMode="auto">
            <a:xfrm>
              <a:off x="1143000" y="3505200"/>
              <a:ext cx="1676400" cy="1371600"/>
            </a:xfrm>
            <a:prstGeom prst="ellipse">
              <a:avLst/>
            </a:prstGeom>
            <a:solidFill>
              <a:schemeClr val="bg2">
                <a:lumMod val="50000"/>
              </a:schemeClr>
            </a:solid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22602"/>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flipV="1">
              <a:off x="2819400" y="4114800"/>
              <a:ext cx="668338" cy="76200"/>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470275" y="4876800"/>
              <a:ext cx="492125" cy="408925"/>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14710285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Título"/>
          <p:cNvSpPr txBox="1">
            <a:spLocks/>
          </p:cNvSpPr>
          <p:nvPr/>
        </p:nvSpPr>
        <p:spPr>
          <a:xfrm>
            <a:off x="4057650" y="4914900"/>
            <a:ext cx="3600450" cy="65127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a:t>INTRODUCCIÓN</a:t>
            </a:r>
          </a:p>
        </p:txBody>
      </p:sp>
    </p:spTree>
    <p:extLst>
      <p:ext uri="{BB962C8B-B14F-4D97-AF65-F5344CB8AC3E}">
        <p14:creationId xmlns:p14="http://schemas.microsoft.com/office/powerpoint/2010/main" val="20284083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2100" b="1" dirty="0"/>
              <a:t>1. CLASIFICACIÓN DE PROYECTOS POR  EL MÉTODO DE INVESTIGACIÓN</a:t>
            </a:r>
          </a:p>
        </p:txBody>
      </p:sp>
      <p:sp>
        <p:nvSpPr>
          <p:cNvPr id="9" name="8 Marcador de texto"/>
          <p:cNvSpPr>
            <a:spLocks noGrp="1"/>
          </p:cNvSpPr>
          <p:nvPr>
            <p:ph idx="1"/>
          </p:nvPr>
        </p:nvSpPr>
        <p:spPr>
          <a:xfrm>
            <a:off x="1485900" y="2377679"/>
            <a:ext cx="6172200" cy="3394472"/>
          </a:xfrm>
        </p:spPr>
        <p:txBody>
          <a:bodyPr>
            <a:normAutofit lnSpcReduction="10000"/>
          </a:bodyPr>
          <a:lstStyle/>
          <a:p>
            <a:pPr marL="385763" indent="-385763">
              <a:buFont typeface="Wingdings" pitchFamily="2" charset="2"/>
              <a:buChar char="q"/>
            </a:pPr>
            <a:r>
              <a:rPr lang="es-ES" sz="1500" b="1" dirty="0">
                <a:solidFill>
                  <a:schemeClr val="tx1">
                    <a:lumMod val="95000"/>
                    <a:lumOff val="5000"/>
                  </a:schemeClr>
                </a:solidFill>
              </a:rPr>
              <a:t>Proyecto de investigación documental (teórica).</a:t>
            </a:r>
          </a:p>
          <a:p>
            <a:pPr marL="385763" indent="-385763">
              <a:buNone/>
            </a:pPr>
            <a:r>
              <a:rPr lang="es-ES" sz="1500" dirty="0"/>
              <a:t>         Trabajo cuyo método de investigación se concentra en la recopilación de datos documentales.</a:t>
            </a:r>
          </a:p>
          <a:p>
            <a:pPr marL="385763" indent="-385763">
              <a:buFont typeface="Wingdings" pitchFamily="2" charset="2"/>
              <a:buChar char="q"/>
            </a:pPr>
            <a:r>
              <a:rPr lang="es-ES" sz="1500" b="1" dirty="0">
                <a:solidFill>
                  <a:schemeClr val="tx1">
                    <a:lumMod val="95000"/>
                    <a:lumOff val="5000"/>
                  </a:schemeClr>
                </a:solidFill>
              </a:rPr>
              <a:t>Proyecto de investigación de campo (práctica). </a:t>
            </a:r>
          </a:p>
          <a:p>
            <a:pPr marL="385763" indent="-385763">
              <a:buNone/>
            </a:pPr>
            <a:r>
              <a:rPr lang="es-ES" sz="1500" dirty="0"/>
              <a:t>         Investigaciones cuya recopilación de información se realiza en el ambiente específico en donde se presenta el hecho o fenómeno de estudio</a:t>
            </a:r>
            <a:endParaRPr lang="es-ES" sz="1500" b="1" dirty="0">
              <a:solidFill>
                <a:schemeClr val="tx1">
                  <a:lumMod val="95000"/>
                  <a:lumOff val="5000"/>
                </a:schemeClr>
              </a:solidFill>
            </a:endParaRPr>
          </a:p>
          <a:p>
            <a:pPr marL="385763" indent="-385763">
              <a:buFont typeface="Wingdings" pitchFamily="2" charset="2"/>
              <a:buChar char="q"/>
            </a:pPr>
            <a:r>
              <a:rPr lang="es-ES" sz="1500" b="1" dirty="0">
                <a:solidFill>
                  <a:schemeClr val="tx1">
                    <a:lumMod val="95000"/>
                    <a:lumOff val="5000"/>
                  </a:schemeClr>
                </a:solidFill>
              </a:rPr>
              <a:t>Proyecto combinado de inv. documental y de campo.</a:t>
            </a:r>
          </a:p>
          <a:p>
            <a:pPr marL="385763" indent="-385763">
              <a:buNone/>
            </a:pPr>
            <a:r>
              <a:rPr lang="es-ES" sz="1500" dirty="0"/>
              <a:t>          Trabajo en cuyo método de recopilación y análisis de datos se conjunta la investigación documental con la de campo, con la finalidad de profundizar en el tema para tratar de cubrir todo los posibles ángulos de una exploración. Se pretende consolidar los datos y resultados obtenidos. </a:t>
            </a:r>
            <a:endParaRPr lang="es-ES" sz="1500" b="1" dirty="0">
              <a:solidFill>
                <a:schemeClr val="tx1">
                  <a:lumMod val="95000"/>
                  <a:lumOff val="5000"/>
                </a:schemeClr>
              </a:solidFill>
            </a:endParaRPr>
          </a:p>
          <a:p>
            <a:pPr marL="582930" lvl="1" indent="-342900">
              <a:buNone/>
            </a:pPr>
            <a:endParaRPr lang="es-ES" sz="2400" b="1" dirty="0">
              <a:solidFill>
                <a:schemeClr val="tx1">
                  <a:lumMod val="95000"/>
                  <a:lumOff val="5000"/>
                </a:schemeClr>
              </a:solidFill>
            </a:endParaRPr>
          </a:p>
        </p:txBody>
      </p:sp>
    </p:spTree>
    <p:extLst>
      <p:ext uri="{BB962C8B-B14F-4D97-AF65-F5344CB8AC3E}">
        <p14:creationId xmlns:p14="http://schemas.microsoft.com/office/powerpoint/2010/main" val="17450945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p:txBody>
          <a:bodyPr>
            <a:normAutofit/>
          </a:bodyPr>
          <a:lstStyle/>
          <a:p>
            <a:r>
              <a:rPr lang="es-ES" sz="2100" b="1" dirty="0"/>
              <a:t>2. CLASIFICACIÓN DE PROYECTOS POR  EL ORIGEN DE  LA INVESTIGACIÓN</a:t>
            </a:r>
          </a:p>
        </p:txBody>
      </p:sp>
      <p:sp>
        <p:nvSpPr>
          <p:cNvPr id="9" name="8 Marcador de texto"/>
          <p:cNvSpPr>
            <a:spLocks noGrp="1"/>
          </p:cNvSpPr>
          <p:nvPr>
            <p:ph idx="1"/>
          </p:nvPr>
        </p:nvSpPr>
        <p:spPr>
          <a:xfrm>
            <a:off x="1657350" y="2243454"/>
            <a:ext cx="5829300" cy="3357246"/>
          </a:xfrm>
        </p:spPr>
        <p:txBody>
          <a:bodyPr>
            <a:noAutofit/>
          </a:bodyPr>
          <a:lstStyle/>
          <a:p>
            <a:pPr marL="385763" indent="-385763">
              <a:buFont typeface="Wingdings" pitchFamily="2" charset="2"/>
              <a:buChar char="q"/>
            </a:pPr>
            <a:r>
              <a:rPr lang="es-ES" sz="1500" b="1" dirty="0">
                <a:solidFill>
                  <a:schemeClr val="tx1">
                    <a:lumMod val="95000"/>
                    <a:lumOff val="5000"/>
                  </a:schemeClr>
                </a:solidFill>
              </a:rPr>
              <a:t>Proyectos de investigación básica (pura, teórica, científica o fundamental.</a:t>
            </a:r>
          </a:p>
          <a:p>
            <a:pPr marL="385763" indent="-385763">
              <a:buNone/>
            </a:pPr>
            <a:r>
              <a:rPr lang="es-ES" sz="1500" dirty="0"/>
              <a:t>	Su propósito sólo es investigar la realidad para generar conocimiento, y así analizar, interpretar, explicar, desentrañar y dar a conocer los secretos de la ciencia, la filosofía o la naturaleza. No persigue fines utilitarios. </a:t>
            </a:r>
          </a:p>
          <a:p>
            <a:pPr marL="385763" indent="-385763">
              <a:buNone/>
            </a:pPr>
            <a:endParaRPr lang="es-ES" sz="1500" dirty="0"/>
          </a:p>
          <a:p>
            <a:pPr marL="385763" indent="-385763">
              <a:buFont typeface="Wingdings" pitchFamily="2" charset="2"/>
              <a:buChar char="q"/>
            </a:pPr>
            <a:r>
              <a:rPr lang="es-ES" sz="1500" b="1" dirty="0">
                <a:solidFill>
                  <a:schemeClr val="tx1">
                    <a:lumMod val="95000"/>
                    <a:lumOff val="5000"/>
                  </a:schemeClr>
                </a:solidFill>
              </a:rPr>
              <a:t>Proyectos  de investigación tecnológica. </a:t>
            </a:r>
          </a:p>
          <a:p>
            <a:pPr marL="385763" indent="-385763">
              <a:buNone/>
            </a:pPr>
            <a:r>
              <a:rPr lang="es-ES" sz="1500" dirty="0"/>
              <a:t>	El interés y resultado es la producción de satisfactores para la sociedad, aprovechando el conjunto de técnicas, conocimientos y procesos derivados de la aplicación de la ciencia para la transformación de la realidad. </a:t>
            </a:r>
          </a:p>
        </p:txBody>
      </p:sp>
    </p:spTree>
    <p:extLst>
      <p:ext uri="{BB962C8B-B14F-4D97-AF65-F5344CB8AC3E}">
        <p14:creationId xmlns:p14="http://schemas.microsoft.com/office/powerpoint/2010/main" val="28397841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texto"/>
          <p:cNvSpPr>
            <a:spLocks noGrp="1"/>
          </p:cNvSpPr>
          <p:nvPr>
            <p:ph idx="1"/>
          </p:nvPr>
        </p:nvSpPr>
        <p:spPr>
          <a:xfrm>
            <a:off x="1714500" y="1028700"/>
            <a:ext cx="5829300" cy="4743450"/>
          </a:xfrm>
        </p:spPr>
        <p:txBody>
          <a:bodyPr>
            <a:noAutofit/>
          </a:bodyPr>
          <a:lstStyle/>
          <a:p>
            <a:pPr marL="385763" indent="-385763">
              <a:buFont typeface="Wingdings" pitchFamily="2" charset="2"/>
              <a:buChar char="q"/>
            </a:pPr>
            <a:r>
              <a:rPr lang="es-ES" sz="1500" b="1" dirty="0">
                <a:solidFill>
                  <a:schemeClr val="tx1">
                    <a:lumMod val="95000"/>
                    <a:lumOff val="5000"/>
                  </a:schemeClr>
                </a:solidFill>
              </a:rPr>
              <a:t>Proyectos de investigación aplicada. </a:t>
            </a:r>
          </a:p>
          <a:p>
            <a:pPr marL="385763" indent="-385763">
              <a:buNone/>
            </a:pPr>
            <a:r>
              <a:rPr lang="es-ES" sz="1500" dirty="0"/>
              <a:t>	Parte de la recopilación y análisis de datos en donde se conjuga la investigación documental con la de campo </a:t>
            </a:r>
            <a:r>
              <a:rPr lang="es-ES" sz="1500" dirty="0">
                <a:sym typeface="Wingdings" pitchFamily="2" charset="2"/>
              </a:rPr>
              <a:t> fin</a:t>
            </a:r>
            <a:r>
              <a:rPr lang="es-ES" sz="1500" dirty="0"/>
              <a:t>alidad de profundizar en el tema para tratar de cubrir todo los posibles ángulos de una exploración. Se pretende consolidar los datos y resultados obtenidos para realizar aplicaciones reales.</a:t>
            </a:r>
          </a:p>
          <a:p>
            <a:pPr marL="385763" indent="-385763">
              <a:buNone/>
            </a:pPr>
            <a:endParaRPr lang="es-ES" sz="1500" b="1" dirty="0">
              <a:solidFill>
                <a:schemeClr val="tx1">
                  <a:lumMod val="95000"/>
                  <a:lumOff val="5000"/>
                </a:schemeClr>
              </a:solidFill>
            </a:endParaRPr>
          </a:p>
          <a:p>
            <a:pPr marL="385763" indent="-385763">
              <a:buFont typeface="Wingdings" pitchFamily="2" charset="2"/>
              <a:buChar char="q"/>
            </a:pPr>
            <a:r>
              <a:rPr lang="es-ES" sz="1500" b="1" dirty="0">
                <a:solidFill>
                  <a:schemeClr val="tx1">
                    <a:lumMod val="95000"/>
                    <a:lumOff val="5000"/>
                  </a:schemeClr>
                </a:solidFill>
              </a:rPr>
              <a:t>Proyectos de investigación educativa.</a:t>
            </a:r>
          </a:p>
          <a:p>
            <a:pPr marL="385763" indent="-385763">
              <a:buNone/>
            </a:pPr>
            <a:r>
              <a:rPr lang="es-ES" sz="1500" dirty="0"/>
              <a:t>	Su objetivo es consolidar la práctica pedagógica para rediseñar los instrumentos de enseñanza-aprendizaje, generar modelos educativos, estrategias, planes y programas de estudio. </a:t>
            </a:r>
          </a:p>
          <a:p>
            <a:pPr marL="385763" indent="-385763">
              <a:buNone/>
            </a:pPr>
            <a:endParaRPr lang="es-ES" sz="1500" dirty="0"/>
          </a:p>
          <a:p>
            <a:pPr marL="385763" indent="-385763">
              <a:buFont typeface="Wingdings" pitchFamily="2" charset="2"/>
              <a:buChar char="q"/>
            </a:pPr>
            <a:r>
              <a:rPr lang="es-ES" sz="1500" b="1" dirty="0">
                <a:solidFill>
                  <a:schemeClr val="tx1">
                    <a:lumMod val="95000"/>
                    <a:lumOff val="5000"/>
                  </a:schemeClr>
                </a:solidFill>
              </a:rPr>
              <a:t>Proyectos de investigación de caso práctico. </a:t>
            </a:r>
          </a:p>
          <a:p>
            <a:pPr marL="385763" indent="-385763">
              <a:buNone/>
            </a:pPr>
            <a:r>
              <a:rPr lang="es-ES" sz="1500" dirty="0"/>
              <a:t>	Trabajo de investigación en el que se propone el estudio, análisis y desarrollo de una práctica o caso real, relacionado con la práctica profesional. Para ello, se apoya en los métodos, procedimientos e instrumentos formales de una metodología de investigación específica dentro de su disciplina, para plantear la problemática, recopilar y analizar la información, y presentar las conclusiones, corroboradas dentro de un ambiente real de trabajo.</a:t>
            </a:r>
          </a:p>
          <a:p>
            <a:pPr marL="385763" indent="-385763">
              <a:buNone/>
            </a:pPr>
            <a:endParaRPr lang="es-ES" sz="1500" dirty="0"/>
          </a:p>
          <a:p>
            <a:pPr marL="385763" indent="-385763">
              <a:buNone/>
            </a:pPr>
            <a:endParaRPr lang="es-ES" sz="1500" dirty="0"/>
          </a:p>
          <a:p>
            <a:pPr marL="385763" indent="-385763">
              <a:buNone/>
            </a:pPr>
            <a:endParaRPr lang="es-ES" sz="1500" dirty="0"/>
          </a:p>
        </p:txBody>
      </p:sp>
    </p:spTree>
    <p:extLst>
      <p:ext uri="{BB962C8B-B14F-4D97-AF65-F5344CB8AC3E}">
        <p14:creationId xmlns:p14="http://schemas.microsoft.com/office/powerpoint/2010/main" val="2637812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texto"/>
          <p:cNvSpPr>
            <a:spLocks noGrp="1"/>
          </p:cNvSpPr>
          <p:nvPr>
            <p:ph idx="1"/>
          </p:nvPr>
        </p:nvSpPr>
        <p:spPr>
          <a:xfrm>
            <a:off x="1439652" y="998730"/>
            <a:ext cx="6218448" cy="4860540"/>
          </a:xfrm>
        </p:spPr>
        <p:txBody>
          <a:bodyPr>
            <a:normAutofit fontScale="92500" lnSpcReduction="10000"/>
          </a:bodyPr>
          <a:lstStyle/>
          <a:p>
            <a:pPr marL="0" indent="0" algn="ctr">
              <a:buNone/>
            </a:pPr>
            <a:r>
              <a:rPr lang="es-ES" b="1" dirty="0">
                <a:solidFill>
                  <a:schemeClr val="tx1">
                    <a:lumMod val="95000"/>
                    <a:lumOff val="5000"/>
                  </a:schemeClr>
                </a:solidFill>
              </a:rPr>
              <a:t>3. CONCEPTOS GENERALES</a:t>
            </a:r>
          </a:p>
          <a:p>
            <a:pPr marL="0" indent="0" algn="ctr">
              <a:buNone/>
            </a:pPr>
            <a:r>
              <a:rPr lang="es-ES" sz="1950" dirty="0">
                <a:solidFill>
                  <a:schemeClr val="tx1">
                    <a:lumMod val="95000"/>
                    <a:lumOff val="5000"/>
                  </a:schemeClr>
                </a:solidFill>
              </a:rPr>
              <a:t>CARACTERÍSTICAS DEL PROYECTO DE GRADUACIÓN</a:t>
            </a:r>
            <a:endParaRPr lang="es-ES" sz="1950" u="sng" dirty="0"/>
          </a:p>
          <a:p>
            <a:pPr lvl="0"/>
            <a:r>
              <a:rPr lang="es-ES" sz="1650" u="sng" dirty="0"/>
              <a:t>Relevante</a:t>
            </a:r>
            <a:r>
              <a:rPr lang="es-ES" sz="1650" dirty="0"/>
              <a:t>: que el problema sea lo suficientemente importante, que amerite su estudio, buscando responder a necesidades reales y concretas. </a:t>
            </a:r>
          </a:p>
          <a:p>
            <a:pPr lvl="0"/>
            <a:r>
              <a:rPr lang="es-ES" sz="1650" u="sng" dirty="0"/>
              <a:t>Coherente</a:t>
            </a:r>
            <a:r>
              <a:rPr lang="es-ES" sz="1650" dirty="0"/>
              <a:t>: relación lógica y armónica entre los diferentes pasos del proyecto. </a:t>
            </a:r>
          </a:p>
          <a:p>
            <a:pPr lvl="0"/>
            <a:r>
              <a:rPr lang="es-ES" sz="1650" u="sng" dirty="0"/>
              <a:t>Clara</a:t>
            </a:r>
            <a:r>
              <a:rPr lang="es-ES" sz="1650" dirty="0"/>
              <a:t>: buen entendimiento, evitando tener que hacer interpretaciones sobre su contenido. Falta de claridad </a:t>
            </a:r>
            <a:r>
              <a:rPr lang="es-ES" sz="1650" dirty="0">
                <a:sym typeface="Wingdings" pitchFamily="2" charset="2"/>
              </a:rPr>
              <a:t> </a:t>
            </a:r>
            <a:r>
              <a:rPr lang="es-ES" sz="1650" dirty="0"/>
              <a:t>confusión en la elaboración del proyecto.</a:t>
            </a:r>
          </a:p>
          <a:p>
            <a:pPr lvl="0"/>
            <a:r>
              <a:rPr lang="es-ES" sz="1650" u="sng" dirty="0"/>
              <a:t>Concisa</a:t>
            </a:r>
            <a:r>
              <a:rPr lang="es-ES" sz="1650" dirty="0"/>
              <a:t>: La extensión de un documento es un aspecto importante. Buscar cuál es el justo medio para cada aspecto del proyecto</a:t>
            </a:r>
          </a:p>
          <a:p>
            <a:pPr lvl="0"/>
            <a:r>
              <a:rPr lang="es-ES" sz="1650" u="sng" dirty="0"/>
              <a:t>Concreta</a:t>
            </a:r>
            <a:r>
              <a:rPr lang="es-ES" sz="1650" dirty="0"/>
              <a:t>: que la información que se maneje sea la necesaria. </a:t>
            </a:r>
          </a:p>
          <a:p>
            <a:pPr lvl="0"/>
            <a:r>
              <a:rPr lang="es-ES" sz="1650" u="sng" dirty="0"/>
              <a:t>Viable</a:t>
            </a:r>
            <a:r>
              <a:rPr lang="es-ES" sz="1650" dirty="0"/>
              <a:t>: que las tareas sean factibles de llevarse a cabo con los recursos necesarios y en el tiempo previsto en el cronograma. </a:t>
            </a:r>
          </a:p>
          <a:p>
            <a:pPr lvl="0"/>
            <a:r>
              <a:rPr lang="es-ES" sz="1650" u="sng" dirty="0"/>
              <a:t>Congruente</a:t>
            </a:r>
            <a:r>
              <a:rPr lang="es-ES" sz="1650" dirty="0"/>
              <a:t>: que el tema de investigación pertenezca al campo de conocimientos de la carrera. </a:t>
            </a:r>
          </a:p>
          <a:p>
            <a:pPr lvl="0"/>
            <a:r>
              <a:rPr lang="es-ES" sz="1650" u="sng" dirty="0"/>
              <a:t>Vigente</a:t>
            </a:r>
            <a:r>
              <a:rPr lang="es-ES" sz="1650" dirty="0"/>
              <a:t>: que la bibliografía y los instrumentos con que se trabaje sean actualizados. </a:t>
            </a:r>
          </a:p>
        </p:txBody>
      </p:sp>
    </p:spTree>
    <p:extLst>
      <p:ext uri="{BB962C8B-B14F-4D97-AF65-F5344CB8AC3E}">
        <p14:creationId xmlns:p14="http://schemas.microsoft.com/office/powerpoint/2010/main" val="37148811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texto"/>
          <p:cNvSpPr>
            <a:spLocks noGrp="1"/>
          </p:cNvSpPr>
          <p:nvPr>
            <p:ph idx="1"/>
          </p:nvPr>
        </p:nvSpPr>
        <p:spPr>
          <a:xfrm>
            <a:off x="1439652" y="998730"/>
            <a:ext cx="6218448" cy="4806534"/>
          </a:xfrm>
        </p:spPr>
        <p:txBody>
          <a:bodyPr>
            <a:normAutofit/>
          </a:bodyPr>
          <a:lstStyle/>
          <a:p>
            <a:pPr marL="0" indent="0" algn="ctr">
              <a:buNone/>
            </a:pPr>
            <a:r>
              <a:rPr lang="es-ES" dirty="0">
                <a:solidFill>
                  <a:schemeClr val="tx1">
                    <a:lumMod val="95000"/>
                    <a:lumOff val="5000"/>
                  </a:schemeClr>
                </a:solidFill>
              </a:rPr>
              <a:t>PLANTEAMIENTO DEL TEMA DE INVESTIGACIÓN</a:t>
            </a:r>
          </a:p>
          <a:p>
            <a:endParaRPr lang="es-ES" dirty="0">
              <a:solidFill>
                <a:schemeClr val="tx1">
                  <a:lumMod val="95000"/>
                  <a:lumOff val="5000"/>
                </a:schemeClr>
              </a:solidFill>
            </a:endParaRPr>
          </a:p>
        </p:txBody>
      </p:sp>
      <p:pic>
        <p:nvPicPr>
          <p:cNvPr id="5" name="4 Imagen"/>
          <p:cNvPicPr/>
          <p:nvPr/>
        </p:nvPicPr>
        <p:blipFill>
          <a:blip r:embed="rId3" cstate="print"/>
          <a:srcRect/>
          <a:stretch>
            <a:fillRect/>
          </a:stretch>
        </p:blipFill>
        <p:spPr bwMode="auto">
          <a:xfrm>
            <a:off x="2345636" y="1987827"/>
            <a:ext cx="4214190" cy="4465982"/>
          </a:xfrm>
          <a:prstGeom prst="rect">
            <a:avLst/>
          </a:prstGeom>
          <a:noFill/>
          <a:ln w="9525">
            <a:noFill/>
            <a:miter lim="800000"/>
            <a:headEnd/>
            <a:tailEnd/>
          </a:ln>
        </p:spPr>
      </p:pic>
    </p:spTree>
    <p:extLst>
      <p:ext uri="{BB962C8B-B14F-4D97-AF65-F5344CB8AC3E}">
        <p14:creationId xmlns:p14="http://schemas.microsoft.com/office/powerpoint/2010/main" val="34332018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830417" y="2874078"/>
            <a:ext cx="2412724" cy="1556239"/>
          </a:xfrm>
        </p:spPr>
        <p:txBody>
          <a:bodyPr>
            <a:normAutofit/>
          </a:bodyPr>
          <a:lstStyle/>
          <a:p>
            <a:r>
              <a:rPr lang="es-ES_tradnl" b="1" u="sng" dirty="0">
                <a:solidFill>
                  <a:schemeClr val="accent1"/>
                </a:solidFill>
                <a:latin typeface="Arial" charset="0"/>
              </a:rPr>
              <a:t>PRIMER PASO:</a:t>
            </a:r>
          </a:p>
          <a:p>
            <a:pPr algn="just"/>
            <a:r>
              <a:rPr lang="es-ES_tradnl" dirty="0">
                <a:latin typeface="Arial" charset="0"/>
              </a:rPr>
              <a:t>Encerrar en un círculo el tema tentativo, el posible nombre o el tema general.</a:t>
            </a:r>
            <a:endParaRPr lang="es-ES" dirty="0"/>
          </a:p>
        </p:txBody>
      </p:sp>
      <p:grpSp>
        <p:nvGrpSpPr>
          <p:cNvPr id="3" name="4 Marcador de contenido"/>
          <p:cNvGrpSpPr>
            <a:grpSpLocks noGrp="1"/>
          </p:cNvGrpSpPr>
          <p:nvPr/>
        </p:nvGrpSpPr>
        <p:grpSpPr>
          <a:xfrm>
            <a:off x="4032802" y="2057400"/>
            <a:ext cx="4328238" cy="3371850"/>
            <a:chOff x="1075819" y="1524000"/>
            <a:chExt cx="6925181"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2"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endParaRPr lang="es-ES" sz="1200" dirty="0">
                <a:solidFill>
                  <a:srgbClr val="FF0000"/>
                </a:solidFill>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Medio </a:t>
              </a:r>
            </a:p>
            <a:p>
              <a:pPr algn="ctr" eaLnBrk="1" hangingPunct="1"/>
              <a:r>
                <a:rPr lang="es-ES_tradnl" sz="1200">
                  <a:latin typeface="Arial" charset="0"/>
                </a:rPr>
                <a:t>Ambiente</a:t>
              </a:r>
            </a:p>
            <a:p>
              <a:pPr algn="ctr" eaLnBrk="1" hangingPunct="1"/>
              <a:r>
                <a:rPr lang="es-ES_tradnl" sz="1200">
                  <a:latin typeface="Arial" charset="0"/>
                </a:rPr>
                <a:t>de trabajo</a:t>
              </a:r>
              <a:endParaRPr lang="es-ES" sz="1200">
                <a:latin typeface="Arial" charset="0"/>
              </a:endParaRPr>
            </a:p>
          </p:txBody>
        </p:sp>
        <p:sp>
          <p:nvSpPr>
            <p:cNvPr id="11" name="Oval 8"/>
            <p:cNvSpPr>
              <a:spLocks noChangeArrowheads="1"/>
            </p:cNvSpPr>
            <p:nvPr/>
          </p:nvSpPr>
          <p:spPr bwMode="auto">
            <a:xfrm>
              <a:off x="54102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Demostración</a:t>
              </a:r>
            </a:p>
            <a:p>
              <a:pPr algn="ctr" eaLnBrk="1" hangingPunct="1"/>
              <a:r>
                <a:rPr lang="es-ES_tradnl" sz="1200">
                  <a:latin typeface="Arial" charset="0"/>
                </a:rPr>
                <a:t> del Tema</a:t>
              </a:r>
              <a:endParaRPr lang="es-ES" sz="1200">
                <a:latin typeface="Arial" charset="0"/>
              </a:endParaRPr>
            </a:p>
          </p:txBody>
        </p:sp>
        <p:sp>
          <p:nvSpPr>
            <p:cNvPr id="12" name="Oval 9"/>
            <p:cNvSpPr>
              <a:spLocks noChangeArrowheads="1"/>
            </p:cNvSpPr>
            <p:nvPr/>
          </p:nvSpPr>
          <p:spPr bwMode="auto">
            <a:xfrm>
              <a:off x="3805238" y="15240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Marco </a:t>
              </a:r>
            </a:p>
            <a:p>
              <a:pPr algn="ctr" eaLnBrk="1" hangingPunct="1"/>
              <a:r>
                <a:rPr lang="es-ES_tradnl" sz="1200">
                  <a:latin typeface="Arial" charset="0"/>
                </a:rPr>
                <a:t>Conceptual</a:t>
              </a:r>
              <a:endParaRPr lang="es-ES" sz="1200">
                <a:latin typeface="Arial" charset="0"/>
              </a:endParaRPr>
            </a:p>
          </p:txBody>
        </p:sp>
        <p:sp>
          <p:nvSpPr>
            <p:cNvPr id="13" name="Oval 10"/>
            <p:cNvSpPr>
              <a:spLocks noChangeArrowheads="1"/>
            </p:cNvSpPr>
            <p:nvPr/>
          </p:nvSpPr>
          <p:spPr bwMode="auto">
            <a:xfrm>
              <a:off x="21336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Aportación </a:t>
              </a:r>
            </a:p>
            <a:p>
              <a:pPr algn="ctr" eaLnBrk="1" hangingPunct="1"/>
              <a:r>
                <a:rPr lang="es-ES_tradnl" sz="1200">
                  <a:latin typeface="Arial" charset="0"/>
                </a:rPr>
                <a:t>sobre el </a:t>
              </a:r>
            </a:p>
            <a:p>
              <a:pPr algn="ctr" eaLnBrk="1" hangingPunct="1"/>
              <a:r>
                <a:rPr lang="es-ES_tradnl" sz="1200">
                  <a:latin typeface="Arial" charset="0"/>
                </a:rPr>
                <a:t>tema</a:t>
              </a:r>
              <a:endParaRPr lang="es-ES" sz="1200">
                <a:latin typeface="Arial" charset="0"/>
              </a:endParaRPr>
            </a:p>
          </p:txBody>
        </p:sp>
        <p:sp>
          <p:nvSpPr>
            <p:cNvPr id="14" name="Oval 11"/>
            <p:cNvSpPr>
              <a:spLocks noChangeArrowheads="1"/>
            </p:cNvSpPr>
            <p:nvPr/>
          </p:nvSpPr>
          <p:spPr bwMode="auto">
            <a:xfrm>
              <a:off x="1143000" y="3505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Caso </a:t>
              </a:r>
            </a:p>
            <a:p>
              <a:pPr algn="ctr" eaLnBrk="1" hangingPunct="1"/>
              <a:r>
                <a:rPr lang="es-ES_tradnl" sz="1200" dirty="0">
                  <a:latin typeface="Arial" charset="0"/>
                </a:rPr>
                <a:t>Práctico</a:t>
              </a:r>
              <a:endParaRPr lang="es-ES" sz="1200" dirty="0">
                <a:latin typeface="Arial" charset="0"/>
              </a:endParaRPr>
            </a:p>
          </p:txBody>
        </p:sp>
        <p:sp>
          <p:nvSpPr>
            <p:cNvPr id="15" name="Line 12"/>
            <p:cNvSpPr>
              <a:spLocks noChangeShapeType="1"/>
            </p:cNvSpPr>
            <p:nvPr/>
          </p:nvSpPr>
          <p:spPr bwMode="auto">
            <a:xfrm>
              <a:off x="2971800" y="2808002"/>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flipV="1">
              <a:off x="2819399" y="4179603"/>
              <a:ext cx="698502" cy="11397"/>
            </a:xfrm>
            <a:prstGeom prst="line">
              <a:avLst/>
            </a:prstGeom>
            <a:noFill/>
            <a:ln w="9525">
              <a:solidFill>
                <a:schemeClr val="tx1"/>
              </a:solidFill>
              <a:round/>
              <a:headEnd/>
              <a:tailEnd/>
            </a:ln>
          </p:spPr>
          <p:txBody>
            <a:bodyPr wrap="none"/>
            <a:lstStyle/>
            <a:p>
              <a:endParaRPr lang="es-ES" sz="120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470275" y="4847601"/>
              <a:ext cx="492125" cy="423863"/>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40006173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8966" y="2057400"/>
            <a:ext cx="3088585" cy="3371850"/>
          </a:xfrm>
        </p:spPr>
        <p:txBody>
          <a:bodyPr>
            <a:normAutofit/>
          </a:bodyPr>
          <a:lstStyle/>
          <a:p>
            <a:r>
              <a:rPr lang="es-ES_tradnl" b="1" u="sng" dirty="0">
                <a:solidFill>
                  <a:schemeClr val="accent1"/>
                </a:solidFill>
                <a:latin typeface="Arial" charset="0"/>
              </a:rPr>
              <a:t>SEGUNDO PASO:</a:t>
            </a:r>
          </a:p>
          <a:p>
            <a:r>
              <a:rPr lang="es-ES_tradnl" dirty="0">
                <a:latin typeface="Arial" charset="0"/>
              </a:rPr>
              <a:t>Interrogarse sobre el punto de partida que se propone para llevar a efecto la investigación. Por lo general es el marco teórico sobre el cual girará el desarrollo del tema. </a:t>
            </a:r>
            <a:r>
              <a:rPr lang="es-ES" dirty="0">
                <a:latin typeface="Arial" charset="0"/>
              </a:rPr>
              <a:t>Se añaden teorías, conceptos, definiciones, aportaciones, conocimientos…</a:t>
            </a:r>
          </a:p>
          <a:p>
            <a:endParaRPr lang="es-ES_tradnl" dirty="0">
              <a:latin typeface="Arial" charset="0"/>
            </a:endParaRPr>
          </a:p>
          <a:p>
            <a:endParaRPr lang="es-ES" dirty="0"/>
          </a:p>
        </p:txBody>
      </p:sp>
      <p:grpSp>
        <p:nvGrpSpPr>
          <p:cNvPr id="3" name="4 Marcador de contenido"/>
          <p:cNvGrpSpPr>
            <a:grpSpLocks noGrp="1"/>
          </p:cNvGrpSpPr>
          <p:nvPr/>
        </p:nvGrpSpPr>
        <p:grpSpPr>
          <a:xfrm>
            <a:off x="4224384" y="1520687"/>
            <a:ext cx="4328238" cy="3371850"/>
            <a:chOff x="1075819" y="1524000"/>
            <a:chExt cx="6925181" cy="4953000"/>
          </a:xfrm>
        </p:grpSpPr>
        <p:sp>
          <p:nvSpPr>
            <p:cNvPr id="6" name="Oval 3"/>
            <p:cNvSpPr>
              <a:spLocks noChangeArrowheads="1"/>
            </p:cNvSpPr>
            <p:nvPr/>
          </p:nvSpPr>
          <p:spPr bwMode="auto">
            <a:xfrm>
              <a:off x="3487738" y="3116263"/>
              <a:ext cx="2286000" cy="1905000"/>
            </a:xfrm>
            <a:prstGeom prst="ellipse">
              <a:avLst/>
            </a:prstGeom>
            <a:solidFill>
              <a:schemeClr val="accent3">
                <a:lumMod val="40000"/>
                <a:lumOff val="60000"/>
              </a:schemeClr>
            </a:solidFill>
            <a:ln w="9525">
              <a:solidFill>
                <a:schemeClr val="tx1"/>
              </a:solidFill>
              <a:round/>
              <a:headEnd/>
              <a:tailEnd/>
            </a:ln>
          </p:spPr>
          <p:txBody>
            <a:bodyPr wrap="none" anchor="ctr"/>
            <a:lstStyle/>
            <a:p>
              <a:endParaRPr lang="es-ES" sz="1200"/>
            </a:p>
          </p:txBody>
        </p:sp>
        <p:sp>
          <p:nvSpPr>
            <p:cNvPr id="7" name="Text Box 4"/>
            <p:cNvSpPr txBox="1">
              <a:spLocks noChangeArrowheads="1"/>
            </p:cNvSpPr>
            <p:nvPr/>
          </p:nvSpPr>
          <p:spPr bwMode="auto">
            <a:xfrm>
              <a:off x="3827462" y="3403599"/>
              <a:ext cx="1636712" cy="1186762"/>
            </a:xfrm>
            <a:prstGeom prst="rect">
              <a:avLst/>
            </a:prstGeom>
            <a:noFill/>
            <a:ln w="9525">
              <a:noFill/>
              <a:miter lim="800000"/>
              <a:headEnd/>
              <a:tailEnd/>
            </a:ln>
          </p:spPr>
          <p:txBody>
            <a:bodyPr lIns="68577" tIns="34289" rIns="68577" bIns="34289">
              <a:spAutoFit/>
            </a:bodyPr>
            <a:lstStyle/>
            <a:p>
              <a:pPr algn="ctr" eaLnBrk="1" hangingPunct="1"/>
              <a:r>
                <a:rPr lang="es-ES_tradnl" sz="1200" b="1" dirty="0">
                  <a:solidFill>
                    <a:srgbClr val="FF0000"/>
                  </a:solidFill>
                  <a:latin typeface="Arial" charset="0"/>
                </a:rPr>
                <a:t>TEMA </a:t>
              </a:r>
            </a:p>
            <a:p>
              <a:pPr algn="ctr" eaLnBrk="1" hangingPunct="1"/>
              <a:r>
                <a:rPr lang="es-ES_tradnl" sz="1200" b="1" dirty="0">
                  <a:solidFill>
                    <a:srgbClr val="FF0000"/>
                  </a:solidFill>
                  <a:latin typeface="Arial" charset="0"/>
                </a:rPr>
                <a:t>CENTRAL</a:t>
              </a:r>
            </a:p>
            <a:p>
              <a:pPr algn="ctr" eaLnBrk="1" hangingPunct="1"/>
              <a:r>
                <a:rPr lang="es-ES_tradnl" sz="1200" dirty="0">
                  <a:solidFill>
                    <a:srgbClr val="FF0000"/>
                  </a:solidFill>
                  <a:latin typeface="Arial" charset="0"/>
                </a:rPr>
                <a:t>(nombre o</a:t>
              </a:r>
            </a:p>
            <a:p>
              <a:pPr algn="ctr" eaLnBrk="1" hangingPunct="1"/>
              <a:r>
                <a:rPr lang="es-ES_tradnl" sz="1200" dirty="0">
                  <a:solidFill>
                    <a:srgbClr val="FF0000"/>
                  </a:solidFill>
                  <a:latin typeface="Arial" charset="0"/>
                </a:rPr>
                <a:t>idea básica</a:t>
              </a:r>
              <a:r>
                <a:rPr lang="es-ES_tradnl" sz="1200" dirty="0">
                  <a:latin typeface="Arial" charset="0"/>
                </a:rPr>
                <a:t>)</a:t>
              </a:r>
              <a:endParaRPr lang="es-ES" sz="1200" dirty="0">
                <a:latin typeface="Arial" charset="0"/>
              </a:endParaRPr>
            </a:p>
          </p:txBody>
        </p:sp>
        <p:sp>
          <p:nvSpPr>
            <p:cNvPr id="8" name="Oval 5"/>
            <p:cNvSpPr>
              <a:spLocks noChangeArrowheads="1"/>
            </p:cNvSpPr>
            <p:nvPr/>
          </p:nvSpPr>
          <p:spPr bwMode="auto">
            <a:xfrm>
              <a:off x="1075819" y="1752599"/>
              <a:ext cx="2048381"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Aspectos </a:t>
              </a:r>
            </a:p>
            <a:p>
              <a:pPr algn="ctr" eaLnBrk="1" hangingPunct="1"/>
              <a:r>
                <a:rPr lang="es-ES_tradnl" sz="1200" dirty="0">
                  <a:latin typeface="Arial" charset="0"/>
                </a:rPr>
                <a:t>Complementarios</a:t>
              </a:r>
            </a:p>
            <a:p>
              <a:pPr algn="ctr" eaLnBrk="1" hangingPunct="1"/>
              <a:r>
                <a:rPr lang="es-ES_tradnl" sz="1200" dirty="0">
                  <a:latin typeface="Arial" charset="0"/>
                </a:rPr>
                <a:t> del tema</a:t>
              </a:r>
              <a:endParaRPr lang="es-ES" sz="1200" dirty="0">
                <a:latin typeface="Arial" charset="0"/>
              </a:endParaRPr>
            </a:p>
          </p:txBody>
        </p:sp>
        <p:sp>
          <p:nvSpPr>
            <p:cNvPr id="9" name="Oval 6"/>
            <p:cNvSpPr>
              <a:spLocks noChangeArrowheads="1"/>
            </p:cNvSpPr>
            <p:nvPr/>
          </p:nvSpPr>
          <p:spPr bwMode="auto">
            <a:xfrm>
              <a:off x="6324600" y="34290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Proposición </a:t>
              </a:r>
            </a:p>
            <a:p>
              <a:pPr algn="ctr" eaLnBrk="1" hangingPunct="1"/>
              <a:r>
                <a:rPr lang="es-ES_tradnl" sz="1200">
                  <a:latin typeface="Arial" charset="0"/>
                </a:rPr>
                <a:t>del Tema</a:t>
              </a:r>
              <a:endParaRPr lang="es-ES" sz="1200">
                <a:latin typeface="Arial" charset="0"/>
              </a:endParaRPr>
            </a:p>
          </p:txBody>
        </p:sp>
        <p:sp>
          <p:nvSpPr>
            <p:cNvPr id="10" name="Oval 7"/>
            <p:cNvSpPr>
              <a:spLocks noChangeArrowheads="1"/>
            </p:cNvSpPr>
            <p:nvPr/>
          </p:nvSpPr>
          <p:spPr bwMode="auto">
            <a:xfrm>
              <a:off x="6172200" y="1600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Medio </a:t>
              </a:r>
            </a:p>
            <a:p>
              <a:pPr algn="ctr" eaLnBrk="1" hangingPunct="1"/>
              <a:r>
                <a:rPr lang="es-ES_tradnl" sz="1200">
                  <a:latin typeface="Arial" charset="0"/>
                </a:rPr>
                <a:t>Ambiente</a:t>
              </a:r>
            </a:p>
            <a:p>
              <a:pPr algn="ctr" eaLnBrk="1" hangingPunct="1"/>
              <a:r>
                <a:rPr lang="es-ES_tradnl" sz="1200">
                  <a:latin typeface="Arial" charset="0"/>
                </a:rPr>
                <a:t>de trabajo</a:t>
              </a:r>
              <a:endParaRPr lang="es-ES" sz="1200">
                <a:latin typeface="Arial" charset="0"/>
              </a:endParaRPr>
            </a:p>
          </p:txBody>
        </p:sp>
        <p:sp>
          <p:nvSpPr>
            <p:cNvPr id="11" name="Oval 8"/>
            <p:cNvSpPr>
              <a:spLocks noChangeArrowheads="1"/>
            </p:cNvSpPr>
            <p:nvPr/>
          </p:nvSpPr>
          <p:spPr bwMode="auto">
            <a:xfrm>
              <a:off x="54102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Demostración</a:t>
              </a:r>
            </a:p>
            <a:p>
              <a:pPr algn="ctr" eaLnBrk="1" hangingPunct="1"/>
              <a:r>
                <a:rPr lang="es-ES_tradnl" sz="1200">
                  <a:latin typeface="Arial" charset="0"/>
                </a:rPr>
                <a:t> del Tema</a:t>
              </a:r>
              <a:endParaRPr lang="es-ES" sz="1200">
                <a:latin typeface="Arial" charset="0"/>
              </a:endParaRPr>
            </a:p>
          </p:txBody>
        </p:sp>
        <p:sp>
          <p:nvSpPr>
            <p:cNvPr id="12" name="Oval 9"/>
            <p:cNvSpPr>
              <a:spLocks noChangeArrowheads="1"/>
            </p:cNvSpPr>
            <p:nvPr/>
          </p:nvSpPr>
          <p:spPr bwMode="auto">
            <a:xfrm>
              <a:off x="3805238" y="1524000"/>
              <a:ext cx="1676400" cy="1371600"/>
            </a:xfrm>
            <a:prstGeom prst="ellipse">
              <a:avLst/>
            </a:prstGeom>
            <a:solidFill>
              <a:schemeClr val="accent5">
                <a:lumMod val="40000"/>
                <a:lumOff val="60000"/>
              </a:schemeClr>
            </a:solidFill>
            <a:ln w="9525">
              <a:solidFill>
                <a:schemeClr val="tx1"/>
              </a:solidFill>
              <a:round/>
              <a:headEnd/>
              <a:tailEnd/>
            </a:ln>
          </p:spPr>
          <p:txBody>
            <a:bodyPr wrap="none" lIns="68577" tIns="34289" rIns="68577" bIns="34289" anchor="ctr"/>
            <a:lstStyle/>
            <a:p>
              <a:pPr algn="ctr" eaLnBrk="1" hangingPunct="1"/>
              <a:r>
                <a:rPr lang="es-ES_tradnl" sz="1200" dirty="0">
                  <a:latin typeface="Arial" charset="0"/>
                </a:rPr>
                <a:t>Marco </a:t>
              </a:r>
            </a:p>
            <a:p>
              <a:pPr algn="ctr" eaLnBrk="1" hangingPunct="1"/>
              <a:r>
                <a:rPr lang="es-ES_tradnl" sz="1200" dirty="0">
                  <a:latin typeface="Arial" charset="0"/>
                </a:rPr>
                <a:t>Conceptual</a:t>
              </a:r>
              <a:endParaRPr lang="es-ES" sz="1200" dirty="0">
                <a:latin typeface="Arial" charset="0"/>
              </a:endParaRPr>
            </a:p>
          </p:txBody>
        </p:sp>
        <p:sp>
          <p:nvSpPr>
            <p:cNvPr id="13" name="Oval 10"/>
            <p:cNvSpPr>
              <a:spLocks noChangeArrowheads="1"/>
            </p:cNvSpPr>
            <p:nvPr/>
          </p:nvSpPr>
          <p:spPr bwMode="auto">
            <a:xfrm>
              <a:off x="2133600" y="51054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Aportación </a:t>
              </a:r>
            </a:p>
            <a:p>
              <a:pPr algn="ctr" eaLnBrk="1" hangingPunct="1"/>
              <a:r>
                <a:rPr lang="es-ES_tradnl" sz="1200">
                  <a:latin typeface="Arial" charset="0"/>
                </a:rPr>
                <a:t>sobre el </a:t>
              </a:r>
            </a:p>
            <a:p>
              <a:pPr algn="ctr" eaLnBrk="1" hangingPunct="1"/>
              <a:r>
                <a:rPr lang="es-ES_tradnl" sz="1200">
                  <a:latin typeface="Arial" charset="0"/>
                </a:rPr>
                <a:t>tema</a:t>
              </a:r>
              <a:endParaRPr lang="es-ES" sz="1200">
                <a:latin typeface="Arial" charset="0"/>
              </a:endParaRPr>
            </a:p>
          </p:txBody>
        </p:sp>
        <p:sp>
          <p:nvSpPr>
            <p:cNvPr id="14" name="Oval 11"/>
            <p:cNvSpPr>
              <a:spLocks noChangeArrowheads="1"/>
            </p:cNvSpPr>
            <p:nvPr/>
          </p:nvSpPr>
          <p:spPr bwMode="auto">
            <a:xfrm>
              <a:off x="1143000" y="3505200"/>
              <a:ext cx="1676400" cy="1371600"/>
            </a:xfrm>
            <a:prstGeom prst="ellipse">
              <a:avLst/>
            </a:prstGeom>
            <a:noFill/>
            <a:ln w="9525">
              <a:solidFill>
                <a:schemeClr val="tx1"/>
              </a:solidFill>
              <a:round/>
              <a:headEnd/>
              <a:tailEnd/>
            </a:ln>
          </p:spPr>
          <p:txBody>
            <a:bodyPr wrap="none" lIns="68577" tIns="34289" rIns="68577" bIns="34289" anchor="ctr"/>
            <a:lstStyle/>
            <a:p>
              <a:pPr algn="ctr" eaLnBrk="1" hangingPunct="1"/>
              <a:r>
                <a:rPr lang="es-ES_tradnl" sz="1200">
                  <a:latin typeface="Arial" charset="0"/>
                </a:rPr>
                <a:t>Caso </a:t>
              </a:r>
            </a:p>
            <a:p>
              <a:pPr algn="ctr" eaLnBrk="1" hangingPunct="1"/>
              <a:r>
                <a:rPr lang="es-ES_tradnl" sz="1200">
                  <a:latin typeface="Arial" charset="0"/>
                </a:rPr>
                <a:t>Práctico</a:t>
              </a:r>
              <a:endParaRPr lang="es-ES" sz="1200">
                <a:latin typeface="Arial" charset="0"/>
              </a:endParaRPr>
            </a:p>
          </p:txBody>
        </p:sp>
        <p:sp>
          <p:nvSpPr>
            <p:cNvPr id="15" name="Line 12"/>
            <p:cNvSpPr>
              <a:spLocks noChangeShapeType="1"/>
            </p:cNvSpPr>
            <p:nvPr/>
          </p:nvSpPr>
          <p:spPr bwMode="auto">
            <a:xfrm>
              <a:off x="2971800" y="2837202"/>
              <a:ext cx="762000" cy="685800"/>
            </a:xfrm>
            <a:prstGeom prst="line">
              <a:avLst/>
            </a:prstGeom>
            <a:noFill/>
            <a:ln w="9525">
              <a:solidFill>
                <a:schemeClr val="tx1"/>
              </a:solidFill>
              <a:round/>
              <a:headEnd/>
              <a:tailEnd/>
            </a:ln>
          </p:spPr>
          <p:txBody>
            <a:bodyPr wrap="none"/>
            <a:lstStyle/>
            <a:p>
              <a:endParaRPr lang="es-ES" sz="1200"/>
            </a:p>
          </p:txBody>
        </p:sp>
        <p:sp>
          <p:nvSpPr>
            <p:cNvPr id="16" name="Line 13"/>
            <p:cNvSpPr>
              <a:spLocks noChangeShapeType="1"/>
            </p:cNvSpPr>
            <p:nvPr/>
          </p:nvSpPr>
          <p:spPr bwMode="auto">
            <a:xfrm flipH="1">
              <a:off x="5562600" y="2743200"/>
              <a:ext cx="838200" cy="762000"/>
            </a:xfrm>
            <a:prstGeom prst="line">
              <a:avLst/>
            </a:prstGeom>
            <a:noFill/>
            <a:ln w="9525">
              <a:solidFill>
                <a:schemeClr val="tx1"/>
              </a:solidFill>
              <a:round/>
              <a:headEnd/>
              <a:tailEnd/>
            </a:ln>
          </p:spPr>
          <p:txBody>
            <a:bodyPr wrap="none"/>
            <a:lstStyle/>
            <a:p>
              <a:endParaRPr lang="es-ES" sz="1200"/>
            </a:p>
          </p:txBody>
        </p:sp>
        <p:sp>
          <p:nvSpPr>
            <p:cNvPr id="17" name="Line 14"/>
            <p:cNvSpPr>
              <a:spLocks noChangeShapeType="1"/>
            </p:cNvSpPr>
            <p:nvPr/>
          </p:nvSpPr>
          <p:spPr bwMode="auto">
            <a:xfrm>
              <a:off x="2819400" y="4190998"/>
              <a:ext cx="668338" cy="17802"/>
            </a:xfrm>
            <a:prstGeom prst="line">
              <a:avLst/>
            </a:prstGeom>
            <a:noFill/>
            <a:ln w="9525">
              <a:solidFill>
                <a:schemeClr val="tx1"/>
              </a:solidFill>
              <a:round/>
              <a:headEnd/>
              <a:tailEnd/>
            </a:ln>
          </p:spPr>
          <p:txBody>
            <a:bodyPr wrap="none"/>
            <a:lstStyle/>
            <a:p>
              <a:endParaRPr lang="es-ES" sz="1200" dirty="0"/>
            </a:p>
          </p:txBody>
        </p:sp>
        <p:sp>
          <p:nvSpPr>
            <p:cNvPr id="18" name="Line 15"/>
            <p:cNvSpPr>
              <a:spLocks noChangeShapeType="1"/>
            </p:cNvSpPr>
            <p:nvPr/>
          </p:nvSpPr>
          <p:spPr bwMode="auto">
            <a:xfrm>
              <a:off x="5791200" y="4114800"/>
              <a:ext cx="533400" cy="0"/>
            </a:xfrm>
            <a:prstGeom prst="line">
              <a:avLst/>
            </a:prstGeom>
            <a:noFill/>
            <a:ln w="9525">
              <a:solidFill>
                <a:schemeClr val="tx1"/>
              </a:solidFill>
              <a:round/>
              <a:headEnd/>
              <a:tailEnd/>
            </a:ln>
          </p:spPr>
          <p:txBody>
            <a:bodyPr wrap="none"/>
            <a:lstStyle/>
            <a:p>
              <a:endParaRPr lang="es-ES" sz="1200"/>
            </a:p>
          </p:txBody>
        </p:sp>
        <p:sp>
          <p:nvSpPr>
            <p:cNvPr id="19" name="Line 16"/>
            <p:cNvSpPr>
              <a:spLocks noChangeShapeType="1"/>
            </p:cNvSpPr>
            <p:nvPr/>
          </p:nvSpPr>
          <p:spPr bwMode="auto">
            <a:xfrm flipH="1">
              <a:off x="3581400" y="4876800"/>
              <a:ext cx="381000" cy="381000"/>
            </a:xfrm>
            <a:prstGeom prst="line">
              <a:avLst/>
            </a:prstGeom>
            <a:noFill/>
            <a:ln w="9525">
              <a:solidFill>
                <a:schemeClr val="tx1"/>
              </a:solidFill>
              <a:round/>
              <a:headEnd/>
              <a:tailEnd/>
            </a:ln>
          </p:spPr>
          <p:txBody>
            <a:bodyPr wrap="none"/>
            <a:lstStyle/>
            <a:p>
              <a:endParaRPr lang="es-ES" sz="1200"/>
            </a:p>
          </p:txBody>
        </p:sp>
        <p:sp>
          <p:nvSpPr>
            <p:cNvPr id="20" name="Line 17"/>
            <p:cNvSpPr>
              <a:spLocks noChangeShapeType="1"/>
            </p:cNvSpPr>
            <p:nvPr/>
          </p:nvSpPr>
          <p:spPr bwMode="auto">
            <a:xfrm>
              <a:off x="5410200" y="4800600"/>
              <a:ext cx="304800" cy="457200"/>
            </a:xfrm>
            <a:prstGeom prst="line">
              <a:avLst/>
            </a:prstGeom>
            <a:noFill/>
            <a:ln w="9525">
              <a:solidFill>
                <a:schemeClr val="tx1"/>
              </a:solidFill>
              <a:round/>
              <a:headEnd/>
              <a:tailEnd/>
            </a:ln>
          </p:spPr>
          <p:txBody>
            <a:bodyPr wrap="none"/>
            <a:lstStyle/>
            <a:p>
              <a:endParaRPr lang="es-ES" sz="1200"/>
            </a:p>
          </p:txBody>
        </p:sp>
        <p:sp>
          <p:nvSpPr>
            <p:cNvPr id="21" name="Line 18"/>
            <p:cNvSpPr>
              <a:spLocks noChangeShapeType="1"/>
            </p:cNvSpPr>
            <p:nvPr/>
          </p:nvSpPr>
          <p:spPr bwMode="auto">
            <a:xfrm>
              <a:off x="4724400" y="2895600"/>
              <a:ext cx="0" cy="228600"/>
            </a:xfrm>
            <a:prstGeom prst="line">
              <a:avLst/>
            </a:prstGeom>
            <a:noFill/>
            <a:ln w="9525">
              <a:solidFill>
                <a:schemeClr val="tx1"/>
              </a:solidFill>
              <a:round/>
              <a:headEnd/>
              <a:tailEnd/>
            </a:ln>
          </p:spPr>
          <p:txBody>
            <a:bodyPr wrap="none"/>
            <a:lstStyle/>
            <a:p>
              <a:endParaRPr lang="es-ES" sz="1200"/>
            </a:p>
          </p:txBody>
        </p:sp>
      </p:grpSp>
    </p:spTree>
    <p:extLst>
      <p:ext uri="{BB962C8B-B14F-4D97-AF65-F5344CB8AC3E}">
        <p14:creationId xmlns:p14="http://schemas.microsoft.com/office/powerpoint/2010/main" val="32030828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933</Words>
  <Application>Microsoft Office PowerPoint</Application>
  <PresentationFormat>Presentación en pantalla (4:3)</PresentationFormat>
  <Paragraphs>226</Paragraphs>
  <Slides>15</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Times</vt:lpstr>
      <vt:lpstr>Wingdings</vt:lpstr>
      <vt:lpstr>Tema de Office</vt:lpstr>
      <vt:lpstr>PROYECTOS DE GRADUACIÓN</vt:lpstr>
      <vt:lpstr>Presentación de PowerPoint</vt:lpstr>
      <vt:lpstr>1. CLASIFICACIÓN DE PROYECTOS POR  EL MÉTODO DE INVESTIGACIÓN</vt:lpstr>
      <vt:lpstr>2. CLASIFICACIÓN DE PROYECTOS POR  EL ORIGEN DE  LA INVESTIGACIÓN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PROYECTOS DE GRADUACIÓN</dc:title>
  <dc:creator>Fernando Poyatos jiménez</dc:creator>
  <cp:lastModifiedBy>Fernando Poyatos jiménez</cp:lastModifiedBy>
  <cp:revision>5</cp:revision>
  <dcterms:created xsi:type="dcterms:W3CDTF">2016-12-12T17:05:36Z</dcterms:created>
  <dcterms:modified xsi:type="dcterms:W3CDTF">2016-12-15T13:24:09Z</dcterms:modified>
</cp:coreProperties>
</file>