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6" r:id="rId3"/>
    <p:sldId id="277" r:id="rId4"/>
    <p:sldId id="278" r:id="rId5"/>
    <p:sldId id="279" r:id="rId6"/>
    <p:sldId id="280" r:id="rId7"/>
    <p:sldId id="282" r:id="rId8"/>
    <p:sldId id="281" r:id="rId9"/>
    <p:sldId id="283" r:id="rId10"/>
    <p:sldId id="284" r:id="rId11"/>
    <p:sldId id="285" r:id="rId12"/>
    <p:sldId id="286" r:id="rId13"/>
    <p:sldId id="288" r:id="rId14"/>
    <p:sldId id="28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E7050-3CF4-46E6-87A1-54350E673F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98656B-E462-483D-85D1-06AF0226A8CA}">
      <dgm:prSet phldrT="[Texto]"/>
      <dgm:spPr>
        <a:solidFill>
          <a:schemeClr val="accent2"/>
        </a:solidFill>
      </dgm:spPr>
      <dgm:t>
        <a:bodyPr/>
        <a:lstStyle/>
        <a:p>
          <a:pPr algn="ctr"/>
          <a:r>
            <a:rPr lang="es-ES" b="1" dirty="0" smtClean="0"/>
            <a:t>Método Natural</a:t>
          </a:r>
          <a:endParaRPr lang="es-ES" b="1" dirty="0"/>
        </a:p>
      </dgm:t>
    </dgm:pt>
    <dgm:pt modelId="{770D7C54-E0A9-4BF6-8DDB-573ABB06C48C}" type="parTrans" cxnId="{01D4627E-9448-4EEE-B89C-563419F730BA}">
      <dgm:prSet/>
      <dgm:spPr/>
      <dgm:t>
        <a:bodyPr/>
        <a:lstStyle/>
        <a:p>
          <a:pPr algn="ctr"/>
          <a:endParaRPr lang="es-ES"/>
        </a:p>
      </dgm:t>
    </dgm:pt>
    <dgm:pt modelId="{3EEC1DD4-AA6B-4735-A4ED-8F4077C49128}" type="sibTrans" cxnId="{01D4627E-9448-4EEE-B89C-563419F730BA}">
      <dgm:prSet/>
      <dgm:spPr/>
      <dgm:t>
        <a:bodyPr/>
        <a:lstStyle/>
        <a:p>
          <a:pPr algn="ctr"/>
          <a:endParaRPr lang="es-ES"/>
        </a:p>
      </dgm:t>
    </dgm:pt>
    <dgm:pt modelId="{1DF9136F-FB02-4223-938C-B1836646D38D}">
      <dgm:prSet phldrT="[Texto]"/>
      <dgm:spPr>
        <a:solidFill>
          <a:schemeClr val="accent3"/>
        </a:solidFill>
      </dgm:spPr>
      <dgm:t>
        <a:bodyPr/>
        <a:lstStyle/>
        <a:p>
          <a:pPr algn="ctr"/>
          <a:r>
            <a:rPr lang="es-ES" b="1" dirty="0" smtClean="0"/>
            <a:t>Comprensión</a:t>
          </a:r>
          <a:endParaRPr lang="es-ES" b="1" dirty="0"/>
        </a:p>
      </dgm:t>
    </dgm:pt>
    <dgm:pt modelId="{1B95FF27-07F2-4F15-8B6F-08EE28F60A3A}" type="parTrans" cxnId="{1FF321E9-3039-4B16-805B-E3526F08A3C7}">
      <dgm:prSet/>
      <dgm:spPr/>
      <dgm:t>
        <a:bodyPr/>
        <a:lstStyle/>
        <a:p>
          <a:pPr algn="ctr"/>
          <a:endParaRPr lang="es-ES"/>
        </a:p>
      </dgm:t>
    </dgm:pt>
    <dgm:pt modelId="{64669825-7ADE-445B-8FD6-143BCC72FA1A}" type="sibTrans" cxnId="{1FF321E9-3039-4B16-805B-E3526F08A3C7}">
      <dgm:prSet/>
      <dgm:spPr/>
      <dgm:t>
        <a:bodyPr/>
        <a:lstStyle/>
        <a:p>
          <a:pPr algn="ctr"/>
          <a:endParaRPr lang="es-ES"/>
        </a:p>
      </dgm:t>
    </dgm:pt>
    <dgm:pt modelId="{B040647A-502B-470B-A4F5-D0EF68C15E3F}" type="pres">
      <dgm:prSet presAssocID="{808E7050-3CF4-46E6-87A1-54350E673F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951E45-42C7-49C9-9922-16200142B870}" type="pres">
      <dgm:prSet presAssocID="{7C98656B-E462-483D-85D1-06AF0226A8C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E5FA14-26B1-44C4-AABC-EEE3D2247D46}" type="pres">
      <dgm:prSet presAssocID="{3EEC1DD4-AA6B-4735-A4ED-8F4077C49128}" presName="sibTrans" presStyleCnt="0"/>
      <dgm:spPr/>
    </dgm:pt>
    <dgm:pt modelId="{28AAFDB1-F7D5-408A-91B0-7DBA75A32BB7}" type="pres">
      <dgm:prSet presAssocID="{1DF9136F-FB02-4223-938C-B1836646D38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FF321E9-3039-4B16-805B-E3526F08A3C7}" srcId="{808E7050-3CF4-46E6-87A1-54350E673F7E}" destId="{1DF9136F-FB02-4223-938C-B1836646D38D}" srcOrd="1" destOrd="0" parTransId="{1B95FF27-07F2-4F15-8B6F-08EE28F60A3A}" sibTransId="{64669825-7ADE-445B-8FD6-143BCC72FA1A}"/>
    <dgm:cxn modelId="{EBCED3F5-873B-44BB-A485-5239B81D1619}" type="presOf" srcId="{7C98656B-E462-483D-85D1-06AF0226A8CA}" destId="{58951E45-42C7-49C9-9922-16200142B870}" srcOrd="0" destOrd="0" presId="urn:microsoft.com/office/officeart/2005/8/layout/default"/>
    <dgm:cxn modelId="{01D4627E-9448-4EEE-B89C-563419F730BA}" srcId="{808E7050-3CF4-46E6-87A1-54350E673F7E}" destId="{7C98656B-E462-483D-85D1-06AF0226A8CA}" srcOrd="0" destOrd="0" parTransId="{770D7C54-E0A9-4BF6-8DDB-573ABB06C48C}" sibTransId="{3EEC1DD4-AA6B-4735-A4ED-8F4077C49128}"/>
    <dgm:cxn modelId="{FA4D57C6-23BC-4C8D-9D09-CFE5DD1AE5E7}" type="presOf" srcId="{808E7050-3CF4-46E6-87A1-54350E673F7E}" destId="{B040647A-502B-470B-A4F5-D0EF68C15E3F}" srcOrd="0" destOrd="0" presId="urn:microsoft.com/office/officeart/2005/8/layout/default"/>
    <dgm:cxn modelId="{5B89A064-C6B4-4185-84C4-EB65FA5DCAC3}" type="presOf" srcId="{1DF9136F-FB02-4223-938C-B1836646D38D}" destId="{28AAFDB1-F7D5-408A-91B0-7DBA75A32BB7}" srcOrd="0" destOrd="0" presId="urn:microsoft.com/office/officeart/2005/8/layout/default"/>
    <dgm:cxn modelId="{1FFD509F-7354-4CF1-BF5F-03FD89E4C593}" type="presParOf" srcId="{B040647A-502B-470B-A4F5-D0EF68C15E3F}" destId="{58951E45-42C7-49C9-9922-16200142B870}" srcOrd="0" destOrd="0" presId="urn:microsoft.com/office/officeart/2005/8/layout/default"/>
    <dgm:cxn modelId="{493BABD5-6447-4DE3-BAB9-9B5C0AE0538C}" type="presParOf" srcId="{B040647A-502B-470B-A4F5-D0EF68C15E3F}" destId="{10E5FA14-26B1-44C4-AABC-EEE3D2247D46}" srcOrd="1" destOrd="0" presId="urn:microsoft.com/office/officeart/2005/8/layout/default"/>
    <dgm:cxn modelId="{AAEA0C0C-2A1F-43D2-BDFF-DC076AB2E082}" type="presParOf" srcId="{B040647A-502B-470B-A4F5-D0EF68C15E3F}" destId="{28AAFDB1-F7D5-408A-91B0-7DBA75A32BB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E7050-3CF4-46E6-87A1-54350E673F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98656B-E462-483D-85D1-06AF0226A8CA}">
      <dgm:prSet phldrT="[Texto]"/>
      <dgm:spPr>
        <a:solidFill>
          <a:schemeClr val="accent2"/>
        </a:solidFill>
      </dgm:spPr>
      <dgm:t>
        <a:bodyPr/>
        <a:lstStyle/>
        <a:p>
          <a:pPr algn="ctr"/>
          <a:r>
            <a:rPr lang="es-ES" b="1" dirty="0" smtClean="0"/>
            <a:t>Dominio en la numeración</a:t>
          </a:r>
          <a:endParaRPr lang="es-ES" b="1" dirty="0"/>
        </a:p>
      </dgm:t>
    </dgm:pt>
    <dgm:pt modelId="{770D7C54-E0A9-4BF6-8DDB-573ABB06C48C}" type="parTrans" cxnId="{01D4627E-9448-4EEE-B89C-563419F730BA}">
      <dgm:prSet/>
      <dgm:spPr/>
      <dgm:t>
        <a:bodyPr/>
        <a:lstStyle/>
        <a:p>
          <a:pPr algn="ctr"/>
          <a:endParaRPr lang="es-ES"/>
        </a:p>
      </dgm:t>
    </dgm:pt>
    <dgm:pt modelId="{3EEC1DD4-AA6B-4735-A4ED-8F4077C49128}" type="sibTrans" cxnId="{01D4627E-9448-4EEE-B89C-563419F730BA}">
      <dgm:prSet/>
      <dgm:spPr/>
      <dgm:t>
        <a:bodyPr/>
        <a:lstStyle/>
        <a:p>
          <a:pPr algn="ctr"/>
          <a:endParaRPr lang="es-ES"/>
        </a:p>
      </dgm:t>
    </dgm:pt>
    <dgm:pt modelId="{1DF9136F-FB02-4223-938C-B1836646D38D}">
      <dgm:prSet phldrT="[Texto]"/>
      <dgm:spPr>
        <a:solidFill>
          <a:schemeClr val="accent3"/>
        </a:solidFill>
      </dgm:spPr>
      <dgm:t>
        <a:bodyPr/>
        <a:lstStyle/>
        <a:p>
          <a:pPr algn="ctr"/>
          <a:r>
            <a:rPr lang="es-ES" b="1" dirty="0" smtClean="0"/>
            <a:t>Desconocimiento de las familias</a:t>
          </a:r>
          <a:endParaRPr lang="es-ES" b="1" dirty="0"/>
        </a:p>
      </dgm:t>
    </dgm:pt>
    <dgm:pt modelId="{1B95FF27-07F2-4F15-8B6F-08EE28F60A3A}" type="parTrans" cxnId="{1FF321E9-3039-4B16-805B-E3526F08A3C7}">
      <dgm:prSet/>
      <dgm:spPr/>
      <dgm:t>
        <a:bodyPr/>
        <a:lstStyle/>
        <a:p>
          <a:pPr algn="ctr"/>
          <a:endParaRPr lang="es-ES"/>
        </a:p>
      </dgm:t>
    </dgm:pt>
    <dgm:pt modelId="{64669825-7ADE-445B-8FD6-143BCC72FA1A}" type="sibTrans" cxnId="{1FF321E9-3039-4B16-805B-E3526F08A3C7}">
      <dgm:prSet/>
      <dgm:spPr/>
      <dgm:t>
        <a:bodyPr/>
        <a:lstStyle/>
        <a:p>
          <a:pPr algn="ctr"/>
          <a:endParaRPr lang="es-ES"/>
        </a:p>
      </dgm:t>
    </dgm:pt>
    <dgm:pt modelId="{C989C123-EEFE-4EF2-8A9B-3F8659EF5844}">
      <dgm:prSet phldrT="[Texto]"/>
      <dgm:spPr>
        <a:solidFill>
          <a:schemeClr val="accent2"/>
        </a:solidFill>
      </dgm:spPr>
      <dgm:t>
        <a:bodyPr/>
        <a:lstStyle/>
        <a:p>
          <a:pPr algn="ctr"/>
          <a:r>
            <a:rPr lang="es-ES" b="1" dirty="0" smtClean="0"/>
            <a:t>Alumnado menos avanzado</a:t>
          </a:r>
          <a:endParaRPr lang="es-ES" b="1" dirty="0"/>
        </a:p>
      </dgm:t>
    </dgm:pt>
    <dgm:pt modelId="{608E89DF-54B8-499B-8506-F585EF6AF22B}" type="parTrans" cxnId="{F041EAEC-2506-44E1-93C7-806207B1A3B2}">
      <dgm:prSet/>
      <dgm:spPr/>
      <dgm:t>
        <a:bodyPr/>
        <a:lstStyle/>
        <a:p>
          <a:endParaRPr lang="es-ES"/>
        </a:p>
      </dgm:t>
    </dgm:pt>
    <dgm:pt modelId="{738B5D12-F307-4892-9910-D3ED1FE2A10D}" type="sibTrans" cxnId="{F041EAEC-2506-44E1-93C7-806207B1A3B2}">
      <dgm:prSet/>
      <dgm:spPr/>
      <dgm:t>
        <a:bodyPr/>
        <a:lstStyle/>
        <a:p>
          <a:endParaRPr lang="es-ES"/>
        </a:p>
      </dgm:t>
    </dgm:pt>
    <dgm:pt modelId="{B040647A-502B-470B-A4F5-D0EF68C15E3F}" type="pres">
      <dgm:prSet presAssocID="{808E7050-3CF4-46E6-87A1-54350E673F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951E45-42C7-49C9-9922-16200142B870}" type="pres">
      <dgm:prSet presAssocID="{7C98656B-E462-483D-85D1-06AF0226A8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E5FA14-26B1-44C4-AABC-EEE3D2247D46}" type="pres">
      <dgm:prSet presAssocID="{3EEC1DD4-AA6B-4735-A4ED-8F4077C49128}" presName="sibTrans" presStyleCnt="0"/>
      <dgm:spPr/>
    </dgm:pt>
    <dgm:pt modelId="{28AAFDB1-F7D5-408A-91B0-7DBA75A32BB7}" type="pres">
      <dgm:prSet presAssocID="{1DF9136F-FB02-4223-938C-B1836646D38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E99C7E-54A2-42C6-A25D-DF13A957AC66}" type="pres">
      <dgm:prSet presAssocID="{64669825-7ADE-445B-8FD6-143BCC72FA1A}" presName="sibTrans" presStyleCnt="0"/>
      <dgm:spPr/>
    </dgm:pt>
    <dgm:pt modelId="{65B4D8C9-8183-4C10-B82E-A5614BFF4E24}" type="pres">
      <dgm:prSet presAssocID="{C989C123-EEFE-4EF2-8A9B-3F8659EF58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0AC2B1-EBF8-4909-867D-5140BC443538}" type="presOf" srcId="{1DF9136F-FB02-4223-938C-B1836646D38D}" destId="{28AAFDB1-F7D5-408A-91B0-7DBA75A32BB7}" srcOrd="0" destOrd="0" presId="urn:microsoft.com/office/officeart/2005/8/layout/default"/>
    <dgm:cxn modelId="{1FF321E9-3039-4B16-805B-E3526F08A3C7}" srcId="{808E7050-3CF4-46E6-87A1-54350E673F7E}" destId="{1DF9136F-FB02-4223-938C-B1836646D38D}" srcOrd="1" destOrd="0" parTransId="{1B95FF27-07F2-4F15-8B6F-08EE28F60A3A}" sibTransId="{64669825-7ADE-445B-8FD6-143BCC72FA1A}"/>
    <dgm:cxn modelId="{1986088C-5BA0-4038-9807-7016D63B6374}" type="presOf" srcId="{7C98656B-E462-483D-85D1-06AF0226A8CA}" destId="{58951E45-42C7-49C9-9922-16200142B870}" srcOrd="0" destOrd="0" presId="urn:microsoft.com/office/officeart/2005/8/layout/default"/>
    <dgm:cxn modelId="{F041EAEC-2506-44E1-93C7-806207B1A3B2}" srcId="{808E7050-3CF4-46E6-87A1-54350E673F7E}" destId="{C989C123-EEFE-4EF2-8A9B-3F8659EF5844}" srcOrd="2" destOrd="0" parTransId="{608E89DF-54B8-499B-8506-F585EF6AF22B}" sibTransId="{738B5D12-F307-4892-9910-D3ED1FE2A10D}"/>
    <dgm:cxn modelId="{9BF3E76F-2AC3-49A0-AF3F-5C7F5FF35D50}" type="presOf" srcId="{808E7050-3CF4-46E6-87A1-54350E673F7E}" destId="{B040647A-502B-470B-A4F5-D0EF68C15E3F}" srcOrd="0" destOrd="0" presId="urn:microsoft.com/office/officeart/2005/8/layout/default"/>
    <dgm:cxn modelId="{1BB03031-FC3D-47CF-80EE-DE41826C9B7E}" type="presOf" srcId="{C989C123-EEFE-4EF2-8A9B-3F8659EF5844}" destId="{65B4D8C9-8183-4C10-B82E-A5614BFF4E24}" srcOrd="0" destOrd="0" presId="urn:microsoft.com/office/officeart/2005/8/layout/default"/>
    <dgm:cxn modelId="{01D4627E-9448-4EEE-B89C-563419F730BA}" srcId="{808E7050-3CF4-46E6-87A1-54350E673F7E}" destId="{7C98656B-E462-483D-85D1-06AF0226A8CA}" srcOrd="0" destOrd="0" parTransId="{770D7C54-E0A9-4BF6-8DDB-573ABB06C48C}" sibTransId="{3EEC1DD4-AA6B-4735-A4ED-8F4077C49128}"/>
    <dgm:cxn modelId="{E7E177F7-9B1B-4348-8A2A-6E4C79B288FE}" type="presParOf" srcId="{B040647A-502B-470B-A4F5-D0EF68C15E3F}" destId="{58951E45-42C7-49C9-9922-16200142B870}" srcOrd="0" destOrd="0" presId="urn:microsoft.com/office/officeart/2005/8/layout/default"/>
    <dgm:cxn modelId="{EF4D2CFE-7CA2-4D60-89C4-F5F5AAE2016E}" type="presParOf" srcId="{B040647A-502B-470B-A4F5-D0EF68C15E3F}" destId="{10E5FA14-26B1-44C4-AABC-EEE3D2247D46}" srcOrd="1" destOrd="0" presId="urn:microsoft.com/office/officeart/2005/8/layout/default"/>
    <dgm:cxn modelId="{83AB9009-FEE5-4499-ABD5-3D356E375B58}" type="presParOf" srcId="{B040647A-502B-470B-A4F5-D0EF68C15E3F}" destId="{28AAFDB1-F7D5-408A-91B0-7DBA75A32BB7}" srcOrd="2" destOrd="0" presId="urn:microsoft.com/office/officeart/2005/8/layout/default"/>
    <dgm:cxn modelId="{159B4829-1FCC-46C6-850D-6D558FE459DB}" type="presParOf" srcId="{B040647A-502B-470B-A4F5-D0EF68C15E3F}" destId="{1EE99C7E-54A2-42C6-A25D-DF13A957AC66}" srcOrd="3" destOrd="0" presId="urn:microsoft.com/office/officeart/2005/8/layout/default"/>
    <dgm:cxn modelId="{63EC1966-A3DA-457D-9303-D9C36901EA00}" type="presParOf" srcId="{B040647A-502B-470B-A4F5-D0EF68C15E3F}" destId="{65B4D8C9-8183-4C10-B82E-A5614BFF4E2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Recursos y </a:t>
            </a:r>
            <a:r>
              <a:rPr lang="es-ES" sz="2000" dirty="0" smtClean="0">
                <a:solidFill>
                  <a:schemeClr val="accent3"/>
                </a:solidFill>
              </a:rPr>
              <a:t>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7544" y="2995613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8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5" y="796896"/>
            <a:ext cx="8478018" cy="615880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Las ventajas principales son: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8. Ventajas</a:t>
            </a:r>
            <a:endParaRPr lang="es-ES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270257149"/>
              </p:ext>
            </p:extLst>
          </p:nvPr>
        </p:nvGraphicFramePr>
        <p:xfrm>
          <a:off x="2339752" y="1196752"/>
          <a:ext cx="444978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129 Flecha abajo"/>
          <p:cNvSpPr>
            <a:spLocks noChangeArrowheads="1"/>
          </p:cNvSpPr>
          <p:nvPr/>
        </p:nvSpPr>
        <p:spPr bwMode="auto">
          <a:xfrm rot="1571809">
            <a:off x="2814028" y="2826110"/>
            <a:ext cx="660690" cy="557708"/>
          </a:xfrm>
          <a:prstGeom prst="downArrow">
            <a:avLst>
              <a:gd name="adj1" fmla="val 50000"/>
              <a:gd name="adj2" fmla="val 50135"/>
            </a:avLst>
          </a:prstGeom>
          <a:solidFill>
            <a:schemeClr val="accent2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marL="117475" indent="-117475">
              <a:buClr>
                <a:schemeClr val="tx1"/>
              </a:buClr>
              <a:buFont typeface="Wingdings" pitchFamily="2" charset="2"/>
              <a:buChar char="§"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129 Flecha abajo"/>
          <p:cNvSpPr>
            <a:spLocks noChangeArrowheads="1"/>
          </p:cNvSpPr>
          <p:nvPr/>
        </p:nvSpPr>
        <p:spPr bwMode="auto">
          <a:xfrm rot="20081384">
            <a:off x="5696013" y="2823381"/>
            <a:ext cx="660690" cy="557708"/>
          </a:xfrm>
          <a:prstGeom prst="downArrow">
            <a:avLst>
              <a:gd name="adj1" fmla="val 50000"/>
              <a:gd name="adj2" fmla="val 50135"/>
            </a:avLst>
          </a:prstGeom>
          <a:solidFill>
            <a:schemeClr val="accent3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marL="117475" indent="-117475">
              <a:buClr>
                <a:schemeClr val="tx1"/>
              </a:buClr>
              <a:buFont typeface="Wingdings" pitchFamily="2" charset="2"/>
              <a:buChar char="§"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1713" y="3645024"/>
            <a:ext cx="3354223" cy="1224136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Tiene en cuenta la forma espontanea e intuitiva del procesamiento cerebral de las matemáticas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292080" y="3717032"/>
            <a:ext cx="3354223" cy="1224136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Se deja atrás la memorización sin comprensión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18806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Recursos y </a:t>
            </a:r>
            <a:r>
              <a:rPr lang="es-ES" sz="2000" dirty="0" smtClean="0">
                <a:solidFill>
                  <a:schemeClr val="accent3"/>
                </a:solidFill>
              </a:rPr>
              <a:t>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33274" y="3717032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28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5" y="796896"/>
            <a:ext cx="8478018" cy="615880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Las desventajas principales son: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9. Desventajas</a:t>
            </a:r>
            <a:endParaRPr lang="es-ES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958100265"/>
              </p:ext>
            </p:extLst>
          </p:nvPr>
        </p:nvGraphicFramePr>
        <p:xfrm>
          <a:off x="2210446" y="1078179"/>
          <a:ext cx="444978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129 Flecha abajo"/>
          <p:cNvSpPr>
            <a:spLocks noChangeArrowheads="1"/>
          </p:cNvSpPr>
          <p:nvPr/>
        </p:nvSpPr>
        <p:spPr bwMode="auto">
          <a:xfrm rot="1571809">
            <a:off x="1805916" y="2466070"/>
            <a:ext cx="660690" cy="557708"/>
          </a:xfrm>
          <a:prstGeom prst="downArrow">
            <a:avLst>
              <a:gd name="adj1" fmla="val 50000"/>
              <a:gd name="adj2" fmla="val 50135"/>
            </a:avLst>
          </a:prstGeom>
          <a:solidFill>
            <a:schemeClr val="accent2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marL="117475" indent="-117475">
              <a:buClr>
                <a:schemeClr val="tx1"/>
              </a:buClr>
              <a:buFont typeface="Wingdings" pitchFamily="2" charset="2"/>
              <a:buChar char="§"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129 Flecha abajo"/>
          <p:cNvSpPr>
            <a:spLocks noChangeArrowheads="1"/>
          </p:cNvSpPr>
          <p:nvPr/>
        </p:nvSpPr>
        <p:spPr bwMode="auto">
          <a:xfrm rot="20081384">
            <a:off x="6272077" y="2468799"/>
            <a:ext cx="660690" cy="557708"/>
          </a:xfrm>
          <a:prstGeom prst="downArrow">
            <a:avLst>
              <a:gd name="adj1" fmla="val 50000"/>
              <a:gd name="adj2" fmla="val 50135"/>
            </a:avLst>
          </a:prstGeom>
          <a:solidFill>
            <a:schemeClr val="accent2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marL="117475" indent="-117475">
              <a:buClr>
                <a:schemeClr val="tx1"/>
              </a:buClr>
              <a:buFont typeface="Wingdings" pitchFamily="2" charset="2"/>
              <a:buChar char="§"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5649" y="3068960"/>
            <a:ext cx="3354223" cy="1224136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400" b="1" kern="0" dirty="0" smtClean="0">
                <a:solidFill>
                  <a:schemeClr val="accent3"/>
                </a:solidFill>
              </a:rPr>
              <a:t>El alumnado a menudo llega a primaria con deficiencias en este aspecto. A veces se debe a la deficiente metodología empleada en los libros de texto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4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12" name="129 Flecha abajo"/>
          <p:cNvSpPr>
            <a:spLocks noChangeArrowheads="1"/>
          </p:cNvSpPr>
          <p:nvPr/>
        </p:nvSpPr>
        <p:spPr bwMode="auto">
          <a:xfrm>
            <a:off x="4066646" y="2564904"/>
            <a:ext cx="649370" cy="1054726"/>
          </a:xfrm>
          <a:prstGeom prst="downArrow">
            <a:avLst>
              <a:gd name="adj1" fmla="val 50000"/>
              <a:gd name="adj2" fmla="val 50135"/>
            </a:avLst>
          </a:prstGeom>
          <a:solidFill>
            <a:schemeClr val="accent3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marL="117475" indent="-117475">
              <a:buClr>
                <a:schemeClr val="tx1"/>
              </a:buClr>
              <a:buFont typeface="Wingdings" pitchFamily="2" charset="2"/>
              <a:buChar char="§"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873961" y="3861048"/>
            <a:ext cx="3354223" cy="720080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400" b="1" kern="0" dirty="0" smtClean="0">
                <a:solidFill>
                  <a:schemeClr val="accent3"/>
                </a:solidFill>
              </a:rPr>
              <a:t>Cuando no conocen el método, no lo apoyan. 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4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529778" y="3068960"/>
            <a:ext cx="3354223" cy="1224136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400" b="1" kern="0" dirty="0" smtClean="0">
                <a:solidFill>
                  <a:schemeClr val="accent3"/>
                </a:solidFill>
              </a:rPr>
              <a:t>Tienden a esforzarse por alcanzar los estados de cálculo de otros compañeros, prescindiendo del uso de los palillos.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28934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Recursos y </a:t>
            </a:r>
            <a:r>
              <a:rPr lang="es-ES" sz="2000" dirty="0" smtClean="0">
                <a:solidFill>
                  <a:schemeClr val="accent3"/>
                </a:solidFill>
              </a:rPr>
              <a:t>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24146" y="4077072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8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sultado de imagen de dibujo niño subiendo escale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6" y="1124744"/>
            <a:ext cx="42862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10. Evaluación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283895" y="105273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kern="0" dirty="0">
                <a:solidFill>
                  <a:schemeClr val="accent3"/>
                </a:solidFill>
              </a:rPr>
              <a:t>La </a:t>
            </a:r>
            <a:r>
              <a:rPr lang="es-ES" b="1" kern="0" dirty="0" smtClean="0">
                <a:solidFill>
                  <a:schemeClr val="accent3"/>
                </a:solidFill>
              </a:rPr>
              <a:t>evaluación ha de ser global, continua y formativa.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497997" y="1484784"/>
            <a:ext cx="55331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kern="0" dirty="0" smtClean="0">
              <a:solidFill>
                <a:schemeClr val="accent3"/>
              </a:solidFill>
            </a:endParaRPr>
          </a:p>
          <a:p>
            <a:r>
              <a:rPr lang="es-ES" b="1" kern="0" dirty="0" smtClean="0">
                <a:solidFill>
                  <a:schemeClr val="accent3"/>
                </a:solidFill>
              </a:rPr>
              <a:t>Se parte de los conocimientos previos, valorando el proceso de aprendizaje y no el resultado final. </a:t>
            </a:r>
          </a:p>
        </p:txBody>
      </p:sp>
    </p:spTree>
    <p:extLst>
      <p:ext uri="{BB962C8B-B14F-4D97-AF65-F5344CB8AC3E}">
        <p14:creationId xmlns:p14="http://schemas.microsoft.com/office/powerpoint/2010/main" val="317821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699" y="892240"/>
            <a:ext cx="3907725" cy="289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7. Recursos y actividades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283895" y="908720"/>
            <a:ext cx="792088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kern="0" dirty="0">
                <a:solidFill>
                  <a:schemeClr val="accent3"/>
                </a:solidFill>
              </a:rPr>
              <a:t>La relación básica de materiales necesarios son: </a:t>
            </a:r>
            <a:endParaRPr lang="es-ES" b="1" kern="0" dirty="0" smtClean="0">
              <a:solidFill>
                <a:schemeClr val="accent3"/>
              </a:solidFill>
            </a:endParaRPr>
          </a:p>
          <a:p>
            <a:endParaRPr lang="es-ES" b="1" kern="0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400" b="1" kern="0" dirty="0" smtClean="0">
                <a:solidFill>
                  <a:schemeClr val="accent3"/>
                </a:solidFill>
              </a:rPr>
              <a:t>Tarjetas </a:t>
            </a:r>
            <a:r>
              <a:rPr lang="es-ES" sz="1400" b="1" kern="0" dirty="0">
                <a:solidFill>
                  <a:schemeClr val="accent3"/>
                </a:solidFill>
              </a:rPr>
              <a:t>con los números. </a:t>
            </a:r>
            <a:endParaRPr lang="es-ES" sz="1400" b="1" kern="0" dirty="0" smtClean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sz="1400" b="1" kern="0" dirty="0">
              <a:solidFill>
                <a:schemeClr val="accent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kern="0" dirty="0">
                <a:solidFill>
                  <a:schemeClr val="accent3"/>
                </a:solidFill>
              </a:rPr>
              <a:t>Pinzas. </a:t>
            </a:r>
            <a:endParaRPr lang="es-ES" sz="1400" b="1" kern="0" dirty="0" smtClean="0">
              <a:solidFill>
                <a:schemeClr val="accent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400" b="1" kern="0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400" b="1" kern="0" dirty="0">
                <a:solidFill>
                  <a:schemeClr val="accent3"/>
                </a:solidFill>
              </a:rPr>
              <a:t>Palillos. </a:t>
            </a:r>
            <a:endParaRPr lang="es-ES" sz="1400" b="1" kern="0" dirty="0" smtClean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sz="1400" b="1" kern="0" dirty="0">
              <a:solidFill>
                <a:schemeClr val="accent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kern="0" dirty="0">
                <a:solidFill>
                  <a:schemeClr val="accent3"/>
                </a:solidFill>
              </a:rPr>
              <a:t>Gomas elásticas, para agrupar las decenas. </a:t>
            </a:r>
            <a:endParaRPr lang="es-ES" sz="1400" b="1" kern="0" dirty="0" smtClean="0">
              <a:solidFill>
                <a:schemeClr val="accent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400" b="1" kern="0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400" b="1" kern="0" dirty="0">
                <a:solidFill>
                  <a:schemeClr val="accent3"/>
                </a:solidFill>
              </a:rPr>
              <a:t>Tapones de botellas. </a:t>
            </a:r>
            <a:endParaRPr lang="es-ES" sz="1400" b="1" kern="0" dirty="0" smtClean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sz="1400" b="1" kern="0" dirty="0">
              <a:solidFill>
                <a:schemeClr val="accent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kern="0" dirty="0">
                <a:solidFill>
                  <a:schemeClr val="accent3"/>
                </a:solidFill>
              </a:rPr>
              <a:t>Recta numérica o cuadrícula, según el curso en el que nos encontremos.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400" b="1" kern="0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400" b="1" kern="0" dirty="0">
                <a:solidFill>
                  <a:schemeClr val="accent3"/>
                </a:solidFill>
              </a:rPr>
              <a:t>Láminas con imágenes de </a:t>
            </a:r>
            <a:r>
              <a:rPr lang="es-ES" sz="1400" b="1" kern="0" dirty="0" err="1">
                <a:solidFill>
                  <a:schemeClr val="accent3"/>
                </a:solidFill>
              </a:rPr>
              <a:t>subitización</a:t>
            </a:r>
            <a:r>
              <a:rPr lang="es-ES" sz="1400" b="1" kern="0" dirty="0">
                <a:solidFill>
                  <a:schemeClr val="accent3"/>
                </a:solidFill>
              </a:rPr>
              <a:t>, que se utilizarán para más actividades. </a:t>
            </a:r>
            <a:endParaRPr lang="es-ES" sz="1400" b="1" kern="0" dirty="0" smtClean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sz="1400" b="1" kern="0" dirty="0">
              <a:solidFill>
                <a:schemeClr val="accent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kern="0" dirty="0">
                <a:solidFill>
                  <a:schemeClr val="accent3"/>
                </a:solidFill>
              </a:rPr>
              <a:t>Y todo el material más que nuestra imaginación necesite para estas actividades. </a:t>
            </a:r>
          </a:p>
        </p:txBody>
      </p:sp>
    </p:spTree>
    <p:extLst>
      <p:ext uri="{BB962C8B-B14F-4D97-AF65-F5344CB8AC3E}">
        <p14:creationId xmlns:p14="http://schemas.microsoft.com/office/powerpoint/2010/main" val="30080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7. Recursos y actividades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23528" y="908720"/>
            <a:ext cx="84969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kern="0" dirty="0" smtClean="0">
                <a:solidFill>
                  <a:schemeClr val="accent3"/>
                </a:solidFill>
              </a:rPr>
              <a:t>Ejemplos de actividades</a:t>
            </a:r>
          </a:p>
          <a:p>
            <a:endParaRPr lang="es-ES" b="1" kern="0" dirty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Actividad 1</a:t>
            </a:r>
            <a:endParaRPr lang="es-ES" sz="1400" b="1" kern="0" dirty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     	Establecimiento </a:t>
            </a:r>
            <a:r>
              <a:rPr lang="es-ES" sz="1400" b="1" kern="0" dirty="0">
                <a:solidFill>
                  <a:schemeClr val="accent3"/>
                </a:solidFill>
              </a:rPr>
              <a:t>de un patrón físico.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Objetivo</a:t>
            </a: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	Buscar </a:t>
            </a:r>
            <a:r>
              <a:rPr lang="es-ES" sz="1400" b="1" kern="0" dirty="0">
                <a:solidFill>
                  <a:schemeClr val="accent3"/>
                </a:solidFill>
              </a:rPr>
              <a:t>un patrón físico que represente </a:t>
            </a:r>
            <a:r>
              <a:rPr lang="es-ES" sz="1400" b="1" kern="0" dirty="0" smtClean="0">
                <a:solidFill>
                  <a:schemeClr val="accent3"/>
                </a:solidFill>
              </a:rPr>
              <a:t>cualquier </a:t>
            </a:r>
            <a:r>
              <a:rPr lang="es-ES" sz="1400" b="1" kern="0" dirty="0">
                <a:solidFill>
                  <a:schemeClr val="accent3"/>
                </a:solidFill>
              </a:rPr>
              <a:t>conjunto de un número </a:t>
            </a:r>
            <a:r>
              <a:rPr lang="es-ES" sz="1400" b="1" kern="0" dirty="0" smtClean="0">
                <a:solidFill>
                  <a:schemeClr val="accent3"/>
                </a:solidFill>
              </a:rPr>
              <a:t> determinado</a:t>
            </a:r>
            <a:r>
              <a:rPr lang="es-ES" sz="1400" b="1" kern="0" dirty="0">
                <a:solidFill>
                  <a:schemeClr val="accent3"/>
                </a:solidFill>
              </a:rPr>
              <a:t>.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Materiales</a:t>
            </a: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	Carteles </a:t>
            </a:r>
            <a:r>
              <a:rPr lang="es-ES" sz="1400" b="1" kern="0" dirty="0">
                <a:solidFill>
                  <a:schemeClr val="accent3"/>
                </a:solidFill>
              </a:rPr>
              <a:t>de los números con </a:t>
            </a:r>
            <a:r>
              <a:rPr lang="es-ES" sz="1400" b="1" kern="0" dirty="0" smtClean="0">
                <a:solidFill>
                  <a:schemeClr val="accent3"/>
                </a:solidFill>
              </a:rPr>
              <a:t>cuerda, Pinzas </a:t>
            </a:r>
            <a:r>
              <a:rPr lang="es-ES" sz="1400" b="1" kern="0" dirty="0">
                <a:solidFill>
                  <a:schemeClr val="accent3"/>
                </a:solidFill>
              </a:rPr>
              <a:t>de tender. </a:t>
            </a:r>
          </a:p>
          <a:p>
            <a:endParaRPr lang="es-ES" b="1" kern="0" dirty="0">
              <a:solidFill>
                <a:schemeClr val="accent3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3528392" cy="17552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7. Recursos y actividades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23528" y="908720"/>
            <a:ext cx="849694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kern="0" dirty="0" smtClean="0">
                <a:solidFill>
                  <a:schemeClr val="accent3"/>
                </a:solidFill>
              </a:rPr>
              <a:t>Desarrollo de la actividad: </a:t>
            </a: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En </a:t>
            </a:r>
            <a:r>
              <a:rPr lang="es-ES" sz="1400" b="1" kern="0" dirty="0">
                <a:solidFill>
                  <a:schemeClr val="accent3"/>
                </a:solidFill>
              </a:rPr>
              <a:t>esta actividad hay dos variantes, que son: </a:t>
            </a:r>
          </a:p>
          <a:p>
            <a:endParaRPr lang="es-ES" sz="1400" b="1" kern="0" dirty="0" smtClean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En </a:t>
            </a:r>
            <a:r>
              <a:rPr lang="es-ES" sz="1400" b="1" kern="0" dirty="0">
                <a:solidFill>
                  <a:schemeClr val="accent3"/>
                </a:solidFill>
              </a:rPr>
              <a:t>la primera, el alumno crea un conjunto y debe de tratar de sustituirlo </a:t>
            </a:r>
            <a:r>
              <a:rPr lang="es-ES" sz="1400" b="1" kern="0" dirty="0" smtClean="0">
                <a:solidFill>
                  <a:schemeClr val="accent3"/>
                </a:solidFill>
              </a:rPr>
              <a:t>por cualquier </a:t>
            </a:r>
            <a:r>
              <a:rPr lang="es-ES" sz="1400" b="1" kern="0" dirty="0">
                <a:solidFill>
                  <a:schemeClr val="accent3"/>
                </a:solidFill>
              </a:rPr>
              <a:t>conjunto externo con significado, por ejemplo: “</a:t>
            </a:r>
            <a:r>
              <a:rPr lang="es-ES" sz="1400" b="1" kern="0" dirty="0" smtClean="0">
                <a:solidFill>
                  <a:schemeClr val="accent3"/>
                </a:solidFill>
              </a:rPr>
              <a:t>3 ventanas </a:t>
            </a:r>
            <a:r>
              <a:rPr lang="es-ES" sz="1400" b="1" kern="0" dirty="0">
                <a:solidFill>
                  <a:schemeClr val="accent3"/>
                </a:solidFill>
              </a:rPr>
              <a:t>tiene la clase”, “4 lámparas hay en el techo”, etc. Si no se tiene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un modelo claro, se utilizan el número de dedos. </a:t>
            </a:r>
            <a:r>
              <a:rPr lang="es-ES" sz="1400" b="1" kern="0" dirty="0" smtClean="0">
                <a:solidFill>
                  <a:schemeClr val="accent3"/>
                </a:solidFill>
              </a:rPr>
              <a:t> Este </a:t>
            </a:r>
            <a:r>
              <a:rPr lang="es-ES" sz="1400" b="1" kern="0" dirty="0">
                <a:solidFill>
                  <a:schemeClr val="accent3"/>
                </a:solidFill>
              </a:rPr>
              <a:t>ejercicio se habrá asimilado, cuando el alumno no necesite el </a:t>
            </a:r>
            <a:r>
              <a:rPr lang="es-ES" sz="1400" b="1" kern="0" dirty="0" smtClean="0">
                <a:solidFill>
                  <a:schemeClr val="accent3"/>
                </a:solidFill>
              </a:rPr>
              <a:t>referente  físico </a:t>
            </a:r>
            <a:r>
              <a:rPr lang="es-ES" sz="1400" b="1" kern="0" dirty="0">
                <a:solidFill>
                  <a:schemeClr val="accent3"/>
                </a:solidFill>
              </a:rPr>
              <a:t>para hacer la equivalencia. </a:t>
            </a:r>
          </a:p>
          <a:p>
            <a:endParaRPr lang="es-ES" sz="1400" b="1" kern="0" dirty="0" smtClean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En </a:t>
            </a:r>
            <a:r>
              <a:rPr lang="es-ES" sz="1400" b="1" kern="0" dirty="0">
                <a:solidFill>
                  <a:schemeClr val="accent3"/>
                </a:solidFill>
              </a:rPr>
              <a:t>la segunda variación, se trata de crear un patrón físico de referencia </a:t>
            </a:r>
            <a:r>
              <a:rPr lang="es-ES" sz="1400" b="1" kern="0" dirty="0" smtClean="0">
                <a:solidFill>
                  <a:schemeClr val="accent3"/>
                </a:solidFill>
              </a:rPr>
              <a:t>a cualquier </a:t>
            </a:r>
            <a:r>
              <a:rPr lang="es-ES" sz="1400" b="1" kern="0" dirty="0">
                <a:solidFill>
                  <a:schemeClr val="accent3"/>
                </a:solidFill>
              </a:rPr>
              <a:t>conjunto, sin estar sujeto a una realidad concreta. De esta </a:t>
            </a:r>
            <a:r>
              <a:rPr lang="es-ES" sz="1400" b="1" kern="0" dirty="0" smtClean="0">
                <a:solidFill>
                  <a:schemeClr val="accent3"/>
                </a:solidFill>
              </a:rPr>
              <a:t>manera</a:t>
            </a:r>
            <a:r>
              <a:rPr lang="es-ES" sz="1400" b="1" kern="0" dirty="0">
                <a:solidFill>
                  <a:schemeClr val="accent3"/>
                </a:solidFill>
              </a:rPr>
              <a:t>, se colocará en la clase los carteles con los números agarrados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de </a:t>
            </a:r>
            <a:r>
              <a:rPr lang="es-ES" sz="1400" b="1" kern="0" dirty="0" smtClean="0">
                <a:solidFill>
                  <a:schemeClr val="accent3"/>
                </a:solidFill>
              </a:rPr>
              <a:t>una </a:t>
            </a:r>
            <a:r>
              <a:rPr lang="es-ES" sz="1400" b="1" kern="0" dirty="0">
                <a:solidFill>
                  <a:schemeClr val="accent3"/>
                </a:solidFill>
              </a:rPr>
              <a:t>cuerda. En esa cuerda el alumno tendrá que colocar tantas </a:t>
            </a:r>
            <a:r>
              <a:rPr lang="es-ES" sz="1400" b="1" kern="0" dirty="0" smtClean="0">
                <a:solidFill>
                  <a:schemeClr val="accent3"/>
                </a:solidFill>
              </a:rPr>
              <a:t>pinzas como </a:t>
            </a:r>
            <a:r>
              <a:rPr lang="es-ES" sz="1400" b="1" kern="0" dirty="0">
                <a:solidFill>
                  <a:schemeClr val="accent3"/>
                </a:solidFill>
              </a:rPr>
              <a:t>indique el número del cartel. </a:t>
            </a:r>
          </a:p>
          <a:p>
            <a:endParaRPr lang="es-ES" b="1" kern="0" dirty="0">
              <a:solidFill>
                <a:schemeClr val="accent3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855" y="3456673"/>
            <a:ext cx="2839305" cy="14124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7. Recursos y actividades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23528" y="908720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kern="0" dirty="0" smtClean="0">
                <a:solidFill>
                  <a:schemeClr val="accent3"/>
                </a:solidFill>
              </a:rPr>
              <a:t>Ejemplos de actividades</a:t>
            </a:r>
          </a:p>
          <a:p>
            <a:endParaRPr lang="es-ES" b="1" kern="0" dirty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Actividad 2</a:t>
            </a:r>
            <a:endParaRPr lang="es-ES" sz="1400" b="1" kern="0" dirty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     	</a:t>
            </a:r>
            <a:r>
              <a:rPr lang="es-ES" sz="1400" b="1" kern="0" dirty="0">
                <a:solidFill>
                  <a:schemeClr val="accent3"/>
                </a:solidFill>
              </a:rPr>
              <a:t>Ordenar pero no contar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Objetivo</a:t>
            </a: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	</a:t>
            </a:r>
            <a:r>
              <a:rPr lang="es-ES" sz="1400" b="1" kern="0" dirty="0">
                <a:solidFill>
                  <a:schemeClr val="accent3"/>
                </a:solidFill>
              </a:rPr>
              <a:t>Diferenciar entre contar un conjunto y ordenar un conjunto.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Materiales</a:t>
            </a: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	</a:t>
            </a:r>
            <a:r>
              <a:rPr lang="es-ES" sz="1400" b="1" kern="0" dirty="0">
                <a:solidFill>
                  <a:schemeClr val="accent3"/>
                </a:solidFill>
              </a:rPr>
              <a:t>Tarjetas con números, Piezas de construcción.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75" y="3140968"/>
            <a:ext cx="4086225" cy="1676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1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7. Recursos y actividades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23528" y="908720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kern="0" dirty="0" smtClean="0">
                <a:solidFill>
                  <a:schemeClr val="accent3"/>
                </a:solidFill>
              </a:rPr>
              <a:t>Desarrollo de la actividad: </a:t>
            </a:r>
          </a:p>
          <a:p>
            <a:endParaRPr lang="es-ES" sz="1400" b="1" kern="0" dirty="0" smtClean="0">
              <a:solidFill>
                <a:schemeClr val="accent3"/>
              </a:solidFill>
            </a:endParaRPr>
          </a:p>
          <a:p>
            <a:r>
              <a:rPr lang="es-ES" sz="1400" b="1" kern="0" dirty="0">
                <a:solidFill>
                  <a:schemeClr val="accent3"/>
                </a:solidFill>
              </a:rPr>
              <a:t>Se dispone una fila de 10 piezas de construcciones frente a los niños, y </a:t>
            </a:r>
            <a:r>
              <a:rPr lang="es-ES" sz="1400" b="1" kern="0" dirty="0" smtClean="0">
                <a:solidFill>
                  <a:schemeClr val="accent3"/>
                </a:solidFill>
              </a:rPr>
              <a:t>le </a:t>
            </a:r>
            <a:r>
              <a:rPr lang="es-ES" sz="1400" b="1" kern="0" dirty="0">
                <a:solidFill>
                  <a:schemeClr val="accent3"/>
                </a:solidFill>
              </a:rPr>
              <a:t>pedimos a un alumno que las cuente. </a:t>
            </a:r>
            <a:r>
              <a:rPr lang="es-ES" sz="1400" b="1" kern="0" dirty="0" smtClean="0">
                <a:solidFill>
                  <a:schemeClr val="accent3"/>
                </a:solidFill>
              </a:rPr>
              <a:t> A </a:t>
            </a:r>
            <a:r>
              <a:rPr lang="es-ES" sz="1400" b="1" kern="0" dirty="0">
                <a:solidFill>
                  <a:schemeClr val="accent3"/>
                </a:solidFill>
              </a:rPr>
              <a:t>continuación, pondremos una fila de 10 conjuntos de piezas de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construcciones. Cada </a:t>
            </a:r>
            <a:r>
              <a:rPr lang="es-ES" sz="1400" b="1" kern="0" dirty="0" smtClean="0">
                <a:solidFill>
                  <a:schemeClr val="accent3"/>
                </a:solidFill>
              </a:rPr>
              <a:t>conjunto </a:t>
            </a:r>
            <a:r>
              <a:rPr lang="es-ES" sz="1400" b="1" kern="0" dirty="0">
                <a:solidFill>
                  <a:schemeClr val="accent3"/>
                </a:solidFill>
              </a:rPr>
              <a:t>será diferente, el </a:t>
            </a:r>
            <a:r>
              <a:rPr lang="es-ES" sz="1400" b="1" kern="0" dirty="0" smtClean="0">
                <a:solidFill>
                  <a:schemeClr val="accent3"/>
                </a:solidFill>
              </a:rPr>
              <a:t>primero de </a:t>
            </a:r>
            <a:r>
              <a:rPr lang="es-ES" sz="1400" b="1" kern="0" dirty="0">
                <a:solidFill>
                  <a:schemeClr val="accent3"/>
                </a:solidFill>
              </a:rPr>
              <a:t>1 pieza, </a:t>
            </a:r>
            <a:r>
              <a:rPr lang="es-ES" sz="1400" b="1" kern="0" dirty="0" smtClean="0">
                <a:solidFill>
                  <a:schemeClr val="accent3"/>
                </a:solidFill>
              </a:rPr>
              <a:t>el segundo </a:t>
            </a:r>
            <a:r>
              <a:rPr lang="es-ES" sz="1400" b="1" kern="0" dirty="0">
                <a:solidFill>
                  <a:schemeClr val="accent3"/>
                </a:solidFill>
              </a:rPr>
              <a:t>de 2 piezas encajadas, el tercero de 3 piezas, y así </a:t>
            </a:r>
            <a:r>
              <a:rPr lang="es-ES" sz="1400" b="1" kern="0" dirty="0" smtClean="0">
                <a:solidFill>
                  <a:schemeClr val="accent3"/>
                </a:solidFill>
              </a:rPr>
              <a:t> sucesivamente </a:t>
            </a:r>
            <a:r>
              <a:rPr lang="es-ES" sz="1400" b="1" kern="0" dirty="0">
                <a:solidFill>
                  <a:schemeClr val="accent3"/>
                </a:solidFill>
              </a:rPr>
              <a:t>hasta 10. Le pediremos a un alumno que cuente la fila,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que también será 10, al igual que la </a:t>
            </a:r>
            <a:r>
              <a:rPr lang="es-ES" sz="1400" b="1" kern="0" dirty="0" smtClean="0">
                <a:solidFill>
                  <a:schemeClr val="accent3"/>
                </a:solidFill>
              </a:rPr>
              <a:t>fila </a:t>
            </a:r>
            <a:r>
              <a:rPr lang="es-ES" sz="1400" b="1" kern="0" dirty="0">
                <a:solidFill>
                  <a:schemeClr val="accent3"/>
                </a:solidFill>
              </a:rPr>
              <a:t>de piezas</a:t>
            </a:r>
            <a:r>
              <a:rPr lang="es-ES" sz="1400" b="1" kern="0" dirty="0" smtClean="0">
                <a:solidFill>
                  <a:schemeClr val="accent3"/>
                </a:solidFill>
              </a:rPr>
              <a:t>.  </a:t>
            </a:r>
            <a:endParaRPr lang="es-ES" sz="1400" b="1" kern="0" dirty="0">
              <a:solidFill>
                <a:schemeClr val="accent3"/>
              </a:solidFill>
            </a:endParaRPr>
          </a:p>
          <a:p>
            <a:r>
              <a:rPr lang="es-ES" sz="1400" b="1" kern="0" dirty="0">
                <a:solidFill>
                  <a:schemeClr val="accent3"/>
                </a:solidFill>
              </a:rPr>
              <a:t>Les haremos ver la </a:t>
            </a:r>
            <a:r>
              <a:rPr lang="es-ES" sz="1400" b="1" kern="0" dirty="0" smtClean="0">
                <a:solidFill>
                  <a:schemeClr val="accent3"/>
                </a:solidFill>
              </a:rPr>
              <a:t>diferencia que </a:t>
            </a:r>
            <a:r>
              <a:rPr lang="es-ES" sz="1400" b="1" kern="0" dirty="0">
                <a:solidFill>
                  <a:schemeClr val="accent3"/>
                </a:solidFill>
              </a:rPr>
              <a:t>hay entre la fila de piezas y la fila de </a:t>
            </a:r>
            <a:r>
              <a:rPr lang="es-ES" sz="1400" b="1" kern="0" dirty="0" smtClean="0">
                <a:solidFill>
                  <a:schemeClr val="accent3"/>
                </a:solidFill>
              </a:rPr>
              <a:t> conjuntos </a:t>
            </a:r>
            <a:r>
              <a:rPr lang="es-ES" sz="1400" b="1" kern="0" dirty="0">
                <a:solidFill>
                  <a:schemeClr val="accent3"/>
                </a:solidFill>
              </a:rPr>
              <a:t>de piezas, para que reflexionen. Y por último introduciremos </a:t>
            </a:r>
            <a:r>
              <a:rPr lang="es-ES" sz="1400" b="1" kern="0" dirty="0" smtClean="0">
                <a:solidFill>
                  <a:schemeClr val="accent3"/>
                </a:solidFill>
              </a:rPr>
              <a:t> la </a:t>
            </a:r>
            <a:r>
              <a:rPr lang="es-ES" sz="1400" b="1" kern="0" dirty="0">
                <a:solidFill>
                  <a:schemeClr val="accent3"/>
                </a:solidFill>
              </a:rPr>
              <a:t>actividad de ordenar, que para ellos es una novedad.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Tendrán que contar las piezas que tiene cada conjunto y colocar a </a:t>
            </a:r>
            <a:r>
              <a:rPr lang="es-ES" sz="1400" b="1" kern="0" dirty="0" smtClean="0">
                <a:solidFill>
                  <a:schemeClr val="accent3"/>
                </a:solidFill>
              </a:rPr>
              <a:t>su lado </a:t>
            </a:r>
            <a:r>
              <a:rPr lang="es-ES" sz="1400" b="1" kern="0" dirty="0">
                <a:solidFill>
                  <a:schemeClr val="accent3"/>
                </a:solidFill>
              </a:rPr>
              <a:t>la </a:t>
            </a:r>
            <a:r>
              <a:rPr lang="es-ES" sz="1400" b="1" kern="0" dirty="0" smtClean="0">
                <a:solidFill>
                  <a:schemeClr val="accent3"/>
                </a:solidFill>
              </a:rPr>
              <a:t>tarjeta </a:t>
            </a:r>
            <a:r>
              <a:rPr lang="es-ES" sz="1400" b="1" kern="0" dirty="0">
                <a:solidFill>
                  <a:schemeClr val="accent3"/>
                </a:solidFill>
              </a:rPr>
              <a:t>con el número que le corresponde</a:t>
            </a:r>
          </a:p>
          <a:p>
            <a:endParaRPr lang="es-ES" sz="1400" b="1" kern="0" dirty="0">
              <a:solidFill>
                <a:schemeClr val="accent3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49607"/>
            <a:ext cx="3528391" cy="14475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1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7. Recursos y actividades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23528" y="908720"/>
            <a:ext cx="849694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kern="0" dirty="0" smtClean="0">
                <a:solidFill>
                  <a:schemeClr val="accent3"/>
                </a:solidFill>
              </a:rPr>
              <a:t>Ejemplos de actividades</a:t>
            </a:r>
          </a:p>
          <a:p>
            <a:endParaRPr lang="es-ES" b="1" kern="0" dirty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Actividad  3</a:t>
            </a:r>
            <a:endParaRPr lang="es-ES" sz="1400" b="1" kern="0" dirty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     	</a:t>
            </a:r>
            <a:r>
              <a:rPr lang="es-ES" sz="1400" b="1" kern="0" dirty="0">
                <a:solidFill>
                  <a:schemeClr val="accent3"/>
                </a:solidFill>
              </a:rPr>
              <a:t>Cadena numérica, inicio al conteo</a:t>
            </a: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Objetivo</a:t>
            </a:r>
            <a:endParaRPr lang="es-ES" sz="1400" b="1" kern="0" dirty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	</a:t>
            </a:r>
            <a:r>
              <a:rPr lang="es-ES" sz="1400" b="1" kern="0" dirty="0">
                <a:solidFill>
                  <a:schemeClr val="accent3"/>
                </a:solidFill>
              </a:rPr>
              <a:t>Iniciarse en el conteo, haciendo corresponder a cada elemento </a:t>
            </a:r>
            <a:r>
              <a:rPr lang="es-ES" sz="1400" b="1" kern="0" dirty="0" smtClean="0">
                <a:solidFill>
                  <a:schemeClr val="accent3"/>
                </a:solidFill>
              </a:rPr>
              <a:t>un número</a:t>
            </a:r>
            <a:endParaRPr lang="es-ES" sz="1400" b="1" kern="0" dirty="0">
              <a:solidFill>
                <a:schemeClr val="accent3"/>
              </a:solidFill>
            </a:endParaRPr>
          </a:p>
          <a:p>
            <a:r>
              <a:rPr lang="es-ES" sz="1400" b="1" kern="0" dirty="0" smtClean="0">
                <a:solidFill>
                  <a:schemeClr val="accent3"/>
                </a:solidFill>
              </a:rPr>
              <a:t>Materiales </a:t>
            </a:r>
            <a:endParaRPr lang="es-ES" sz="1400" b="1" kern="0" dirty="0">
              <a:solidFill>
                <a:schemeClr val="accent3"/>
              </a:solidFill>
            </a:endParaRPr>
          </a:p>
          <a:p>
            <a:r>
              <a:rPr lang="es-ES" sz="1400" b="1" kern="0" dirty="0">
                <a:solidFill>
                  <a:schemeClr val="accent3"/>
                </a:solidFill>
              </a:rPr>
              <a:t>	Recta numérica grande en el </a:t>
            </a:r>
            <a:r>
              <a:rPr lang="es-ES" sz="1400" b="1" kern="0" dirty="0" smtClean="0">
                <a:solidFill>
                  <a:schemeClr val="accent3"/>
                </a:solidFill>
              </a:rPr>
              <a:t>suelo, Objetos </a:t>
            </a:r>
            <a:r>
              <a:rPr lang="es-ES" sz="1400" b="1" kern="0" dirty="0">
                <a:solidFill>
                  <a:schemeClr val="accent3"/>
                </a:solidFill>
              </a:rPr>
              <a:t>para contar, a libre elección</a:t>
            </a:r>
            <a:r>
              <a:rPr lang="es-ES" sz="1400" b="1" kern="0" dirty="0" smtClean="0">
                <a:solidFill>
                  <a:schemeClr val="accent3"/>
                </a:solidFill>
              </a:rPr>
              <a:t>. Carteles </a:t>
            </a:r>
            <a:r>
              <a:rPr lang="es-ES" sz="1400" b="1" kern="0" dirty="0">
                <a:solidFill>
                  <a:schemeClr val="accent3"/>
                </a:solidFill>
              </a:rPr>
              <a:t>con los </a:t>
            </a:r>
            <a:r>
              <a:rPr lang="es-ES" sz="1400" b="1" kern="0" dirty="0" smtClean="0">
                <a:solidFill>
                  <a:schemeClr val="accent3"/>
                </a:solidFill>
              </a:rPr>
              <a:t>	números</a:t>
            </a:r>
            <a:r>
              <a:rPr lang="es-ES" sz="1400" b="1" kern="0" dirty="0">
                <a:solidFill>
                  <a:schemeClr val="accent3"/>
                </a:solidFill>
              </a:rPr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707" y="3318322"/>
            <a:ext cx="5408597" cy="13348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9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7. Recursos y actividades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23528" y="908720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kern="0" dirty="0" smtClean="0">
                <a:solidFill>
                  <a:schemeClr val="accent3"/>
                </a:solidFill>
              </a:rPr>
              <a:t>Desarrollo de la actividad: </a:t>
            </a:r>
          </a:p>
          <a:p>
            <a:endParaRPr lang="es-ES" sz="1400" b="1" kern="0" dirty="0" smtClean="0">
              <a:solidFill>
                <a:schemeClr val="accent3"/>
              </a:solidFill>
            </a:endParaRPr>
          </a:p>
          <a:p>
            <a:r>
              <a:rPr lang="es-ES" sz="1400" b="1" kern="0" dirty="0">
                <a:solidFill>
                  <a:schemeClr val="accent3"/>
                </a:solidFill>
              </a:rPr>
              <a:t>Para el inicio en el </a:t>
            </a:r>
            <a:r>
              <a:rPr lang="es-ES" sz="1400" b="1" kern="0" dirty="0" smtClean="0">
                <a:solidFill>
                  <a:schemeClr val="accent3"/>
                </a:solidFill>
              </a:rPr>
              <a:t>conteo</a:t>
            </a:r>
            <a:r>
              <a:rPr lang="es-ES" sz="1400" b="1" kern="0" dirty="0">
                <a:solidFill>
                  <a:schemeClr val="accent3"/>
                </a:solidFill>
              </a:rPr>
              <a:t>, se proponen dos tipos de actividades: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Para comenzar, en la recta numérica grande colocada en el suelo de </a:t>
            </a:r>
            <a:r>
              <a:rPr lang="es-ES" sz="1400" b="1" kern="0" dirty="0" smtClean="0">
                <a:solidFill>
                  <a:schemeClr val="accent3"/>
                </a:solidFill>
              </a:rPr>
              <a:t>la clase</a:t>
            </a:r>
            <a:r>
              <a:rPr lang="es-ES" sz="1400" b="1" kern="0" dirty="0">
                <a:solidFill>
                  <a:schemeClr val="accent3"/>
                </a:solidFill>
              </a:rPr>
              <a:t>, el alumno tendrá que contar desde el 1 hasta el 10, al mismo </a:t>
            </a:r>
            <a:r>
              <a:rPr lang="es-ES" sz="1400" b="1" kern="0" dirty="0" smtClean="0">
                <a:solidFill>
                  <a:schemeClr val="accent3"/>
                </a:solidFill>
              </a:rPr>
              <a:t> tiempo </a:t>
            </a:r>
            <a:r>
              <a:rPr lang="es-ES" sz="1400" b="1" kern="0" dirty="0">
                <a:solidFill>
                  <a:schemeClr val="accent3"/>
                </a:solidFill>
              </a:rPr>
              <a:t>que va pasando de un número a otro con un salto.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Posteriormente </a:t>
            </a:r>
            <a:r>
              <a:rPr lang="es-ES" sz="1400" b="1" kern="0" dirty="0" smtClean="0">
                <a:solidFill>
                  <a:schemeClr val="accent3"/>
                </a:solidFill>
              </a:rPr>
              <a:t>comenzará </a:t>
            </a:r>
            <a:r>
              <a:rPr lang="es-ES" sz="1400" b="1" kern="0" dirty="0">
                <a:solidFill>
                  <a:schemeClr val="accent3"/>
                </a:solidFill>
              </a:rPr>
              <a:t>a contar objetos. En un principio tendrá que </a:t>
            </a:r>
            <a:r>
              <a:rPr lang="es-ES" sz="1400" b="1" kern="0" dirty="0" smtClean="0">
                <a:solidFill>
                  <a:schemeClr val="accent3"/>
                </a:solidFill>
              </a:rPr>
              <a:t> colocarle </a:t>
            </a:r>
            <a:r>
              <a:rPr lang="es-ES" sz="1400" b="1" kern="0" dirty="0">
                <a:solidFill>
                  <a:schemeClr val="accent3"/>
                </a:solidFill>
              </a:rPr>
              <a:t>la etiqueta con el número que hace corresponder a cada objeto </a:t>
            </a:r>
            <a:r>
              <a:rPr lang="es-ES" sz="1400" b="1" kern="0" dirty="0" smtClean="0">
                <a:solidFill>
                  <a:schemeClr val="accent3"/>
                </a:solidFill>
              </a:rPr>
              <a:t> que </a:t>
            </a:r>
            <a:r>
              <a:rPr lang="es-ES" sz="1400" b="1" kern="0" dirty="0">
                <a:solidFill>
                  <a:schemeClr val="accent3"/>
                </a:solidFill>
              </a:rPr>
              <a:t>cuenta, y aprenderá que el último número que coloca es el que </a:t>
            </a:r>
          </a:p>
          <a:p>
            <a:r>
              <a:rPr lang="es-ES" sz="1400" b="1" kern="0" dirty="0">
                <a:solidFill>
                  <a:schemeClr val="accent3"/>
                </a:solidFill>
              </a:rPr>
              <a:t>indica cuántos objetos hay en ese conjunto</a:t>
            </a:r>
            <a:r>
              <a:rPr lang="es-ES" sz="1400" b="1" kern="0" dirty="0" smtClean="0">
                <a:solidFill>
                  <a:schemeClr val="accent3"/>
                </a:solidFill>
              </a:rPr>
              <a:t>. Y </a:t>
            </a:r>
            <a:r>
              <a:rPr lang="es-ES" sz="1400" b="1" kern="0" dirty="0">
                <a:solidFill>
                  <a:schemeClr val="accent3"/>
                </a:solidFill>
              </a:rPr>
              <a:t>después ya podrá </a:t>
            </a:r>
            <a:r>
              <a:rPr lang="es-ES" sz="1400" b="1" kern="0" dirty="0" smtClean="0">
                <a:solidFill>
                  <a:schemeClr val="accent3"/>
                </a:solidFill>
              </a:rPr>
              <a:t>contar </a:t>
            </a:r>
            <a:r>
              <a:rPr lang="es-ES" sz="1400" b="1" kern="0" dirty="0">
                <a:solidFill>
                  <a:schemeClr val="accent3"/>
                </a:solidFill>
              </a:rPr>
              <a:t>sin necesidad del apoyo de las etiquetas con </a:t>
            </a:r>
            <a:r>
              <a:rPr lang="es-ES" sz="1400" b="1" kern="0" dirty="0" smtClean="0">
                <a:solidFill>
                  <a:schemeClr val="accent3"/>
                </a:solidFill>
              </a:rPr>
              <a:t> los </a:t>
            </a:r>
            <a:r>
              <a:rPr lang="es-ES" sz="1400" b="1" kern="0" dirty="0">
                <a:solidFill>
                  <a:schemeClr val="accent3"/>
                </a:solidFill>
              </a:rPr>
              <a:t>números</a:t>
            </a:r>
          </a:p>
          <a:p>
            <a:endParaRPr lang="es-ES" sz="1400" b="1" kern="0" dirty="0">
              <a:solidFill>
                <a:schemeClr val="accent3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707" y="3318322"/>
            <a:ext cx="5408597" cy="13348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8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Recursos y </a:t>
            </a:r>
            <a:r>
              <a:rPr lang="es-ES" sz="2000" dirty="0" smtClean="0">
                <a:solidFill>
                  <a:schemeClr val="accent3"/>
                </a:solidFill>
              </a:rPr>
              <a:t>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8700" y="3371850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0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230</TotalTime>
  <Words>778</Words>
  <Application>Microsoft Office PowerPoint</Application>
  <PresentationFormat>Presentación en pantalla (4:3)</PresentationFormat>
  <Paragraphs>165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Ángulos</vt:lpstr>
      <vt:lpstr>INDICE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INDICE</vt:lpstr>
      <vt:lpstr>Presentación de PowerPoint</vt:lpstr>
      <vt:lpstr>INDICE</vt:lpstr>
      <vt:lpstr>Presentación de PowerPoint</vt:lpstr>
      <vt:lpstr>INDICE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Investigamos el Método ABN</dc:title>
  <dc:creator>DEFAULT</dc:creator>
  <cp:lastModifiedBy>DEFAULT</cp:lastModifiedBy>
  <cp:revision>26</cp:revision>
  <dcterms:created xsi:type="dcterms:W3CDTF">2017-11-29T20:51:33Z</dcterms:created>
  <dcterms:modified xsi:type="dcterms:W3CDTF">2017-12-01T20:31:06Z</dcterms:modified>
</cp:coreProperties>
</file>